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2"/>
  </p:notesMasterIdLst>
  <p:handoutMasterIdLst>
    <p:handoutMasterId r:id="rId183"/>
  </p:handoutMasterIdLst>
  <p:sldIdLst>
    <p:sldId id="258" r:id="rId2"/>
    <p:sldId id="260" r:id="rId3"/>
    <p:sldId id="264" r:id="rId4"/>
    <p:sldId id="270" r:id="rId5"/>
    <p:sldId id="309" r:id="rId6"/>
    <p:sldId id="310" r:id="rId7"/>
    <p:sldId id="303" r:id="rId8"/>
    <p:sldId id="302" r:id="rId9"/>
    <p:sldId id="304" r:id="rId10"/>
    <p:sldId id="305" r:id="rId11"/>
    <p:sldId id="306" r:id="rId12"/>
    <p:sldId id="307" r:id="rId13"/>
    <p:sldId id="308" r:id="rId14"/>
    <p:sldId id="311" r:id="rId15"/>
    <p:sldId id="331" r:id="rId16"/>
    <p:sldId id="312" r:id="rId17"/>
    <p:sldId id="332" r:id="rId18"/>
    <p:sldId id="333" r:id="rId19"/>
    <p:sldId id="334" r:id="rId20"/>
    <p:sldId id="335" r:id="rId21"/>
    <p:sldId id="313" r:id="rId22"/>
    <p:sldId id="314" r:id="rId23"/>
    <p:sldId id="316" r:id="rId24"/>
    <p:sldId id="315" r:id="rId25"/>
    <p:sldId id="317" r:id="rId26"/>
    <p:sldId id="318" r:id="rId27"/>
    <p:sldId id="347" r:id="rId28"/>
    <p:sldId id="348" r:id="rId29"/>
    <p:sldId id="349" r:id="rId30"/>
    <p:sldId id="319" r:id="rId31"/>
    <p:sldId id="320" r:id="rId32"/>
    <p:sldId id="322" r:id="rId33"/>
    <p:sldId id="323" r:id="rId34"/>
    <p:sldId id="324" r:id="rId35"/>
    <p:sldId id="325" r:id="rId36"/>
    <p:sldId id="326" r:id="rId37"/>
    <p:sldId id="327" r:id="rId38"/>
    <p:sldId id="328" r:id="rId39"/>
    <p:sldId id="329" r:id="rId40"/>
    <p:sldId id="330" r:id="rId41"/>
    <p:sldId id="336" r:id="rId42"/>
    <p:sldId id="337" r:id="rId43"/>
    <p:sldId id="338" r:id="rId44"/>
    <p:sldId id="339" r:id="rId45"/>
    <p:sldId id="340" r:id="rId46"/>
    <p:sldId id="341" r:id="rId47"/>
    <p:sldId id="342" r:id="rId48"/>
    <p:sldId id="346" r:id="rId49"/>
    <p:sldId id="343" r:id="rId50"/>
    <p:sldId id="344" r:id="rId51"/>
    <p:sldId id="345" r:id="rId52"/>
    <p:sldId id="350" r:id="rId53"/>
    <p:sldId id="358" r:id="rId54"/>
    <p:sldId id="359" r:id="rId55"/>
    <p:sldId id="367" r:id="rId56"/>
    <p:sldId id="351" r:id="rId57"/>
    <p:sldId id="368" r:id="rId58"/>
    <p:sldId id="369" r:id="rId59"/>
    <p:sldId id="370" r:id="rId60"/>
    <p:sldId id="371" r:id="rId61"/>
    <p:sldId id="372" r:id="rId62"/>
    <p:sldId id="374" r:id="rId63"/>
    <p:sldId id="373" r:id="rId64"/>
    <p:sldId id="375" r:id="rId65"/>
    <p:sldId id="377" r:id="rId66"/>
    <p:sldId id="376" r:id="rId67"/>
    <p:sldId id="378" r:id="rId68"/>
    <p:sldId id="366" r:id="rId69"/>
    <p:sldId id="352" r:id="rId70"/>
    <p:sldId id="361" r:id="rId71"/>
    <p:sldId id="353" r:id="rId72"/>
    <p:sldId id="354" r:id="rId73"/>
    <p:sldId id="356" r:id="rId74"/>
    <p:sldId id="357" r:id="rId75"/>
    <p:sldId id="362" r:id="rId76"/>
    <p:sldId id="363" r:id="rId77"/>
    <p:sldId id="364" r:id="rId78"/>
    <p:sldId id="365" r:id="rId79"/>
    <p:sldId id="379" r:id="rId80"/>
    <p:sldId id="380" r:id="rId81"/>
    <p:sldId id="381" r:id="rId82"/>
    <p:sldId id="383" r:id="rId83"/>
    <p:sldId id="382" r:id="rId84"/>
    <p:sldId id="384" r:id="rId85"/>
    <p:sldId id="385" r:id="rId86"/>
    <p:sldId id="386" r:id="rId87"/>
    <p:sldId id="387" r:id="rId88"/>
    <p:sldId id="388" r:id="rId89"/>
    <p:sldId id="389" r:id="rId90"/>
    <p:sldId id="390" r:id="rId91"/>
    <p:sldId id="391" r:id="rId92"/>
    <p:sldId id="392" r:id="rId93"/>
    <p:sldId id="393" r:id="rId94"/>
    <p:sldId id="394" r:id="rId95"/>
    <p:sldId id="395" r:id="rId96"/>
    <p:sldId id="396" r:id="rId97"/>
    <p:sldId id="397" r:id="rId98"/>
    <p:sldId id="399" r:id="rId99"/>
    <p:sldId id="400" r:id="rId100"/>
    <p:sldId id="398" r:id="rId101"/>
    <p:sldId id="401" r:id="rId102"/>
    <p:sldId id="402" r:id="rId103"/>
    <p:sldId id="403" r:id="rId104"/>
    <p:sldId id="404" r:id="rId105"/>
    <p:sldId id="408" r:id="rId106"/>
    <p:sldId id="405" r:id="rId107"/>
    <p:sldId id="406" r:id="rId108"/>
    <p:sldId id="407" r:id="rId109"/>
    <p:sldId id="409" r:id="rId110"/>
    <p:sldId id="410" r:id="rId111"/>
    <p:sldId id="411" r:id="rId112"/>
    <p:sldId id="412" r:id="rId113"/>
    <p:sldId id="413" r:id="rId114"/>
    <p:sldId id="414" r:id="rId115"/>
    <p:sldId id="415" r:id="rId116"/>
    <p:sldId id="416" r:id="rId117"/>
    <p:sldId id="417" r:id="rId118"/>
    <p:sldId id="418" r:id="rId119"/>
    <p:sldId id="419" r:id="rId120"/>
    <p:sldId id="420" r:id="rId121"/>
    <p:sldId id="424" r:id="rId122"/>
    <p:sldId id="422" r:id="rId123"/>
    <p:sldId id="421" r:id="rId124"/>
    <p:sldId id="423" r:id="rId125"/>
    <p:sldId id="425" r:id="rId126"/>
    <p:sldId id="426" r:id="rId127"/>
    <p:sldId id="427" r:id="rId128"/>
    <p:sldId id="428" r:id="rId129"/>
    <p:sldId id="429" r:id="rId130"/>
    <p:sldId id="430" r:id="rId131"/>
    <p:sldId id="431" r:id="rId132"/>
    <p:sldId id="432" r:id="rId133"/>
    <p:sldId id="433" r:id="rId134"/>
    <p:sldId id="434" r:id="rId135"/>
    <p:sldId id="435" r:id="rId136"/>
    <p:sldId id="436" r:id="rId137"/>
    <p:sldId id="437" r:id="rId138"/>
    <p:sldId id="438" r:id="rId139"/>
    <p:sldId id="439" r:id="rId140"/>
    <p:sldId id="440" r:id="rId141"/>
    <p:sldId id="441" r:id="rId142"/>
    <p:sldId id="442" r:id="rId143"/>
    <p:sldId id="443" r:id="rId144"/>
    <p:sldId id="444" r:id="rId145"/>
    <p:sldId id="445" r:id="rId146"/>
    <p:sldId id="446" r:id="rId147"/>
    <p:sldId id="460" r:id="rId148"/>
    <p:sldId id="447" r:id="rId149"/>
    <p:sldId id="448" r:id="rId150"/>
    <p:sldId id="461" r:id="rId151"/>
    <p:sldId id="450" r:id="rId152"/>
    <p:sldId id="451" r:id="rId153"/>
    <p:sldId id="462" r:id="rId154"/>
    <p:sldId id="449" r:id="rId155"/>
    <p:sldId id="452" r:id="rId156"/>
    <p:sldId id="463" r:id="rId157"/>
    <p:sldId id="464" r:id="rId158"/>
    <p:sldId id="453" r:id="rId159"/>
    <p:sldId id="454" r:id="rId160"/>
    <p:sldId id="455" r:id="rId161"/>
    <p:sldId id="456" r:id="rId162"/>
    <p:sldId id="457" r:id="rId163"/>
    <p:sldId id="458" r:id="rId164"/>
    <p:sldId id="459" r:id="rId165"/>
    <p:sldId id="295" r:id="rId166"/>
    <p:sldId id="287" r:id="rId167"/>
    <p:sldId id="288" r:id="rId168"/>
    <p:sldId id="289" r:id="rId169"/>
    <p:sldId id="290" r:id="rId170"/>
    <p:sldId id="291" r:id="rId171"/>
    <p:sldId id="465" r:id="rId172"/>
    <p:sldId id="466" r:id="rId173"/>
    <p:sldId id="467" r:id="rId174"/>
    <p:sldId id="468" r:id="rId175"/>
    <p:sldId id="470" r:id="rId176"/>
    <p:sldId id="469" r:id="rId177"/>
    <p:sldId id="294" r:id="rId178"/>
    <p:sldId id="296" r:id="rId179"/>
    <p:sldId id="292" r:id="rId180"/>
    <p:sldId id="293" r:id="rId181"/>
  </p:sldIdLst>
  <p:sldSz cx="12192000" cy="6858000"/>
  <p:notesSz cx="6858000" cy="9144000"/>
  <p:defaultTextStyle>
    <a:defPPr rtl="0">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Estilo claro 1 - Acento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Estilo claro 1 - Acento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17292A2E-F333-43FB-9621-5CBBE7FDCDCB}" styleName="Estilo claro 2 - Acento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Estilo claro 2 - Acento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E171933-4619-4E11-9A3F-F7608DF75F80}" styleName="Estilo medio 1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77" autoAdjust="0"/>
  </p:normalViewPr>
  <p:slideViewPr>
    <p:cSldViewPr snapToGrid="0">
      <p:cViewPr varScale="1">
        <p:scale>
          <a:sx n="86" d="100"/>
          <a:sy n="86" d="100"/>
        </p:scale>
        <p:origin x="246" y="6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0" d="100"/>
          <a:sy n="90" d="100"/>
        </p:scale>
        <p:origin x="3024" y="7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notesMaster" Target="notesMasters/notesMaster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tableStyles" Target="tableStyles.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MX" dirty="0"/>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69D3D69-D250-4DD9-94DE-08A5514675E2}" type="datetime1">
              <a:rPr lang="es-MX" smtClean="0"/>
              <a:t>22/06/2023</a:t>
            </a:fld>
            <a:endParaRPr lang="es-MX" dirty="0"/>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MX" dirty="0"/>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2977E94-A6AB-4E02-8E43-E89F9CF4757F}" type="slidenum">
              <a:rPr lang="es-MX" smtClean="0"/>
              <a:t>‹Nº›</a:t>
            </a:fld>
            <a:endParaRPr lang="es-MX" dirty="0"/>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MX" noProof="0"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0ABF49-B7A4-4506-8903-4C429E5FD300}" type="datetime1">
              <a:rPr lang="es-MX" noProof="0" smtClean="0"/>
              <a:pPr/>
              <a:t>22/06/2023</a:t>
            </a:fld>
            <a:endParaRPr lang="es-MX" noProof="0"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MX" noProof="0"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MX" noProof="0" dirty="0"/>
              <a:t>Haga clic para modificar los estilos de texto del patrón</a:t>
            </a:r>
          </a:p>
          <a:p>
            <a:pPr lvl="1" rtl="0"/>
            <a:r>
              <a:rPr lang="es-MX" noProof="0" dirty="0"/>
              <a:t>Segundo nivel</a:t>
            </a:r>
          </a:p>
          <a:p>
            <a:pPr lvl="2" rtl="0"/>
            <a:r>
              <a:rPr lang="es-MX" noProof="0" dirty="0"/>
              <a:t>Tercer nivel</a:t>
            </a:r>
          </a:p>
          <a:p>
            <a:pPr lvl="3" rtl="0"/>
            <a:r>
              <a:rPr lang="es-MX" noProof="0" dirty="0"/>
              <a:t>Cuarto nivel</a:t>
            </a:r>
          </a:p>
          <a:p>
            <a:pPr lvl="4" rtl="0"/>
            <a:r>
              <a:rPr lang="es-MX" noProof="0" dirty="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MX" noProof="0"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ED491D0-8E1B-49C7-849B-A28568D94497}" type="slidenum">
              <a:rPr lang="es-MX" noProof="0" smtClean="0"/>
              <a:t>‹Nº›</a:t>
            </a:fld>
            <a:endParaRPr lang="es-MX" noProof="0" dirty="0"/>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1</a:t>
            </a:fld>
            <a:endParaRPr lang="es-MX" dirty="0"/>
          </a:p>
        </p:txBody>
      </p:sp>
    </p:spTree>
    <p:extLst>
      <p:ext uri="{BB962C8B-B14F-4D97-AF65-F5344CB8AC3E}">
        <p14:creationId xmlns:p14="http://schemas.microsoft.com/office/powerpoint/2010/main" val="7217596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165</a:t>
            </a:fld>
            <a:endParaRPr lang="es-MX" dirty="0"/>
          </a:p>
        </p:txBody>
      </p:sp>
    </p:spTree>
    <p:extLst>
      <p:ext uri="{BB962C8B-B14F-4D97-AF65-F5344CB8AC3E}">
        <p14:creationId xmlns:p14="http://schemas.microsoft.com/office/powerpoint/2010/main" val="4139418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166</a:t>
            </a:fld>
            <a:endParaRPr lang="es-MX" dirty="0"/>
          </a:p>
        </p:txBody>
      </p:sp>
    </p:spTree>
    <p:extLst>
      <p:ext uri="{BB962C8B-B14F-4D97-AF65-F5344CB8AC3E}">
        <p14:creationId xmlns:p14="http://schemas.microsoft.com/office/powerpoint/2010/main" val="2181023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167</a:t>
            </a:fld>
            <a:endParaRPr lang="es-MX" dirty="0"/>
          </a:p>
        </p:txBody>
      </p:sp>
    </p:spTree>
    <p:extLst>
      <p:ext uri="{BB962C8B-B14F-4D97-AF65-F5344CB8AC3E}">
        <p14:creationId xmlns:p14="http://schemas.microsoft.com/office/powerpoint/2010/main" val="1207698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168</a:t>
            </a:fld>
            <a:endParaRPr lang="es-MX" dirty="0"/>
          </a:p>
        </p:txBody>
      </p:sp>
    </p:spTree>
    <p:extLst>
      <p:ext uri="{BB962C8B-B14F-4D97-AF65-F5344CB8AC3E}">
        <p14:creationId xmlns:p14="http://schemas.microsoft.com/office/powerpoint/2010/main" val="5265936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169</a:t>
            </a:fld>
            <a:endParaRPr lang="es-MX" dirty="0"/>
          </a:p>
        </p:txBody>
      </p:sp>
    </p:spTree>
    <p:extLst>
      <p:ext uri="{BB962C8B-B14F-4D97-AF65-F5344CB8AC3E}">
        <p14:creationId xmlns:p14="http://schemas.microsoft.com/office/powerpoint/2010/main" val="31550153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170</a:t>
            </a:fld>
            <a:endParaRPr lang="es-MX" dirty="0"/>
          </a:p>
        </p:txBody>
      </p:sp>
    </p:spTree>
    <p:extLst>
      <p:ext uri="{BB962C8B-B14F-4D97-AF65-F5344CB8AC3E}">
        <p14:creationId xmlns:p14="http://schemas.microsoft.com/office/powerpoint/2010/main" val="547356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171</a:t>
            </a:fld>
            <a:endParaRPr lang="es-MX" dirty="0"/>
          </a:p>
        </p:txBody>
      </p:sp>
    </p:spTree>
    <p:extLst>
      <p:ext uri="{BB962C8B-B14F-4D97-AF65-F5344CB8AC3E}">
        <p14:creationId xmlns:p14="http://schemas.microsoft.com/office/powerpoint/2010/main" val="19298480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172</a:t>
            </a:fld>
            <a:endParaRPr lang="es-MX" dirty="0"/>
          </a:p>
        </p:txBody>
      </p:sp>
    </p:spTree>
    <p:extLst>
      <p:ext uri="{BB962C8B-B14F-4D97-AF65-F5344CB8AC3E}">
        <p14:creationId xmlns:p14="http://schemas.microsoft.com/office/powerpoint/2010/main" val="9889611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173</a:t>
            </a:fld>
            <a:endParaRPr lang="es-MX" dirty="0"/>
          </a:p>
        </p:txBody>
      </p:sp>
    </p:spTree>
    <p:extLst>
      <p:ext uri="{BB962C8B-B14F-4D97-AF65-F5344CB8AC3E}">
        <p14:creationId xmlns:p14="http://schemas.microsoft.com/office/powerpoint/2010/main" val="26381303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174</a:t>
            </a:fld>
            <a:endParaRPr lang="es-MX" dirty="0"/>
          </a:p>
        </p:txBody>
      </p:sp>
    </p:spTree>
    <p:extLst>
      <p:ext uri="{BB962C8B-B14F-4D97-AF65-F5344CB8AC3E}">
        <p14:creationId xmlns:p14="http://schemas.microsoft.com/office/powerpoint/2010/main" val="2915855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2</a:t>
            </a:fld>
            <a:endParaRPr lang="es-MX" dirty="0"/>
          </a:p>
        </p:txBody>
      </p:sp>
    </p:spTree>
    <p:extLst>
      <p:ext uri="{BB962C8B-B14F-4D97-AF65-F5344CB8AC3E}">
        <p14:creationId xmlns:p14="http://schemas.microsoft.com/office/powerpoint/2010/main" val="11117288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175</a:t>
            </a:fld>
            <a:endParaRPr lang="es-MX" dirty="0"/>
          </a:p>
        </p:txBody>
      </p:sp>
    </p:spTree>
    <p:extLst>
      <p:ext uri="{BB962C8B-B14F-4D97-AF65-F5344CB8AC3E}">
        <p14:creationId xmlns:p14="http://schemas.microsoft.com/office/powerpoint/2010/main" val="33165625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176</a:t>
            </a:fld>
            <a:endParaRPr lang="es-MX" dirty="0"/>
          </a:p>
        </p:txBody>
      </p:sp>
    </p:spTree>
    <p:extLst>
      <p:ext uri="{BB962C8B-B14F-4D97-AF65-F5344CB8AC3E}">
        <p14:creationId xmlns:p14="http://schemas.microsoft.com/office/powerpoint/2010/main" val="10308567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177</a:t>
            </a:fld>
            <a:endParaRPr lang="es-MX" dirty="0"/>
          </a:p>
        </p:txBody>
      </p:sp>
    </p:spTree>
    <p:extLst>
      <p:ext uri="{BB962C8B-B14F-4D97-AF65-F5344CB8AC3E}">
        <p14:creationId xmlns:p14="http://schemas.microsoft.com/office/powerpoint/2010/main" val="33266908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178</a:t>
            </a:fld>
            <a:endParaRPr lang="es-MX" dirty="0"/>
          </a:p>
        </p:txBody>
      </p:sp>
    </p:spTree>
    <p:extLst>
      <p:ext uri="{BB962C8B-B14F-4D97-AF65-F5344CB8AC3E}">
        <p14:creationId xmlns:p14="http://schemas.microsoft.com/office/powerpoint/2010/main" val="17578563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179</a:t>
            </a:fld>
            <a:endParaRPr lang="es-MX" dirty="0"/>
          </a:p>
        </p:txBody>
      </p:sp>
    </p:spTree>
    <p:extLst>
      <p:ext uri="{BB962C8B-B14F-4D97-AF65-F5344CB8AC3E}">
        <p14:creationId xmlns:p14="http://schemas.microsoft.com/office/powerpoint/2010/main" val="22337279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180</a:t>
            </a:fld>
            <a:endParaRPr lang="es-MX" dirty="0"/>
          </a:p>
        </p:txBody>
      </p:sp>
    </p:spTree>
    <p:extLst>
      <p:ext uri="{BB962C8B-B14F-4D97-AF65-F5344CB8AC3E}">
        <p14:creationId xmlns:p14="http://schemas.microsoft.com/office/powerpoint/2010/main" val="1426661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3</a:t>
            </a:fld>
            <a:endParaRPr lang="es-MX" dirty="0"/>
          </a:p>
        </p:txBody>
      </p:sp>
    </p:spTree>
    <p:extLst>
      <p:ext uri="{BB962C8B-B14F-4D97-AF65-F5344CB8AC3E}">
        <p14:creationId xmlns:p14="http://schemas.microsoft.com/office/powerpoint/2010/main" val="3414525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4</a:t>
            </a:fld>
            <a:endParaRPr lang="es-MX" dirty="0"/>
          </a:p>
        </p:txBody>
      </p:sp>
    </p:spTree>
    <p:extLst>
      <p:ext uri="{BB962C8B-B14F-4D97-AF65-F5344CB8AC3E}">
        <p14:creationId xmlns:p14="http://schemas.microsoft.com/office/powerpoint/2010/main" val="49299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5</a:t>
            </a:fld>
            <a:endParaRPr lang="es-MX" dirty="0"/>
          </a:p>
        </p:txBody>
      </p:sp>
    </p:spTree>
    <p:extLst>
      <p:ext uri="{BB962C8B-B14F-4D97-AF65-F5344CB8AC3E}">
        <p14:creationId xmlns:p14="http://schemas.microsoft.com/office/powerpoint/2010/main" val="1243627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6</a:t>
            </a:fld>
            <a:endParaRPr lang="es-MX" dirty="0"/>
          </a:p>
        </p:txBody>
      </p:sp>
    </p:spTree>
    <p:extLst>
      <p:ext uri="{BB962C8B-B14F-4D97-AF65-F5344CB8AC3E}">
        <p14:creationId xmlns:p14="http://schemas.microsoft.com/office/powerpoint/2010/main" val="3936440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7</a:t>
            </a:fld>
            <a:endParaRPr lang="es-MX" dirty="0"/>
          </a:p>
        </p:txBody>
      </p:sp>
    </p:spTree>
    <p:extLst>
      <p:ext uri="{BB962C8B-B14F-4D97-AF65-F5344CB8AC3E}">
        <p14:creationId xmlns:p14="http://schemas.microsoft.com/office/powerpoint/2010/main" val="3780117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11</a:t>
            </a:fld>
            <a:endParaRPr lang="es-MX" dirty="0"/>
          </a:p>
        </p:txBody>
      </p:sp>
    </p:spTree>
    <p:extLst>
      <p:ext uri="{BB962C8B-B14F-4D97-AF65-F5344CB8AC3E}">
        <p14:creationId xmlns:p14="http://schemas.microsoft.com/office/powerpoint/2010/main" val="940917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30</a:t>
            </a:fld>
            <a:endParaRPr lang="es-MX" dirty="0"/>
          </a:p>
        </p:txBody>
      </p:sp>
    </p:spTree>
    <p:extLst>
      <p:ext uri="{BB962C8B-B14F-4D97-AF65-F5344CB8AC3E}">
        <p14:creationId xmlns:p14="http://schemas.microsoft.com/office/powerpoint/2010/main" val="7443581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ángulo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10" name="Rectángulo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 name="Título 1"/>
          <p:cNvSpPr>
            <a:spLocks noGrp="1"/>
          </p:cNvSpPr>
          <p:nvPr>
            <p:ph type="ctrTitle"/>
          </p:nvPr>
        </p:nvSpPr>
        <p:spPr bwMode="black">
          <a:xfrm>
            <a:off x="3175199" y="1943842"/>
            <a:ext cx="8500062" cy="2387600"/>
          </a:xfrm>
        </p:spPr>
        <p:txBody>
          <a:bodyPr rtlCol="0" anchor="b"/>
          <a:lstStyle>
            <a:lvl1pPr algn="l">
              <a:lnSpc>
                <a:spcPct val="90000"/>
              </a:lnSpc>
              <a:defRPr sz="6000" b="1">
                <a:solidFill>
                  <a:schemeClr val="tx1"/>
                </a:solidFill>
              </a:defRPr>
            </a:lvl1pPr>
          </a:lstStyle>
          <a:p>
            <a:pPr rtl="0"/>
            <a:r>
              <a:rPr lang="es-ES" noProof="0"/>
              <a:t>Haga clic para modificar el estilo de título del patrón</a:t>
            </a:r>
            <a:endParaRPr lang="es-MX" noProof="0" dirty="0"/>
          </a:p>
        </p:txBody>
      </p:sp>
      <p:sp>
        <p:nvSpPr>
          <p:cNvPr id="3" name="Subtítulo 2"/>
          <p:cNvSpPr>
            <a:spLocks noGrp="1"/>
          </p:cNvSpPr>
          <p:nvPr>
            <p:ph type="subTitle" idx="1"/>
          </p:nvPr>
        </p:nvSpPr>
        <p:spPr>
          <a:xfrm>
            <a:off x="3175199" y="4538659"/>
            <a:ext cx="8500062" cy="865321"/>
          </a:xfrm>
        </p:spPr>
        <p:txBody>
          <a:bodyPr rtlCol="0"/>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endParaRPr lang="es-MX" noProof="0" dirty="0"/>
          </a:p>
        </p:txBody>
      </p:sp>
      <p:sp>
        <p:nvSpPr>
          <p:cNvPr id="11" name="Marcador de fecha 3"/>
          <p:cNvSpPr>
            <a:spLocks noGrp="1"/>
          </p:cNvSpPr>
          <p:nvPr>
            <p:ph type="dt" sz="half" idx="10"/>
          </p:nvPr>
        </p:nvSpPr>
        <p:spPr/>
        <p:txBody>
          <a:bodyPr rtlCol="0"/>
          <a:lstStyle>
            <a:lvl1pPr>
              <a:defRPr>
                <a:solidFill>
                  <a:schemeClr val="bg2"/>
                </a:solidFill>
              </a:defRPr>
            </a:lvl1pPr>
          </a:lstStyle>
          <a:p>
            <a:fld id="{9D3052AD-9804-4A40-B952-50BC9E05A3DE}" type="datetime1">
              <a:rPr lang="es-MX" smtClean="0"/>
              <a:pPr/>
              <a:t>22/06/2023</a:t>
            </a:fld>
            <a:endParaRPr lang="es-MX" dirty="0"/>
          </a:p>
        </p:txBody>
      </p:sp>
      <p:sp>
        <p:nvSpPr>
          <p:cNvPr id="12" name="Marcador de pie de página 4"/>
          <p:cNvSpPr>
            <a:spLocks noGrp="1"/>
          </p:cNvSpPr>
          <p:nvPr>
            <p:ph type="ftr" sz="quarter" idx="11"/>
          </p:nvPr>
        </p:nvSpPr>
        <p:spPr/>
        <p:txBody>
          <a:bodyPr rtlCol="0"/>
          <a:lstStyle>
            <a:lvl1pPr>
              <a:defRPr>
                <a:solidFill>
                  <a:schemeClr val="bg2"/>
                </a:solidFill>
              </a:defRPr>
            </a:lvl1pPr>
          </a:lstStyle>
          <a:p>
            <a:pPr rtl="0"/>
            <a:endParaRPr lang="es-MX" noProof="0" dirty="0"/>
          </a:p>
        </p:txBody>
      </p:sp>
      <p:sp>
        <p:nvSpPr>
          <p:cNvPr id="13" name="Marcador de número de diapositiva 5"/>
          <p:cNvSpPr>
            <a:spLocks noGrp="1"/>
          </p:cNvSpPr>
          <p:nvPr>
            <p:ph type="sldNum" sz="quarter" idx="12"/>
          </p:nvPr>
        </p:nvSpPr>
        <p:spPr/>
        <p:txBody>
          <a:bodyPr rtlCol="0"/>
          <a:lstStyle>
            <a:lvl1pPr>
              <a:defRPr>
                <a:solidFill>
                  <a:schemeClr val="bg2"/>
                </a:solidFill>
              </a:defRPr>
            </a:lvl1pPr>
          </a:lstStyle>
          <a:p>
            <a:pPr rtl="0"/>
            <a:fld id="{BD266BE7-899D-4075-917F-DBDE33B6B692}" type="slidenum">
              <a:rPr lang="es-MX" noProof="0" smtClean="0"/>
              <a:pPr rtl="0"/>
              <a:t>‹Nº›</a:t>
            </a:fld>
            <a:endParaRPr lang="es-MX" noProof="0" dirty="0"/>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MX" noProof="0" dirty="0"/>
          </a:p>
        </p:txBody>
      </p:sp>
      <p:sp>
        <p:nvSpPr>
          <p:cNvPr id="3" name="Marcador de posición de texto vertical 2"/>
          <p:cNvSpPr>
            <a:spLocks noGrp="1"/>
          </p:cNvSpPr>
          <p:nvPr>
            <p:ph type="body" orient="vert" idx="1"/>
          </p:nvPr>
        </p:nvSpPr>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dirty="0"/>
          </a:p>
        </p:txBody>
      </p:sp>
      <p:sp>
        <p:nvSpPr>
          <p:cNvPr id="4" name="Marcador de fecha 3"/>
          <p:cNvSpPr>
            <a:spLocks noGrp="1"/>
          </p:cNvSpPr>
          <p:nvPr>
            <p:ph type="dt" sz="half" idx="10"/>
          </p:nvPr>
        </p:nvSpPr>
        <p:spPr/>
        <p:txBody>
          <a:bodyPr rtlCol="0"/>
          <a:lstStyle>
            <a:lvl1pPr>
              <a:defRPr/>
            </a:lvl1pPr>
          </a:lstStyle>
          <a:p>
            <a:fld id="{4D9A4368-F02C-40B7-9206-8369F43DDCCB}" type="datetime1">
              <a:rPr lang="es-MX" smtClean="0"/>
              <a:pPr/>
              <a:t>22/06/2023</a:t>
            </a:fld>
            <a:endParaRPr lang="es-MX" dirty="0"/>
          </a:p>
        </p:txBody>
      </p:sp>
      <p:sp>
        <p:nvSpPr>
          <p:cNvPr id="5" name="Marcador de pie de página 4"/>
          <p:cNvSpPr>
            <a:spLocks noGrp="1"/>
          </p:cNvSpPr>
          <p:nvPr>
            <p:ph type="ftr" sz="quarter" idx="11"/>
          </p:nvPr>
        </p:nvSpPr>
        <p:spPr/>
        <p:txBody>
          <a:bodyPr rtlCol="0"/>
          <a:lstStyle/>
          <a:p>
            <a:pPr rtl="0"/>
            <a:endParaRPr lang="es-MX" noProof="0" dirty="0"/>
          </a:p>
        </p:txBody>
      </p:sp>
      <p:sp>
        <p:nvSpPr>
          <p:cNvPr id="6" name="Marcador de número de diapositiva 5"/>
          <p:cNvSpPr>
            <a:spLocks noGrp="1"/>
          </p:cNvSpPr>
          <p:nvPr>
            <p:ph type="sldNum" sz="quarter" idx="12"/>
          </p:nvPr>
        </p:nvSpPr>
        <p:spPr/>
        <p:txBody>
          <a:bodyPr rtlCol="0"/>
          <a:lstStyle/>
          <a:p>
            <a:pPr rtl="0"/>
            <a:fld id="{BD266BE7-899D-4075-917F-DBDE33B6B692}" type="slidenum">
              <a:rPr lang="es-MX" noProof="0" smtClean="0"/>
              <a:t>‹Nº›</a:t>
            </a:fld>
            <a:endParaRPr lang="es-MX" noProof="0" dirty="0"/>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10" name="Rectángulo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Título vertical 1"/>
          <p:cNvSpPr>
            <a:spLocks noGrp="1"/>
          </p:cNvSpPr>
          <p:nvPr>
            <p:ph type="title" orient="vert"/>
          </p:nvPr>
        </p:nvSpPr>
        <p:spPr>
          <a:xfrm>
            <a:off x="10266348" y="462249"/>
            <a:ext cx="1370886" cy="5714714"/>
          </a:xfrm>
        </p:spPr>
        <p:txBody>
          <a:bodyPr vert="eaVert" rtlCol="0"/>
          <a:lstStyle/>
          <a:p>
            <a:pPr rtl="0"/>
            <a:r>
              <a:rPr lang="es-ES" noProof="0"/>
              <a:t>Haga clic para modificar el estilo de título del patrón</a:t>
            </a:r>
            <a:endParaRPr lang="es-MX" noProof="0" dirty="0"/>
          </a:p>
        </p:txBody>
      </p:sp>
      <p:sp>
        <p:nvSpPr>
          <p:cNvPr id="3" name="Marcador de posición de texto vertical 2"/>
          <p:cNvSpPr>
            <a:spLocks noGrp="1"/>
          </p:cNvSpPr>
          <p:nvPr>
            <p:ph type="body" orient="vert" idx="1"/>
          </p:nvPr>
        </p:nvSpPr>
        <p:spPr>
          <a:xfrm>
            <a:off x="378199" y="462249"/>
            <a:ext cx="9693088" cy="5714714"/>
          </a:xfrm>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dirty="0"/>
          </a:p>
        </p:txBody>
      </p:sp>
      <p:sp>
        <p:nvSpPr>
          <p:cNvPr id="4" name="Marcador de fecha 3"/>
          <p:cNvSpPr>
            <a:spLocks noGrp="1"/>
          </p:cNvSpPr>
          <p:nvPr>
            <p:ph type="dt" sz="half" idx="10"/>
          </p:nvPr>
        </p:nvSpPr>
        <p:spPr>
          <a:xfrm>
            <a:off x="378199" y="6356350"/>
            <a:ext cx="1971947" cy="365125"/>
          </a:xfrm>
        </p:spPr>
        <p:txBody>
          <a:bodyPr rtlCol="0"/>
          <a:lstStyle>
            <a:lvl1pPr>
              <a:defRPr/>
            </a:lvl1pPr>
          </a:lstStyle>
          <a:p>
            <a:fld id="{5A93B8E3-7FEE-4377-A0D0-1248803941E4}" type="datetime1">
              <a:rPr lang="es-MX" smtClean="0"/>
              <a:pPr/>
              <a:t>22/06/2023</a:t>
            </a:fld>
            <a:endParaRPr lang="es-MX" dirty="0"/>
          </a:p>
        </p:txBody>
      </p:sp>
      <p:sp>
        <p:nvSpPr>
          <p:cNvPr id="5" name="Marcador de pie de página 4"/>
          <p:cNvSpPr>
            <a:spLocks noGrp="1"/>
          </p:cNvSpPr>
          <p:nvPr>
            <p:ph type="ftr" sz="quarter" idx="11"/>
          </p:nvPr>
        </p:nvSpPr>
        <p:spPr>
          <a:xfrm>
            <a:off x="2382374" y="6356350"/>
            <a:ext cx="5687786" cy="365125"/>
          </a:xfrm>
        </p:spPr>
        <p:txBody>
          <a:bodyPr rtlCol="0"/>
          <a:lstStyle/>
          <a:p>
            <a:pPr rtl="0"/>
            <a:endParaRPr lang="es-MX" noProof="0" dirty="0"/>
          </a:p>
        </p:txBody>
      </p:sp>
      <p:sp>
        <p:nvSpPr>
          <p:cNvPr id="6" name="Marcador de número de diapositiva 5"/>
          <p:cNvSpPr>
            <a:spLocks noGrp="1"/>
          </p:cNvSpPr>
          <p:nvPr>
            <p:ph type="sldNum" sz="quarter" idx="12"/>
          </p:nvPr>
        </p:nvSpPr>
        <p:spPr>
          <a:xfrm>
            <a:off x="8102389" y="6356350"/>
            <a:ext cx="1968898" cy="365125"/>
          </a:xfrm>
        </p:spPr>
        <p:txBody>
          <a:bodyPr rtlCol="0"/>
          <a:lstStyle/>
          <a:p>
            <a:pPr rtl="0"/>
            <a:fld id="{BD266BE7-899D-4075-917F-DBDE33B6B692}" type="slidenum">
              <a:rPr lang="es-MX" noProof="0" smtClean="0"/>
              <a:t>‹Nº›</a:t>
            </a:fld>
            <a:endParaRPr lang="es-MX" noProof="0" dirty="0"/>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33268" y="268444"/>
            <a:ext cx="5251293" cy="492571"/>
          </a:xfrm>
          <a:prstGeom prst="rect">
            <a:avLst/>
          </a:prstGeom>
        </p:spPr>
        <p:txBody>
          <a:bodyPr wrap="square" lIns="0" tIns="0" rIns="0" bIns="0">
            <a:spAutoFit/>
          </a:bodyPr>
          <a:lstStyle>
            <a:lvl1pPr>
              <a:defRPr sz="3369" b="0" i="0">
                <a:solidFill>
                  <a:schemeClr val="hlink"/>
                </a:solidFill>
                <a:latin typeface="Calibri"/>
                <a:cs typeface="Calibri"/>
              </a:defRPr>
            </a:lvl1pPr>
          </a:lstStyle>
          <a:p>
            <a:endParaRPr/>
          </a:p>
        </p:txBody>
      </p:sp>
      <p:sp>
        <p:nvSpPr>
          <p:cNvPr id="3" name="Holder 3"/>
          <p:cNvSpPr>
            <a:spLocks noGrp="1"/>
          </p:cNvSpPr>
          <p:nvPr>
            <p:ph type="subTitle" idx="4"/>
          </p:nvPr>
        </p:nvSpPr>
        <p:spPr>
          <a:xfrm>
            <a:off x="1828800" y="3840481"/>
            <a:ext cx="8534400" cy="426912"/>
          </a:xfrm>
          <a:prstGeom prst="rect">
            <a:avLst/>
          </a:prstGeom>
        </p:spPr>
        <p:txBody>
          <a:bodyPr wrap="square" lIns="0" tIns="0" rIns="0" bIns="0">
            <a:spAutoFit/>
          </a:bodyPr>
          <a:lstStyle>
            <a:lvl1pPr>
              <a:defRPr sz="2774" b="0" i="0">
                <a:solidFill>
                  <a:schemeClr val="tx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defRPr sz="1189" b="0" i="0">
                <a:solidFill>
                  <a:schemeClr val="tx1"/>
                </a:solidFill>
                <a:latin typeface="Tahoma"/>
                <a:cs typeface="Tahoma"/>
              </a:defRPr>
            </a:lvl1pPr>
          </a:lstStyle>
          <a:p>
            <a:pPr marL="104445">
              <a:spcBef>
                <a:spcPts val="377"/>
              </a:spcBef>
            </a:pPr>
            <a:r>
              <a:rPr lang="es-MX"/>
              <a:t>9</a:t>
            </a:r>
            <a:r>
              <a:rPr lang="es-MX" spc="-20"/>
              <a:t> </a:t>
            </a:r>
            <a:r>
              <a:rPr lang="es-MX"/>
              <a:t>de</a:t>
            </a:r>
            <a:r>
              <a:rPr lang="es-MX" spc="-20"/>
              <a:t> marzo</a:t>
            </a:r>
            <a:endParaRPr lang="es-MX" spc="-2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6/22/2023</a:t>
            </a:fld>
            <a:endParaRPr lang="en-US"/>
          </a:p>
        </p:txBody>
      </p:sp>
      <p:sp>
        <p:nvSpPr>
          <p:cNvPr id="6" name="Holder 6"/>
          <p:cNvSpPr>
            <a:spLocks noGrp="1"/>
          </p:cNvSpPr>
          <p:nvPr>
            <p:ph type="sldNum" sz="quarter" idx="7"/>
          </p:nvPr>
        </p:nvSpPr>
        <p:spPr/>
        <p:txBody>
          <a:bodyPr lIns="0" tIns="0" rIns="0" bIns="0"/>
          <a:lstStyle>
            <a:lvl1pPr>
              <a:defRPr sz="1189" b="0" i="0">
                <a:solidFill>
                  <a:schemeClr val="tx1"/>
                </a:solidFill>
                <a:latin typeface="Tahoma"/>
                <a:cs typeface="Tahoma"/>
              </a:defRPr>
            </a:lvl1pPr>
          </a:lstStyle>
          <a:p>
            <a:pPr marL="154781">
              <a:spcBef>
                <a:spcPts val="377"/>
              </a:spcBef>
            </a:pPr>
            <a:fld id="{81D60167-4931-47E6-BA6A-407CBD079E47}" type="slidenum">
              <a:rPr lang="es-MX" smtClean="0"/>
              <a:pPr marL="154781">
                <a:spcBef>
                  <a:spcPts val="377"/>
                </a:spcBef>
              </a:pPr>
              <a:t>‹Nº›</a:t>
            </a:fld>
            <a:r>
              <a:rPr lang="es-MX" spc="20"/>
              <a:t> </a:t>
            </a:r>
            <a:r>
              <a:rPr lang="es-MX" spc="168"/>
              <a:t>/</a:t>
            </a:r>
            <a:r>
              <a:rPr lang="es-MX" spc="30"/>
              <a:t> </a:t>
            </a:r>
            <a:r>
              <a:rPr lang="es-MX" spc="-69"/>
              <a:t>29</a:t>
            </a:r>
            <a:endParaRPr lang="es-MX" spc="-69" dirty="0"/>
          </a:p>
        </p:txBody>
      </p:sp>
    </p:spTree>
    <p:extLst>
      <p:ext uri="{BB962C8B-B14F-4D97-AF65-F5344CB8AC3E}">
        <p14:creationId xmlns:p14="http://schemas.microsoft.com/office/powerpoint/2010/main" val="862622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MX" noProof="0" dirty="0"/>
          </a:p>
        </p:txBody>
      </p:sp>
      <p:sp>
        <p:nvSpPr>
          <p:cNvPr id="3" name="Marcador de contenido 2"/>
          <p:cNvSpPr>
            <a:spLocks noGrp="1"/>
          </p:cNvSpPr>
          <p:nvPr>
            <p:ph idx="1"/>
          </p:nvPr>
        </p:nvSpPr>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dirty="0"/>
          </a:p>
        </p:txBody>
      </p:sp>
      <p:sp>
        <p:nvSpPr>
          <p:cNvPr id="4" name="Marcador de fecha 3"/>
          <p:cNvSpPr>
            <a:spLocks noGrp="1"/>
          </p:cNvSpPr>
          <p:nvPr>
            <p:ph type="dt" sz="half" idx="10"/>
          </p:nvPr>
        </p:nvSpPr>
        <p:spPr/>
        <p:txBody>
          <a:bodyPr rtlCol="0"/>
          <a:lstStyle>
            <a:lvl1pPr>
              <a:defRPr/>
            </a:lvl1pPr>
          </a:lstStyle>
          <a:p>
            <a:fld id="{D6E13781-2DFE-4795-8944-05FD91CB3CEA}" type="datetime1">
              <a:rPr lang="es-MX" noProof="0" smtClean="0"/>
              <a:pPr/>
              <a:t>22/06/2023</a:t>
            </a:fld>
            <a:endParaRPr lang="es-MX" noProof="0" dirty="0"/>
          </a:p>
        </p:txBody>
      </p:sp>
      <p:sp>
        <p:nvSpPr>
          <p:cNvPr id="5" name="Marcador de pie de página 4"/>
          <p:cNvSpPr>
            <a:spLocks noGrp="1"/>
          </p:cNvSpPr>
          <p:nvPr>
            <p:ph type="ftr" sz="quarter" idx="11"/>
          </p:nvPr>
        </p:nvSpPr>
        <p:spPr/>
        <p:txBody>
          <a:bodyPr rtlCol="0"/>
          <a:lstStyle/>
          <a:p>
            <a:pPr rtl="0"/>
            <a:endParaRPr lang="es-MX" noProof="0" dirty="0"/>
          </a:p>
        </p:txBody>
      </p:sp>
      <p:sp>
        <p:nvSpPr>
          <p:cNvPr id="6" name="Marcador de número de diapositiva 5"/>
          <p:cNvSpPr>
            <a:spLocks noGrp="1"/>
          </p:cNvSpPr>
          <p:nvPr>
            <p:ph type="sldNum" sz="quarter" idx="12"/>
          </p:nvPr>
        </p:nvSpPr>
        <p:spPr/>
        <p:txBody>
          <a:bodyPr rtlCol="0"/>
          <a:lstStyle/>
          <a:p>
            <a:pPr rtl="0"/>
            <a:fld id="{BD266BE7-899D-4075-917F-DBDE33B6B692}" type="slidenum">
              <a:rPr lang="es-MX" noProof="0" smtClean="0"/>
              <a:t>‹Nº›</a:t>
            </a:fld>
            <a:endParaRPr lang="es-MX" noProof="0" dirty="0"/>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ángulo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9" name="Rectángulo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 name="Título 1"/>
          <p:cNvSpPr>
            <a:spLocks noGrp="1"/>
          </p:cNvSpPr>
          <p:nvPr>
            <p:ph type="title"/>
          </p:nvPr>
        </p:nvSpPr>
        <p:spPr bwMode="black">
          <a:xfrm>
            <a:off x="3838015" y="658346"/>
            <a:ext cx="6597464" cy="3664417"/>
          </a:xfrm>
        </p:spPr>
        <p:txBody>
          <a:bodyPr rtlCol="0" anchor="b">
            <a:normAutofit/>
          </a:bodyPr>
          <a:lstStyle>
            <a:lvl1pPr>
              <a:lnSpc>
                <a:spcPct val="90000"/>
              </a:lnSpc>
              <a:defRPr sz="5000" b="1">
                <a:solidFill>
                  <a:schemeClr val="tx1"/>
                </a:solidFill>
              </a:defRPr>
            </a:lvl1pPr>
          </a:lstStyle>
          <a:p>
            <a:pPr rtl="0"/>
            <a:r>
              <a:rPr lang="es-ES" noProof="0"/>
              <a:t>Haga clic para modificar el estilo de título del patrón</a:t>
            </a:r>
            <a:endParaRPr lang="es-MX" noProof="0" dirty="0"/>
          </a:p>
        </p:txBody>
      </p:sp>
      <p:sp>
        <p:nvSpPr>
          <p:cNvPr id="3" name="Marcador de texto 2"/>
          <p:cNvSpPr>
            <a:spLocks noGrp="1"/>
          </p:cNvSpPr>
          <p:nvPr>
            <p:ph type="body" idx="1"/>
          </p:nvPr>
        </p:nvSpPr>
        <p:spPr>
          <a:xfrm>
            <a:off x="3838014" y="4589463"/>
            <a:ext cx="6597465" cy="1500187"/>
          </a:xfrm>
        </p:spPr>
        <p:txBody>
          <a:bodyPr rtlCol="0"/>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Haga clic para modificar los estilos de texto del patrón</a:t>
            </a:r>
          </a:p>
        </p:txBody>
      </p:sp>
      <p:sp>
        <p:nvSpPr>
          <p:cNvPr id="4" name="Marcador de fecha 3"/>
          <p:cNvSpPr>
            <a:spLocks noGrp="1"/>
          </p:cNvSpPr>
          <p:nvPr>
            <p:ph type="dt" sz="half" idx="10"/>
          </p:nvPr>
        </p:nvSpPr>
        <p:spPr/>
        <p:txBody>
          <a:bodyPr rtlCol="0"/>
          <a:lstStyle>
            <a:lvl1pPr>
              <a:defRPr>
                <a:solidFill>
                  <a:schemeClr val="bg2"/>
                </a:solidFill>
              </a:defRPr>
            </a:lvl1pPr>
          </a:lstStyle>
          <a:p>
            <a:fld id="{504A9438-3560-40AF-8FE1-E28D75DE87AD}" type="datetime1">
              <a:rPr lang="es-MX" smtClean="0"/>
              <a:pPr/>
              <a:t>22/06/2023</a:t>
            </a:fld>
            <a:endParaRPr lang="es-MX" dirty="0"/>
          </a:p>
        </p:txBody>
      </p:sp>
      <p:sp>
        <p:nvSpPr>
          <p:cNvPr id="5" name="Marcador de pie de página 4"/>
          <p:cNvSpPr>
            <a:spLocks noGrp="1"/>
          </p:cNvSpPr>
          <p:nvPr>
            <p:ph type="ftr" sz="quarter" idx="11"/>
          </p:nvPr>
        </p:nvSpPr>
        <p:spPr/>
        <p:txBody>
          <a:bodyPr rtlCol="0"/>
          <a:lstStyle>
            <a:lvl1pPr>
              <a:defRPr>
                <a:solidFill>
                  <a:schemeClr val="bg2"/>
                </a:solidFill>
              </a:defRPr>
            </a:lvl1pPr>
          </a:lstStyle>
          <a:p>
            <a:pPr rtl="0"/>
            <a:endParaRPr lang="es-MX" noProof="0" dirty="0"/>
          </a:p>
        </p:txBody>
      </p:sp>
      <p:sp>
        <p:nvSpPr>
          <p:cNvPr id="6" name="Marcador de número de diapositiva 5"/>
          <p:cNvSpPr>
            <a:spLocks noGrp="1"/>
          </p:cNvSpPr>
          <p:nvPr>
            <p:ph type="sldNum" sz="quarter" idx="12"/>
          </p:nvPr>
        </p:nvSpPr>
        <p:spPr/>
        <p:txBody>
          <a:bodyPr rtlCol="0"/>
          <a:lstStyle>
            <a:lvl1pPr>
              <a:defRPr>
                <a:solidFill>
                  <a:schemeClr val="bg2"/>
                </a:solidFill>
              </a:defRPr>
            </a:lvl1pPr>
          </a:lstStyle>
          <a:p>
            <a:pPr rtl="0"/>
            <a:fld id="{BD266BE7-899D-4075-917F-DBDE33B6B692}" type="slidenum">
              <a:rPr lang="es-MX" noProof="0" smtClean="0"/>
              <a:pPr rtl="0"/>
              <a:t>‹Nº›</a:t>
            </a:fld>
            <a:endParaRPr lang="es-MX" noProof="0" dirty="0"/>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MX" noProof="0" dirty="0"/>
          </a:p>
        </p:txBody>
      </p:sp>
      <p:sp>
        <p:nvSpPr>
          <p:cNvPr id="3" name="Marcador de contenido 2"/>
          <p:cNvSpPr>
            <a:spLocks noGrp="1"/>
          </p:cNvSpPr>
          <p:nvPr>
            <p:ph sz="half" idx="1"/>
          </p:nvPr>
        </p:nvSpPr>
        <p:spPr>
          <a:xfrm>
            <a:off x="1280160" y="2194560"/>
            <a:ext cx="4489704" cy="3986784"/>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dirty="0"/>
          </a:p>
        </p:txBody>
      </p:sp>
      <p:sp>
        <p:nvSpPr>
          <p:cNvPr id="4" name="Marcador de contenido 3"/>
          <p:cNvSpPr>
            <a:spLocks noGrp="1"/>
          </p:cNvSpPr>
          <p:nvPr>
            <p:ph sz="half" idx="2"/>
          </p:nvPr>
        </p:nvSpPr>
        <p:spPr>
          <a:xfrm>
            <a:off x="6415368" y="2194560"/>
            <a:ext cx="4493424" cy="3986784"/>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dirty="0"/>
          </a:p>
        </p:txBody>
      </p:sp>
      <p:sp>
        <p:nvSpPr>
          <p:cNvPr id="5" name="Marcador de fecha 4"/>
          <p:cNvSpPr>
            <a:spLocks noGrp="1"/>
          </p:cNvSpPr>
          <p:nvPr>
            <p:ph type="dt" sz="half" idx="10"/>
          </p:nvPr>
        </p:nvSpPr>
        <p:spPr/>
        <p:txBody>
          <a:bodyPr rtlCol="0"/>
          <a:lstStyle>
            <a:lvl1pPr>
              <a:defRPr/>
            </a:lvl1pPr>
          </a:lstStyle>
          <a:p>
            <a:fld id="{F0E5AE59-CC1C-4E0E-B93C-BC06D1935B7C}" type="datetime1">
              <a:rPr lang="es-MX" smtClean="0"/>
              <a:pPr/>
              <a:t>22/06/2023</a:t>
            </a:fld>
            <a:endParaRPr lang="es-MX" dirty="0"/>
          </a:p>
        </p:txBody>
      </p:sp>
      <p:sp>
        <p:nvSpPr>
          <p:cNvPr id="6" name="Marcador de pie de página 5"/>
          <p:cNvSpPr>
            <a:spLocks noGrp="1"/>
          </p:cNvSpPr>
          <p:nvPr>
            <p:ph type="ftr" sz="quarter" idx="11"/>
          </p:nvPr>
        </p:nvSpPr>
        <p:spPr/>
        <p:txBody>
          <a:bodyPr rtlCol="0"/>
          <a:lstStyle/>
          <a:p>
            <a:pPr rtl="0"/>
            <a:endParaRPr lang="es-MX" noProof="0" dirty="0"/>
          </a:p>
        </p:txBody>
      </p:sp>
      <p:sp>
        <p:nvSpPr>
          <p:cNvPr id="7" name="Marcador de número de diapositiva 6"/>
          <p:cNvSpPr>
            <a:spLocks noGrp="1"/>
          </p:cNvSpPr>
          <p:nvPr>
            <p:ph type="sldNum" sz="quarter" idx="12"/>
          </p:nvPr>
        </p:nvSpPr>
        <p:spPr/>
        <p:txBody>
          <a:bodyPr rtlCol="0"/>
          <a:lstStyle/>
          <a:p>
            <a:pPr rtl="0"/>
            <a:fld id="{BD266BE7-899D-4075-917F-DBDE33B6B692}" type="slidenum">
              <a:rPr lang="es-MX" noProof="0" smtClean="0"/>
              <a:t>‹Nº›</a:t>
            </a:fld>
            <a:endParaRPr lang="es-MX" noProof="0" dirty="0"/>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MX" noProof="0" dirty="0"/>
          </a:p>
        </p:txBody>
      </p:sp>
      <p:sp>
        <p:nvSpPr>
          <p:cNvPr id="3" name="Marcador de texto 2"/>
          <p:cNvSpPr>
            <a:spLocks noGrp="1"/>
          </p:cNvSpPr>
          <p:nvPr>
            <p:ph type="body" idx="1"/>
          </p:nvPr>
        </p:nvSpPr>
        <p:spPr>
          <a:xfrm>
            <a:off x="1280160" y="1828456"/>
            <a:ext cx="4489704" cy="830695"/>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contenido 3"/>
          <p:cNvSpPr>
            <a:spLocks noGrp="1"/>
          </p:cNvSpPr>
          <p:nvPr>
            <p:ph sz="half" idx="2"/>
          </p:nvPr>
        </p:nvSpPr>
        <p:spPr>
          <a:xfrm>
            <a:off x="1280160" y="2743194"/>
            <a:ext cx="4489704" cy="3433769"/>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dirty="0"/>
          </a:p>
        </p:txBody>
      </p:sp>
      <p:sp>
        <p:nvSpPr>
          <p:cNvPr id="5" name="Marcador de texto 4"/>
          <p:cNvSpPr>
            <a:spLocks noGrp="1"/>
          </p:cNvSpPr>
          <p:nvPr>
            <p:ph type="body" sz="quarter" idx="3"/>
          </p:nvPr>
        </p:nvSpPr>
        <p:spPr>
          <a:xfrm>
            <a:off x="6419088" y="1828456"/>
            <a:ext cx="4489704" cy="830695"/>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contenido 5"/>
          <p:cNvSpPr>
            <a:spLocks noGrp="1"/>
          </p:cNvSpPr>
          <p:nvPr>
            <p:ph sz="quarter" idx="4"/>
          </p:nvPr>
        </p:nvSpPr>
        <p:spPr>
          <a:xfrm>
            <a:off x="6419088" y="2743194"/>
            <a:ext cx="4489704" cy="3433769"/>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dirty="0"/>
          </a:p>
        </p:txBody>
      </p:sp>
      <p:sp>
        <p:nvSpPr>
          <p:cNvPr id="7" name="Marcador de fecha 6"/>
          <p:cNvSpPr>
            <a:spLocks noGrp="1"/>
          </p:cNvSpPr>
          <p:nvPr>
            <p:ph type="dt" sz="half" idx="10"/>
          </p:nvPr>
        </p:nvSpPr>
        <p:spPr/>
        <p:txBody>
          <a:bodyPr rtlCol="0"/>
          <a:lstStyle>
            <a:lvl1pPr>
              <a:defRPr/>
            </a:lvl1pPr>
          </a:lstStyle>
          <a:p>
            <a:fld id="{C2827D5B-0910-4BD1-AD1A-65D2346E6E9E}" type="datetime1">
              <a:rPr lang="es-MX" smtClean="0"/>
              <a:pPr/>
              <a:t>22/06/2023</a:t>
            </a:fld>
            <a:endParaRPr lang="es-MX" dirty="0"/>
          </a:p>
        </p:txBody>
      </p:sp>
      <p:sp>
        <p:nvSpPr>
          <p:cNvPr id="8" name="Marcador de pie de página 7"/>
          <p:cNvSpPr>
            <a:spLocks noGrp="1"/>
          </p:cNvSpPr>
          <p:nvPr>
            <p:ph type="ftr" sz="quarter" idx="11"/>
          </p:nvPr>
        </p:nvSpPr>
        <p:spPr/>
        <p:txBody>
          <a:bodyPr rtlCol="0"/>
          <a:lstStyle/>
          <a:p>
            <a:pPr rtl="0"/>
            <a:endParaRPr lang="es-MX" noProof="0" dirty="0"/>
          </a:p>
        </p:txBody>
      </p:sp>
      <p:sp>
        <p:nvSpPr>
          <p:cNvPr id="9" name="Marcador de número de diapositiva 8"/>
          <p:cNvSpPr>
            <a:spLocks noGrp="1"/>
          </p:cNvSpPr>
          <p:nvPr>
            <p:ph type="sldNum" sz="quarter" idx="12"/>
          </p:nvPr>
        </p:nvSpPr>
        <p:spPr/>
        <p:txBody>
          <a:bodyPr rtlCol="0"/>
          <a:lstStyle/>
          <a:p>
            <a:pPr rtl="0"/>
            <a:fld id="{BD266BE7-899D-4075-917F-DBDE33B6B692}" type="slidenum">
              <a:rPr lang="es-MX" noProof="0" smtClean="0"/>
              <a:t>‹Nº›</a:t>
            </a:fld>
            <a:endParaRPr lang="es-MX" noProof="0" dirty="0"/>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MX" noProof="0" dirty="0"/>
          </a:p>
        </p:txBody>
      </p:sp>
      <p:sp>
        <p:nvSpPr>
          <p:cNvPr id="3" name="Marcador de fecha 2"/>
          <p:cNvSpPr>
            <a:spLocks noGrp="1"/>
          </p:cNvSpPr>
          <p:nvPr>
            <p:ph type="dt" sz="half" idx="10"/>
          </p:nvPr>
        </p:nvSpPr>
        <p:spPr/>
        <p:txBody>
          <a:bodyPr rtlCol="0"/>
          <a:lstStyle>
            <a:lvl1pPr>
              <a:defRPr/>
            </a:lvl1pPr>
          </a:lstStyle>
          <a:p>
            <a:fld id="{7D11B509-11F7-43E5-97F9-DF3CEF11F6B8}" type="datetime1">
              <a:rPr lang="es-MX" smtClean="0"/>
              <a:pPr/>
              <a:t>22/06/2023</a:t>
            </a:fld>
            <a:endParaRPr lang="es-MX" dirty="0"/>
          </a:p>
        </p:txBody>
      </p:sp>
      <p:sp>
        <p:nvSpPr>
          <p:cNvPr id="4" name="Marcador de pie de página 3"/>
          <p:cNvSpPr>
            <a:spLocks noGrp="1"/>
          </p:cNvSpPr>
          <p:nvPr>
            <p:ph type="ftr" sz="quarter" idx="11"/>
          </p:nvPr>
        </p:nvSpPr>
        <p:spPr/>
        <p:txBody>
          <a:bodyPr rtlCol="0"/>
          <a:lstStyle/>
          <a:p>
            <a:pPr rtl="0"/>
            <a:endParaRPr lang="es-MX" noProof="0" dirty="0"/>
          </a:p>
        </p:txBody>
      </p:sp>
      <p:sp>
        <p:nvSpPr>
          <p:cNvPr id="5" name="Marcador de número de diapositiva 4"/>
          <p:cNvSpPr>
            <a:spLocks noGrp="1"/>
          </p:cNvSpPr>
          <p:nvPr>
            <p:ph type="sldNum" sz="quarter" idx="12"/>
          </p:nvPr>
        </p:nvSpPr>
        <p:spPr/>
        <p:txBody>
          <a:bodyPr rtlCol="0"/>
          <a:lstStyle/>
          <a:p>
            <a:pPr rtl="0"/>
            <a:fld id="{BD266BE7-899D-4075-917F-DBDE33B6B692}" type="slidenum">
              <a:rPr lang="es-MX" noProof="0" smtClean="0"/>
              <a:t>‹Nº›</a:t>
            </a:fld>
            <a:endParaRPr lang="es-MX" noProof="0" dirty="0"/>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rtlCol="0"/>
          <a:lstStyle>
            <a:lvl1pPr>
              <a:defRPr/>
            </a:lvl1pPr>
          </a:lstStyle>
          <a:p>
            <a:fld id="{F9AF35CF-B5E9-4162-8755-ACF34315B1AB}" type="datetime1">
              <a:rPr lang="es-MX" smtClean="0"/>
              <a:pPr/>
              <a:t>22/06/2023</a:t>
            </a:fld>
            <a:endParaRPr lang="es-MX" dirty="0"/>
          </a:p>
        </p:txBody>
      </p:sp>
      <p:sp>
        <p:nvSpPr>
          <p:cNvPr id="3" name="Marcador de pie de página 2"/>
          <p:cNvSpPr>
            <a:spLocks noGrp="1"/>
          </p:cNvSpPr>
          <p:nvPr>
            <p:ph type="ftr" sz="quarter" idx="11"/>
          </p:nvPr>
        </p:nvSpPr>
        <p:spPr/>
        <p:txBody>
          <a:bodyPr rtlCol="0"/>
          <a:lstStyle/>
          <a:p>
            <a:pPr rtl="0"/>
            <a:endParaRPr lang="es-MX" noProof="0" dirty="0"/>
          </a:p>
        </p:txBody>
      </p:sp>
      <p:sp>
        <p:nvSpPr>
          <p:cNvPr id="4" name="Marcador de número de diapositiva 3"/>
          <p:cNvSpPr>
            <a:spLocks noGrp="1"/>
          </p:cNvSpPr>
          <p:nvPr>
            <p:ph type="sldNum" sz="quarter" idx="12"/>
          </p:nvPr>
        </p:nvSpPr>
        <p:spPr/>
        <p:txBody>
          <a:bodyPr rtlCol="0"/>
          <a:lstStyle/>
          <a:p>
            <a:pPr rtl="0"/>
            <a:fld id="{BD266BE7-899D-4075-917F-DBDE33B6B692}" type="slidenum">
              <a:rPr lang="es-MX" noProof="0" smtClean="0"/>
              <a:t>‹Nº›</a:t>
            </a:fld>
            <a:endParaRPr lang="es-MX" noProof="0" dirty="0"/>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nchor="ctr">
            <a:normAutofit/>
          </a:bodyPr>
          <a:lstStyle>
            <a:lvl1pPr>
              <a:defRPr sz="3000"/>
            </a:lvl1pPr>
          </a:lstStyle>
          <a:p>
            <a:pPr rtl="0"/>
            <a:r>
              <a:rPr lang="es-ES" noProof="0"/>
              <a:t>Haga clic para modificar el estilo de título del patrón</a:t>
            </a:r>
            <a:endParaRPr lang="es-MX" noProof="0" dirty="0"/>
          </a:p>
        </p:txBody>
      </p:sp>
      <p:sp>
        <p:nvSpPr>
          <p:cNvPr id="4" name="Marcador de texto 2"/>
          <p:cNvSpPr>
            <a:spLocks noGrp="1"/>
          </p:cNvSpPr>
          <p:nvPr>
            <p:ph type="body" sz="half" idx="2"/>
          </p:nvPr>
        </p:nvSpPr>
        <p:spPr>
          <a:xfrm>
            <a:off x="1291818" y="2465294"/>
            <a:ext cx="3834874" cy="3711669"/>
          </a:xfrm>
        </p:spPr>
        <p:txBody>
          <a:bodyPr rtlCol="0">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3" name="Marcador de contenido 3"/>
          <p:cNvSpPr>
            <a:spLocks noGrp="1"/>
          </p:cNvSpPr>
          <p:nvPr>
            <p:ph idx="1"/>
          </p:nvPr>
        </p:nvSpPr>
        <p:spPr>
          <a:xfrm>
            <a:off x="5518897" y="2465294"/>
            <a:ext cx="5174504" cy="3711669"/>
          </a:xfrm>
        </p:spPr>
        <p:txBody>
          <a:bodyPr rtlCol="0">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dirty="0"/>
          </a:p>
        </p:txBody>
      </p:sp>
      <p:sp>
        <p:nvSpPr>
          <p:cNvPr id="5" name="Marcador de fecha 4"/>
          <p:cNvSpPr>
            <a:spLocks noGrp="1"/>
          </p:cNvSpPr>
          <p:nvPr>
            <p:ph type="dt" sz="half" idx="10"/>
          </p:nvPr>
        </p:nvSpPr>
        <p:spPr/>
        <p:txBody>
          <a:bodyPr rtlCol="0"/>
          <a:lstStyle>
            <a:lvl1pPr>
              <a:defRPr/>
            </a:lvl1pPr>
          </a:lstStyle>
          <a:p>
            <a:fld id="{19D091C2-FE78-440F-9CAF-345CD7A1A300}" type="datetime1">
              <a:rPr lang="es-MX" smtClean="0"/>
              <a:pPr/>
              <a:t>22/06/2023</a:t>
            </a:fld>
            <a:endParaRPr lang="es-MX" dirty="0"/>
          </a:p>
        </p:txBody>
      </p:sp>
      <p:sp>
        <p:nvSpPr>
          <p:cNvPr id="6" name="Marcador de pie de página 5"/>
          <p:cNvSpPr>
            <a:spLocks noGrp="1"/>
          </p:cNvSpPr>
          <p:nvPr>
            <p:ph type="ftr" sz="quarter" idx="11"/>
          </p:nvPr>
        </p:nvSpPr>
        <p:spPr/>
        <p:txBody>
          <a:bodyPr rtlCol="0"/>
          <a:lstStyle/>
          <a:p>
            <a:pPr rtl="0"/>
            <a:endParaRPr lang="es-MX" noProof="0" dirty="0"/>
          </a:p>
        </p:txBody>
      </p:sp>
      <p:sp>
        <p:nvSpPr>
          <p:cNvPr id="7" name="Marcador de número de diapositiva 6"/>
          <p:cNvSpPr>
            <a:spLocks noGrp="1"/>
          </p:cNvSpPr>
          <p:nvPr>
            <p:ph type="sldNum" sz="quarter" idx="12"/>
          </p:nvPr>
        </p:nvSpPr>
        <p:spPr/>
        <p:txBody>
          <a:bodyPr rtlCol="0"/>
          <a:lstStyle/>
          <a:p>
            <a:pPr rtl="0"/>
            <a:fld id="{BD266BE7-899D-4075-917F-DBDE33B6B692}" type="slidenum">
              <a:rPr lang="es-MX" noProof="0" smtClean="0"/>
              <a:t>‹Nº›</a:t>
            </a:fld>
            <a:endParaRPr lang="es-MX" noProof="0" dirty="0"/>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nchor="ctr">
            <a:normAutofit/>
          </a:bodyPr>
          <a:lstStyle>
            <a:lvl1pPr>
              <a:defRPr sz="3000"/>
            </a:lvl1pPr>
          </a:lstStyle>
          <a:p>
            <a:pPr rtl="0"/>
            <a:r>
              <a:rPr lang="es-ES" noProof="0"/>
              <a:t>Haga clic para modificar el estilo de título del patrón</a:t>
            </a:r>
            <a:endParaRPr lang="es-MX" noProof="0" dirty="0"/>
          </a:p>
        </p:txBody>
      </p:sp>
      <p:sp>
        <p:nvSpPr>
          <p:cNvPr id="4" name="Marcador de texto 3"/>
          <p:cNvSpPr>
            <a:spLocks noGrp="1"/>
          </p:cNvSpPr>
          <p:nvPr>
            <p:ph type="body" sz="half" idx="2"/>
          </p:nvPr>
        </p:nvSpPr>
        <p:spPr>
          <a:xfrm>
            <a:off x="1291819" y="2465293"/>
            <a:ext cx="3834874" cy="3711669"/>
          </a:xfrm>
        </p:spPr>
        <p:txBody>
          <a:bodyPr rtlCol="0">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3" name="Marcador de posición de imagen 2" descr="Marcador de posición vacío para agregar una imagen. Haz clic en el marcador de posición y selecciona la imagen que desees agregar"/>
          <p:cNvSpPr>
            <a:spLocks noGrp="1"/>
          </p:cNvSpPr>
          <p:nvPr>
            <p:ph type="pic" idx="1"/>
          </p:nvPr>
        </p:nvSpPr>
        <p:spPr>
          <a:xfrm>
            <a:off x="5518896" y="1828456"/>
            <a:ext cx="5389895" cy="5029544"/>
          </a:xfrm>
        </p:spPr>
        <p:txBody>
          <a:bodyPr tIns="137160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endParaRPr lang="es-MX" noProof="0" dirty="0"/>
          </a:p>
        </p:txBody>
      </p:sp>
      <p:sp>
        <p:nvSpPr>
          <p:cNvPr id="5" name="Marcador de fecha 4"/>
          <p:cNvSpPr>
            <a:spLocks noGrp="1"/>
          </p:cNvSpPr>
          <p:nvPr>
            <p:ph type="dt" sz="half" idx="10"/>
          </p:nvPr>
        </p:nvSpPr>
        <p:spPr/>
        <p:txBody>
          <a:bodyPr rtlCol="0"/>
          <a:lstStyle>
            <a:lvl1pPr>
              <a:defRPr/>
            </a:lvl1pPr>
          </a:lstStyle>
          <a:p>
            <a:fld id="{D033A126-2F46-46BA-AC60-47D21A1142F7}" type="datetime1">
              <a:rPr lang="es-MX" noProof="0" smtClean="0"/>
              <a:pPr/>
              <a:t>22/06/2023</a:t>
            </a:fld>
            <a:endParaRPr lang="es-MX" noProof="0" dirty="0"/>
          </a:p>
        </p:txBody>
      </p:sp>
      <p:sp>
        <p:nvSpPr>
          <p:cNvPr id="6" name="Marcador de pie de página 5"/>
          <p:cNvSpPr>
            <a:spLocks noGrp="1"/>
          </p:cNvSpPr>
          <p:nvPr>
            <p:ph type="ftr" sz="quarter" idx="11"/>
          </p:nvPr>
        </p:nvSpPr>
        <p:spPr/>
        <p:txBody>
          <a:bodyPr rtlCol="0"/>
          <a:lstStyle/>
          <a:p>
            <a:pPr rtl="0"/>
            <a:endParaRPr lang="es-MX" noProof="0" dirty="0"/>
          </a:p>
        </p:txBody>
      </p:sp>
      <p:sp>
        <p:nvSpPr>
          <p:cNvPr id="7" name="Marcador de número de diapositiva 6"/>
          <p:cNvSpPr>
            <a:spLocks noGrp="1"/>
          </p:cNvSpPr>
          <p:nvPr>
            <p:ph type="sldNum" sz="quarter" idx="12"/>
          </p:nvPr>
        </p:nvSpPr>
        <p:spPr/>
        <p:txBody>
          <a:bodyPr rtlCol="0"/>
          <a:lstStyle/>
          <a:p>
            <a:pPr rtl="0"/>
            <a:fld id="{BD266BE7-899D-4075-917F-DBDE33B6B692}" type="slidenum">
              <a:rPr lang="es-MX" noProof="0" smtClean="0"/>
              <a:t>‹Nº›</a:t>
            </a:fld>
            <a:endParaRPr lang="es-MX" noProof="0" dirty="0"/>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ángulo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pic>
        <p:nvPicPr>
          <p:cNvPr id="8" name="Imagen 7"/>
          <p:cNvPicPr>
            <a:picLocks noChangeAspect="1"/>
          </p:cNvPicPr>
          <p:nvPr/>
        </p:nvPicPr>
        <p:blipFill>
          <a:blip r:embed="rId14">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Marcador de título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pPr rtl="0"/>
            <a:r>
              <a:rPr lang="es-MX" noProof="0" dirty="0"/>
              <a:t>Haga clic para modificar el estilo de título del patrón</a:t>
            </a:r>
          </a:p>
        </p:txBody>
      </p:sp>
      <p:sp>
        <p:nvSpPr>
          <p:cNvPr id="3" name="Marcador de texto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rtl="0"/>
            <a:r>
              <a:rPr lang="es-MX" noProof="0" dirty="0"/>
              <a:t>Haga clic para modificar los estilos de texto del patrón</a:t>
            </a:r>
          </a:p>
          <a:p>
            <a:pPr lvl="1" rtl="0"/>
            <a:r>
              <a:rPr lang="es-MX" noProof="0" dirty="0"/>
              <a:t>Segundo nivel</a:t>
            </a:r>
          </a:p>
          <a:p>
            <a:pPr lvl="2" rtl="0"/>
            <a:r>
              <a:rPr lang="es-MX" noProof="0" dirty="0"/>
              <a:t>Tercer nivel</a:t>
            </a:r>
          </a:p>
          <a:p>
            <a:pPr lvl="3" rtl="0"/>
            <a:r>
              <a:rPr lang="es-MX" noProof="0" dirty="0"/>
              <a:t>Cuarto nivel</a:t>
            </a:r>
          </a:p>
          <a:p>
            <a:pPr lvl="4" rtl="0"/>
            <a:r>
              <a:rPr lang="es-MX" noProof="0" dirty="0"/>
              <a:t>Quinto nivel</a:t>
            </a:r>
          </a:p>
          <a:p>
            <a:pPr lvl="5" rtl="0"/>
            <a:r>
              <a:rPr lang="es-MX" noProof="0" dirty="0"/>
              <a:t>Sexto</a:t>
            </a:r>
          </a:p>
          <a:p>
            <a:pPr lvl="6" rtl="0"/>
            <a:r>
              <a:rPr lang="es-MX" noProof="0" dirty="0"/>
              <a:t>Séptimo</a:t>
            </a:r>
          </a:p>
          <a:p>
            <a:pPr lvl="7" rtl="0"/>
            <a:r>
              <a:rPr lang="es-MX" noProof="0" dirty="0"/>
              <a:t>Octavo</a:t>
            </a:r>
          </a:p>
          <a:p>
            <a:pPr lvl="8" rtl="0"/>
            <a:r>
              <a:rPr lang="es-MX" noProof="0" dirty="0"/>
              <a:t>Noveno</a:t>
            </a:r>
          </a:p>
        </p:txBody>
      </p:sp>
      <p:sp>
        <p:nvSpPr>
          <p:cNvPr id="4" name="Marcador de fecha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A39341E7-0B39-4DE8-9796-CE902B2EC80E}" type="datetime1">
              <a:rPr lang="es-MX" smtClean="0"/>
              <a:pPr/>
              <a:t>22/06/2023</a:t>
            </a:fld>
            <a:endParaRPr lang="es-MX" dirty="0"/>
          </a:p>
        </p:txBody>
      </p:sp>
      <p:sp>
        <p:nvSpPr>
          <p:cNvPr id="5" name="Marcador de pie de página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pPr rtl="0"/>
            <a:endParaRPr lang="es-MX" noProof="0" dirty="0"/>
          </a:p>
        </p:txBody>
      </p:sp>
      <p:sp>
        <p:nvSpPr>
          <p:cNvPr id="6" name="Marcador de número de diapositiva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pPr rtl="0"/>
            <a:fld id="{BD266BE7-899D-4075-917F-DBDE33B6B692}" type="slidenum">
              <a:rPr lang="es-MX" noProof="0" smtClean="0"/>
              <a:pPr rtl="0"/>
              <a:t>‹Nº›</a:t>
            </a:fld>
            <a:endParaRPr lang="es-MX" noProof="0" dirty="0"/>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0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10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10.png"/><Relationship Id="rId7" Type="http://schemas.openxmlformats.org/officeDocument/2006/relationships/image" Target="../media/image85.png"/><Relationship Id="rId2" Type="http://schemas.openxmlformats.org/officeDocument/2006/relationships/image" Target="../media/image80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0.png"/><Relationship Id="rId4" Type="http://schemas.openxmlformats.org/officeDocument/2006/relationships/image" Target="../media/image820.png"/></Relationships>
</file>

<file path=ppt/slides/_rels/slide10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10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11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113.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 Id="rId9" Type="http://schemas.openxmlformats.org/officeDocument/2006/relationships/image" Target="../media/image10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png"/></Relationships>
</file>

<file path=ppt/slides/_rels/slide12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18.png"/></Relationships>
</file>

<file path=ppt/slides/_rels/slide12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13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3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13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image" Target="../media/image143.png"/><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 Id="rId5" Type="http://schemas.openxmlformats.org/officeDocument/2006/relationships/image" Target="../media/image152.png"/><Relationship Id="rId4" Type="http://schemas.openxmlformats.org/officeDocument/2006/relationships/image" Target="../media/image151.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4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 Id="rId5" Type="http://schemas.openxmlformats.org/officeDocument/2006/relationships/image" Target="../media/image156.png"/><Relationship Id="rId4" Type="http://schemas.openxmlformats.org/officeDocument/2006/relationships/image" Target="../media/image155.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7.png"/><Relationship Id="rId1" Type="http://schemas.openxmlformats.org/officeDocument/2006/relationships/slideLayout" Target="../slideLayouts/slideLayout2.xml"/><Relationship Id="rId5" Type="http://schemas.openxmlformats.org/officeDocument/2006/relationships/image" Target="../media/image159.png"/><Relationship Id="rId4" Type="http://schemas.openxmlformats.org/officeDocument/2006/relationships/image" Target="../media/image158.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540.png"/><Relationship Id="rId2" Type="http://schemas.openxmlformats.org/officeDocument/2006/relationships/image" Target="../media/image1530.png"/><Relationship Id="rId1" Type="http://schemas.openxmlformats.org/officeDocument/2006/relationships/slideLayout" Target="../slideLayouts/slideLayout2.xml"/><Relationship Id="rId4" Type="http://schemas.openxmlformats.org/officeDocument/2006/relationships/image" Target="../media/image1550.png"/></Relationships>
</file>

<file path=ppt/slides/_rels/slide15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590.png"/><Relationship Id="rId2" Type="http://schemas.openxmlformats.org/officeDocument/2006/relationships/image" Target="../media/image1580.png"/><Relationship Id="rId1" Type="http://schemas.openxmlformats.org/officeDocument/2006/relationships/slideLayout" Target="../slideLayouts/slideLayout2.xml"/><Relationship Id="rId6" Type="http://schemas.openxmlformats.org/officeDocument/2006/relationships/image" Target="../media/image1620.png"/><Relationship Id="rId4" Type="http://schemas.openxmlformats.org/officeDocument/2006/relationships/image" Target="../media/image1600.png"/></Relationships>
</file>

<file path=ppt/slides/_rels/slide15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63.png"/><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56.png"/><Relationship Id="rId4" Type="http://schemas.openxmlformats.org/officeDocument/2006/relationships/image" Target="../media/image158.png"/></Relationships>
</file>

<file path=ppt/slides/_rels/slide15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65.png"/><Relationship Id="rId1" Type="http://schemas.openxmlformats.org/officeDocument/2006/relationships/slideLayout" Target="../slideLayouts/slideLayout2.xml"/><Relationship Id="rId6" Type="http://schemas.openxmlformats.org/officeDocument/2006/relationships/image" Target="../media/image166.png"/><Relationship Id="rId5" Type="http://schemas.openxmlformats.org/officeDocument/2006/relationships/image" Target="../media/image156.png"/><Relationship Id="rId4" Type="http://schemas.openxmlformats.org/officeDocument/2006/relationships/image" Target="../media/image158.png"/></Relationships>
</file>

<file path=ppt/slides/_rels/slide158.xml.rels><?xml version="1.0" encoding="UTF-8" standalone="yes"?>
<Relationships xmlns="http://schemas.openxmlformats.org/package/2006/relationships"><Relationship Id="rId3" Type="http://schemas.openxmlformats.org/officeDocument/2006/relationships/image" Target="../media/image1590.png"/><Relationship Id="rId2" Type="http://schemas.openxmlformats.org/officeDocument/2006/relationships/image" Target="../media/image1640.png"/><Relationship Id="rId1" Type="http://schemas.openxmlformats.org/officeDocument/2006/relationships/slideLayout" Target="../slideLayouts/slideLayout2.xml"/><Relationship Id="rId6" Type="http://schemas.openxmlformats.org/officeDocument/2006/relationships/image" Target="../media/image1630.png"/><Relationship Id="rId5" Type="http://schemas.openxmlformats.org/officeDocument/2006/relationships/image" Target="../media/image1650.png"/><Relationship Id="rId4" Type="http://schemas.openxmlformats.org/officeDocument/2006/relationships/image" Target="../media/image1600.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69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6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71.png"/></Relationships>
</file>

<file path=ppt/slides/_rels/slide16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20.png"/></Relationships>
</file>

<file path=ppt/slides/_rels/slide168.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260.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250.png"/><Relationship Id="rId5" Type="http://schemas.openxmlformats.org/officeDocument/2006/relationships/image" Target="../media/image240.png"/><Relationship Id="rId4" Type="http://schemas.openxmlformats.org/officeDocument/2006/relationships/image" Target="../media/image230.png"/></Relationships>
</file>

<file path=ppt/slides/_rels/slide169.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300.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290.png"/><Relationship Id="rId5" Type="http://schemas.openxmlformats.org/officeDocument/2006/relationships/image" Target="../media/image280.png"/><Relationship Id="rId4" Type="http://schemas.openxmlformats.org/officeDocument/2006/relationships/image" Target="../media/image27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173.png"/><Relationship Id="rId4" Type="http://schemas.openxmlformats.org/officeDocument/2006/relationships/image" Target="../media/image172.png"/></Relationships>
</file>

<file path=ppt/slides/_rels/slide17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175.png"/></Relationships>
</file>

<file path=ppt/slides/_rels/slide17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175.png"/></Relationships>
</file>

<file path=ppt/slides/_rels/slide17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7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176.png"/></Relationships>
</file>

<file path=ppt/slides/_rels/slide175.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174.png"/><Relationship Id="rId7" Type="http://schemas.openxmlformats.org/officeDocument/2006/relationships/image" Target="../media/image180.pn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179.png"/><Relationship Id="rId11" Type="http://schemas.openxmlformats.org/officeDocument/2006/relationships/image" Target="../media/image184.png"/><Relationship Id="rId5" Type="http://schemas.openxmlformats.org/officeDocument/2006/relationships/image" Target="../media/image178.png"/><Relationship Id="rId10" Type="http://schemas.openxmlformats.org/officeDocument/2006/relationships/image" Target="../media/image183.png"/><Relationship Id="rId4" Type="http://schemas.openxmlformats.org/officeDocument/2006/relationships/image" Target="../media/image177.png"/><Relationship Id="rId9" Type="http://schemas.openxmlformats.org/officeDocument/2006/relationships/image" Target="../media/image182.png"/></Relationships>
</file>

<file path=ppt/slides/_rels/slide17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17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openxmlformats.org/officeDocument/2006/relationships/image" Target="../media/image330.png"/><Relationship Id="rId4" Type="http://schemas.openxmlformats.org/officeDocument/2006/relationships/image" Target="../media/image185.png"/></Relationships>
</file>

<file path=ppt/slides/_rels/slide17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187.svg"/><Relationship Id="rId4" Type="http://schemas.openxmlformats.org/officeDocument/2006/relationships/image" Target="../media/image186.png"/></Relationships>
</file>

<file path=ppt/slides/_rels/slide17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18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7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7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7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7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7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svg"/><Relationship Id="rId7" Type="http://schemas.openxmlformats.org/officeDocument/2006/relationships/image" Target="../media/image64.sv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svg"/><Relationship Id="rId5" Type="http://schemas.openxmlformats.org/officeDocument/2006/relationships/image" Target="../media/image62.sv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sv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175199" y="2275443"/>
            <a:ext cx="8500062" cy="1190677"/>
          </a:xfrm>
        </p:spPr>
        <p:txBody>
          <a:bodyPr rtlCol="0"/>
          <a:lstStyle/>
          <a:p>
            <a:pPr rtl="0"/>
            <a:r>
              <a:rPr lang="es-MX" dirty="0"/>
              <a:t>Curso de Física 1</a:t>
            </a:r>
          </a:p>
        </p:txBody>
      </p:sp>
      <p:sp>
        <p:nvSpPr>
          <p:cNvPr id="3" name="Subtítulo 2"/>
          <p:cNvSpPr>
            <a:spLocks noGrp="1"/>
          </p:cNvSpPr>
          <p:nvPr>
            <p:ph type="subTitle" idx="1"/>
          </p:nvPr>
        </p:nvSpPr>
        <p:spPr>
          <a:xfrm>
            <a:off x="3175199" y="4724190"/>
            <a:ext cx="8500062" cy="865321"/>
          </a:xfrm>
        </p:spPr>
        <p:txBody>
          <a:bodyPr rtlCol="0">
            <a:normAutofit/>
          </a:bodyPr>
          <a:lstStyle/>
          <a:p>
            <a:pPr rtl="0"/>
            <a:r>
              <a:rPr lang="es-MX" dirty="0"/>
              <a:t>M. en C. Ramón Gustavo Contreras Mayén</a:t>
            </a:r>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object 5"/>
          <p:cNvSpPr txBox="1"/>
          <p:nvPr/>
        </p:nvSpPr>
        <p:spPr>
          <a:xfrm>
            <a:off x="562708" y="2326615"/>
            <a:ext cx="10874326" cy="3770028"/>
          </a:xfrm>
          <a:prstGeom prst="rect">
            <a:avLst/>
          </a:prstGeom>
        </p:spPr>
        <p:txBody>
          <a:bodyPr vert="horz" wrap="square" lIns="0" tIns="25167" rIns="0" bIns="0" rtlCol="0">
            <a:spAutoFit/>
          </a:bodyPr>
          <a:lstStyle/>
          <a:p>
            <a:pPr marL="25168" marR="10067">
              <a:spcBef>
                <a:spcPts val="198"/>
              </a:spcBef>
            </a:pPr>
            <a:r>
              <a:rPr lang="es-MX" sz="4000" dirty="0">
                <a:solidFill>
                  <a:schemeClr val="tx2"/>
                </a:solidFill>
                <a:cs typeface="Tahoma"/>
              </a:rPr>
              <a:t>Es una cantidad de una determinada magnitud física, definida y adoptada por convención o por ley.</a:t>
            </a:r>
          </a:p>
          <a:p>
            <a:pPr marL="25168" marR="10067">
              <a:spcBef>
                <a:spcPts val="198"/>
              </a:spcBef>
            </a:pPr>
            <a:endParaRPr lang="es-MX" sz="4000" dirty="0">
              <a:solidFill>
                <a:schemeClr val="tx2"/>
              </a:solidFill>
              <a:cs typeface="Tahoma"/>
            </a:endParaRPr>
          </a:p>
          <a:p>
            <a:pPr marL="25168" marR="10067">
              <a:spcBef>
                <a:spcPts val="198"/>
              </a:spcBef>
            </a:pPr>
            <a:r>
              <a:rPr lang="es-MX" sz="4000" dirty="0">
                <a:solidFill>
                  <a:schemeClr val="tx2"/>
                </a:solidFill>
                <a:cs typeface="Tahoma"/>
              </a:rPr>
              <a:t>Cualquier valor de una cantidad física puede expresarse como un múltiplo de la unidad de medida.</a:t>
            </a:r>
            <a:endParaRPr sz="4000" dirty="0">
              <a:solidFill>
                <a:schemeClr val="tx2"/>
              </a:solidFill>
              <a:cs typeface="Tahoma"/>
            </a:endParaRPr>
          </a:p>
        </p:txBody>
      </p:sp>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9628632"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¿Qué es una unidad?</a:t>
            </a:r>
          </a:p>
        </p:txBody>
      </p:sp>
    </p:spTree>
    <p:extLst>
      <p:ext uri="{BB962C8B-B14F-4D97-AF65-F5344CB8AC3E}">
        <p14:creationId xmlns:p14="http://schemas.microsoft.com/office/powerpoint/2010/main" val="407116744"/>
      </p:ext>
    </p:extLst>
  </p:cSld>
  <p:clrMapOvr>
    <a:masterClrMapping/>
  </p:clrMapOvr>
  <p:transition>
    <p:cut/>
  </p:transition>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Errores en las mediciones</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732341" y="2176681"/>
            <a:ext cx="10952402" cy="1853955"/>
          </a:xfrm>
        </p:spPr>
        <p:txBody>
          <a:bodyPr>
            <a:noAutofit/>
          </a:bodyPr>
          <a:lstStyle/>
          <a:p>
            <a:pPr marL="0" indent="0">
              <a:buNone/>
            </a:pPr>
            <a:r>
              <a:rPr lang="es-MX" sz="4000" dirty="0">
                <a:solidFill>
                  <a:schemeClr val="tx2"/>
                </a:solidFill>
              </a:rPr>
              <a:t>Es importante identificar el tipo de error que debemos de reportar en las mediciones.</a:t>
            </a:r>
          </a:p>
        </p:txBody>
      </p:sp>
      <p:sp>
        <p:nvSpPr>
          <p:cNvPr id="2" name="Marcador de contenido 5">
            <a:extLst>
              <a:ext uri="{FF2B5EF4-FFF2-40B4-BE49-F238E27FC236}">
                <a16:creationId xmlns:a16="http://schemas.microsoft.com/office/drawing/2014/main" id="{6BE4BBE5-6A2F-CAA2-F4E7-C016B063DEF9}"/>
              </a:ext>
            </a:extLst>
          </p:cNvPr>
          <p:cNvSpPr txBox="1">
            <a:spLocks/>
          </p:cNvSpPr>
          <p:nvPr/>
        </p:nvSpPr>
        <p:spPr>
          <a:xfrm>
            <a:off x="732341" y="4188119"/>
            <a:ext cx="10952402" cy="1853955"/>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r>
              <a:rPr lang="es-MX" sz="4000" dirty="0">
                <a:solidFill>
                  <a:schemeClr val="tx2"/>
                </a:solidFill>
              </a:rPr>
              <a:t>A continuación, definiremos el valor promedio y tres tipos de errores. </a:t>
            </a:r>
          </a:p>
        </p:txBody>
      </p:sp>
    </p:spTree>
    <p:extLst>
      <p:ext uri="{BB962C8B-B14F-4D97-AF65-F5344CB8AC3E}">
        <p14:creationId xmlns:p14="http://schemas.microsoft.com/office/powerpoint/2010/main" val="3469460489"/>
      </p:ext>
    </p:extLst>
  </p:cSld>
  <p:clrMapOvr>
    <a:masterClrMapping/>
  </p:clrMapOvr>
  <p:transition>
    <p:cut/>
  </p:transition>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1. Valor promedio</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732341" y="2176681"/>
            <a:ext cx="10952402" cy="1853955"/>
          </a:xfrm>
        </p:spPr>
        <p:txBody>
          <a:bodyPr>
            <a:noAutofit/>
          </a:bodyPr>
          <a:lstStyle/>
          <a:p>
            <a:pPr marL="0" indent="0">
              <a:buNone/>
            </a:pPr>
            <a:r>
              <a:rPr lang="es-MX" sz="4000" dirty="0">
                <a:solidFill>
                  <a:schemeClr val="tx2"/>
                </a:solidFill>
              </a:rPr>
              <a:t>El valor promedio se calcula sumando todas las mediciones que se obtengas y se divide entre el número de mediciones realizadas.</a:t>
            </a:r>
          </a:p>
        </p:txBody>
      </p:sp>
    </p:spTree>
    <p:extLst>
      <p:ext uri="{BB962C8B-B14F-4D97-AF65-F5344CB8AC3E}">
        <p14:creationId xmlns:p14="http://schemas.microsoft.com/office/powerpoint/2010/main" val="421257293"/>
      </p:ext>
    </p:extLst>
  </p:cSld>
  <p:clrMapOvr>
    <a:masterClrMapping/>
  </p:clrMapOvr>
  <p:transition>
    <p:cut/>
  </p:transition>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Ejemplo de valor promedio</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882396" y="2078208"/>
            <a:ext cx="10952402" cy="1853955"/>
          </a:xfrm>
        </p:spPr>
        <p:txBody>
          <a:bodyPr>
            <a:noAutofit/>
          </a:bodyPr>
          <a:lstStyle/>
          <a:p>
            <a:pPr marL="0" indent="0">
              <a:buNone/>
            </a:pPr>
            <a:r>
              <a:rPr lang="es-MX" sz="4000" dirty="0">
                <a:solidFill>
                  <a:schemeClr val="tx2"/>
                </a:solidFill>
              </a:rPr>
              <a:t>Se pidió a los seis integrantes de una mesa del Laboratorio de Física, que midieran cada uno la longitud de una mesa ocupando distintos instrumentos.</a:t>
            </a:r>
          </a:p>
        </p:txBody>
      </p:sp>
      <p:sp>
        <p:nvSpPr>
          <p:cNvPr id="2" name="Marcador de contenido 5">
            <a:extLst>
              <a:ext uri="{FF2B5EF4-FFF2-40B4-BE49-F238E27FC236}">
                <a16:creationId xmlns:a16="http://schemas.microsoft.com/office/drawing/2014/main" id="{AAF98697-0457-3220-EC67-D15284EA3604}"/>
              </a:ext>
            </a:extLst>
          </p:cNvPr>
          <p:cNvSpPr txBox="1">
            <a:spLocks/>
          </p:cNvSpPr>
          <p:nvPr/>
        </p:nvSpPr>
        <p:spPr>
          <a:xfrm>
            <a:off x="1133270" y="4537702"/>
            <a:ext cx="10952402" cy="1853955"/>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s-MX" sz="4000" dirty="0">
              <a:solidFill>
                <a:schemeClr val="tx2"/>
              </a:solidFill>
            </a:endParaRPr>
          </a:p>
        </p:txBody>
      </p:sp>
      <p:pic>
        <p:nvPicPr>
          <p:cNvPr id="4" name="Imagen 3" descr="Un cepillo de dientes sobre una superficie de madera&#10;&#10;Descripción generada automáticamente con confianza baja">
            <a:extLst>
              <a:ext uri="{FF2B5EF4-FFF2-40B4-BE49-F238E27FC236}">
                <a16:creationId xmlns:a16="http://schemas.microsoft.com/office/drawing/2014/main" id="{79D62635-1FDF-2E10-63B6-FDBD9C2AF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98720" y="4181915"/>
            <a:ext cx="3615396" cy="2410264"/>
          </a:xfrm>
          <a:prstGeom prst="rect">
            <a:avLst/>
          </a:prstGeom>
        </p:spPr>
      </p:pic>
    </p:spTree>
    <p:extLst>
      <p:ext uri="{BB962C8B-B14F-4D97-AF65-F5344CB8AC3E}">
        <p14:creationId xmlns:p14="http://schemas.microsoft.com/office/powerpoint/2010/main" val="3806479518"/>
      </p:ext>
    </p:extLst>
  </p:cSld>
  <p:clrMapOvr>
    <a:masterClrMapping/>
  </p:clrMapOvr>
  <p:transition>
    <p:cut/>
  </p:transition>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Ejemplo de valor promedio</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882396" y="2078208"/>
            <a:ext cx="10952402" cy="1853955"/>
          </a:xfrm>
        </p:spPr>
        <p:txBody>
          <a:bodyPr>
            <a:noAutofit/>
          </a:bodyPr>
          <a:lstStyle/>
          <a:p>
            <a:pPr marL="0" indent="0">
              <a:buNone/>
            </a:pPr>
            <a:r>
              <a:rPr lang="es-MX" sz="4000" dirty="0">
                <a:solidFill>
                  <a:schemeClr val="tx2"/>
                </a:solidFill>
              </a:rPr>
              <a:t>Obtuvieron las siguientes medidas: 1.56 m, 1.58 m, 1.55 m, 1.59 m, 1.57m y 1.60 m.</a:t>
            </a:r>
          </a:p>
          <a:p>
            <a:pPr marL="0" indent="0">
              <a:buNone/>
            </a:pPr>
            <a:endParaRPr lang="es-MX" sz="4000" dirty="0">
              <a:solidFill>
                <a:schemeClr val="tx2"/>
              </a:solidFill>
            </a:endParaRPr>
          </a:p>
          <a:p>
            <a:pPr marL="0" indent="0">
              <a:buNone/>
            </a:pPr>
            <a:endParaRPr lang="es-MX" sz="4000" dirty="0">
              <a:solidFill>
                <a:schemeClr val="tx2"/>
              </a:solidFill>
            </a:endParaRPr>
          </a:p>
        </p:txBody>
      </p:sp>
      <p:sp>
        <p:nvSpPr>
          <p:cNvPr id="2" name="Marcador de contenido 5">
            <a:extLst>
              <a:ext uri="{FF2B5EF4-FFF2-40B4-BE49-F238E27FC236}">
                <a16:creationId xmlns:a16="http://schemas.microsoft.com/office/drawing/2014/main" id="{AAF98697-0457-3220-EC67-D15284EA3604}"/>
              </a:ext>
            </a:extLst>
          </p:cNvPr>
          <p:cNvSpPr txBox="1">
            <a:spLocks/>
          </p:cNvSpPr>
          <p:nvPr/>
        </p:nvSpPr>
        <p:spPr>
          <a:xfrm>
            <a:off x="1133270" y="4537702"/>
            <a:ext cx="10952402" cy="1853955"/>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s-MX" sz="4000" dirty="0">
              <a:solidFill>
                <a:schemeClr val="tx2"/>
              </a:solidFill>
            </a:endParaRPr>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16FF448F-9F2E-D4BA-2051-D7A993BFA3E5}"/>
                  </a:ext>
                </a:extLst>
              </p:cNvPr>
              <p:cNvSpPr txBox="1"/>
              <p:nvPr/>
            </p:nvSpPr>
            <p:spPr>
              <a:xfrm>
                <a:off x="115874" y="4011692"/>
                <a:ext cx="12076126" cy="10520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3600" b="0" i="1" smtClean="0">
                          <a:solidFill>
                            <a:schemeClr val="tx2"/>
                          </a:solidFill>
                          <a:latin typeface="Cambria Math" panose="02040503050406030204" pitchFamily="18" charset="0"/>
                        </a:rPr>
                        <m:t>𝑚</m:t>
                      </m:r>
                      <m:r>
                        <a:rPr lang="es-MX" sz="3600" b="0" i="1" smtClean="0">
                          <a:solidFill>
                            <a:schemeClr val="tx2"/>
                          </a:solidFill>
                          <a:latin typeface="Cambria Math" panose="02040503050406030204" pitchFamily="18" charset="0"/>
                        </a:rPr>
                        <m:t>=</m:t>
                      </m:r>
                      <m:f>
                        <m:fPr>
                          <m:ctrlPr>
                            <a:rPr lang="es-MX" sz="3600" b="0" i="1" smtClean="0">
                              <a:solidFill>
                                <a:schemeClr val="tx2"/>
                              </a:solidFill>
                              <a:latin typeface="Cambria Math" panose="02040503050406030204" pitchFamily="18" charset="0"/>
                            </a:rPr>
                          </m:ctrlPr>
                        </m:fPr>
                        <m:num>
                          <m:r>
                            <a:rPr lang="es-MX" sz="3600" b="0" i="1" smtClean="0">
                              <a:solidFill>
                                <a:schemeClr val="tx2"/>
                              </a:solidFill>
                              <a:latin typeface="Cambria Math" panose="02040503050406030204" pitchFamily="18" charset="0"/>
                            </a:rPr>
                            <m:t>1.56 </m:t>
                          </m:r>
                          <m:r>
                            <a:rPr lang="es-MX" sz="3600" b="0" i="1" smtClean="0">
                              <a:solidFill>
                                <a:schemeClr val="tx2"/>
                              </a:solidFill>
                              <a:latin typeface="Cambria Math" panose="02040503050406030204" pitchFamily="18" charset="0"/>
                            </a:rPr>
                            <m:t>𝑚</m:t>
                          </m:r>
                          <m:r>
                            <a:rPr lang="es-MX" sz="3600" b="0" i="1" smtClean="0">
                              <a:solidFill>
                                <a:schemeClr val="tx2"/>
                              </a:solidFill>
                              <a:latin typeface="Cambria Math" panose="02040503050406030204" pitchFamily="18" charset="0"/>
                            </a:rPr>
                            <m:t>+1.58 </m:t>
                          </m:r>
                          <m:r>
                            <a:rPr lang="es-MX" sz="3600" b="0" i="1" smtClean="0">
                              <a:solidFill>
                                <a:schemeClr val="tx2"/>
                              </a:solidFill>
                              <a:latin typeface="Cambria Math" panose="02040503050406030204" pitchFamily="18" charset="0"/>
                            </a:rPr>
                            <m:t>𝑚</m:t>
                          </m:r>
                          <m:r>
                            <a:rPr lang="es-MX" sz="3600" b="0" i="1" smtClean="0">
                              <a:solidFill>
                                <a:schemeClr val="tx2"/>
                              </a:solidFill>
                              <a:latin typeface="Cambria Math" panose="02040503050406030204" pitchFamily="18" charset="0"/>
                            </a:rPr>
                            <m:t>+1.55 </m:t>
                          </m:r>
                          <m:r>
                            <a:rPr lang="es-MX" sz="3600" b="0" i="1" smtClean="0">
                              <a:solidFill>
                                <a:schemeClr val="tx2"/>
                              </a:solidFill>
                              <a:latin typeface="Cambria Math" panose="02040503050406030204" pitchFamily="18" charset="0"/>
                            </a:rPr>
                            <m:t>𝑚</m:t>
                          </m:r>
                          <m:r>
                            <a:rPr lang="es-MX" sz="3600" b="0" i="1" smtClean="0">
                              <a:solidFill>
                                <a:schemeClr val="tx2"/>
                              </a:solidFill>
                              <a:latin typeface="Cambria Math" panose="02040503050406030204" pitchFamily="18" charset="0"/>
                            </a:rPr>
                            <m:t>+1.59 </m:t>
                          </m:r>
                          <m:r>
                            <a:rPr lang="es-MX" sz="3600" b="0" i="1" smtClean="0">
                              <a:solidFill>
                                <a:schemeClr val="tx2"/>
                              </a:solidFill>
                              <a:latin typeface="Cambria Math" panose="02040503050406030204" pitchFamily="18" charset="0"/>
                            </a:rPr>
                            <m:t>𝑚</m:t>
                          </m:r>
                          <m:r>
                            <a:rPr lang="es-MX" sz="3600" b="0" i="1" smtClean="0">
                              <a:solidFill>
                                <a:schemeClr val="tx2"/>
                              </a:solidFill>
                              <a:latin typeface="Cambria Math" panose="02040503050406030204" pitchFamily="18" charset="0"/>
                            </a:rPr>
                            <m:t>+ 1.57 </m:t>
                          </m:r>
                          <m:r>
                            <a:rPr lang="es-MX" sz="3600" b="0" i="1" smtClean="0">
                              <a:solidFill>
                                <a:schemeClr val="tx2"/>
                              </a:solidFill>
                              <a:latin typeface="Cambria Math" panose="02040503050406030204" pitchFamily="18" charset="0"/>
                            </a:rPr>
                            <m:t>𝑚</m:t>
                          </m:r>
                          <m:r>
                            <a:rPr lang="es-MX" sz="3600" b="0" i="1" smtClean="0">
                              <a:solidFill>
                                <a:schemeClr val="tx2"/>
                              </a:solidFill>
                              <a:latin typeface="Cambria Math" panose="02040503050406030204" pitchFamily="18" charset="0"/>
                            </a:rPr>
                            <m:t>+1.60 </m:t>
                          </m:r>
                          <m:r>
                            <a:rPr lang="es-MX" sz="3600" b="0" i="1" smtClean="0">
                              <a:solidFill>
                                <a:schemeClr val="tx2"/>
                              </a:solidFill>
                              <a:latin typeface="Cambria Math" panose="02040503050406030204" pitchFamily="18" charset="0"/>
                            </a:rPr>
                            <m:t>𝑚</m:t>
                          </m:r>
                        </m:num>
                        <m:den>
                          <m:r>
                            <a:rPr lang="es-MX" sz="3600" b="0" i="1" smtClean="0">
                              <a:solidFill>
                                <a:schemeClr val="tx2"/>
                              </a:solidFill>
                              <a:latin typeface="Cambria Math" panose="02040503050406030204" pitchFamily="18" charset="0"/>
                            </a:rPr>
                            <m:t>6</m:t>
                          </m:r>
                        </m:den>
                      </m:f>
                    </m:oMath>
                  </m:oMathPara>
                </a14:m>
                <a:endParaRPr lang="es-MX" sz="3600" dirty="0">
                  <a:solidFill>
                    <a:schemeClr val="tx2"/>
                  </a:solidFill>
                </a:endParaRPr>
              </a:p>
            </p:txBody>
          </p:sp>
        </mc:Choice>
        <mc:Fallback xmlns="">
          <p:sp>
            <p:nvSpPr>
              <p:cNvPr id="3" name="CuadroTexto 2">
                <a:extLst>
                  <a:ext uri="{FF2B5EF4-FFF2-40B4-BE49-F238E27FC236}">
                    <a16:creationId xmlns:a16="http://schemas.microsoft.com/office/drawing/2014/main" id="{16FF448F-9F2E-D4BA-2051-D7A993BFA3E5}"/>
                  </a:ext>
                </a:extLst>
              </p:cNvPr>
              <p:cNvSpPr txBox="1">
                <a:spLocks noRot="1" noChangeAspect="1" noMove="1" noResize="1" noEditPoints="1" noAdjustHandles="1" noChangeArrowheads="1" noChangeShapeType="1" noTextEdit="1"/>
              </p:cNvSpPr>
              <p:nvPr/>
            </p:nvSpPr>
            <p:spPr>
              <a:xfrm>
                <a:off x="115874" y="4011692"/>
                <a:ext cx="12076126" cy="1052019"/>
              </a:xfrm>
              <a:prstGeom prst="rect">
                <a:avLst/>
              </a:prstGeom>
              <a:blipFill>
                <a:blip r:embed="rId2"/>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DB91373F-F1F0-EAEB-F819-D72C906B6D27}"/>
                  </a:ext>
                </a:extLst>
              </p:cNvPr>
              <p:cNvSpPr txBox="1"/>
              <p:nvPr/>
            </p:nvSpPr>
            <p:spPr>
              <a:xfrm>
                <a:off x="220376" y="5491933"/>
                <a:ext cx="2813109" cy="10520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MX" sz="3600" b="0" i="1" smtClean="0">
                          <a:solidFill>
                            <a:schemeClr val="tx2"/>
                          </a:solidFill>
                          <a:latin typeface="Cambria Math" panose="02040503050406030204" pitchFamily="18" charset="0"/>
                        </a:rPr>
                        <m:t>𝑚</m:t>
                      </m:r>
                      <m:r>
                        <a:rPr lang="es-MX" sz="3600" b="0" i="1" smtClean="0">
                          <a:solidFill>
                            <a:schemeClr val="tx2"/>
                          </a:solidFill>
                          <a:latin typeface="Cambria Math" panose="02040503050406030204" pitchFamily="18" charset="0"/>
                        </a:rPr>
                        <m:t>=</m:t>
                      </m:r>
                      <m:f>
                        <m:fPr>
                          <m:ctrlPr>
                            <a:rPr lang="es-MX" sz="3600" b="0" i="1" smtClean="0">
                              <a:solidFill>
                                <a:schemeClr val="tx2"/>
                              </a:solidFill>
                              <a:latin typeface="Cambria Math" panose="02040503050406030204" pitchFamily="18" charset="0"/>
                            </a:rPr>
                          </m:ctrlPr>
                        </m:fPr>
                        <m:num>
                          <m:r>
                            <a:rPr lang="es-MX" sz="3600" b="0" i="1" smtClean="0">
                              <a:solidFill>
                                <a:schemeClr val="tx2"/>
                              </a:solidFill>
                              <a:latin typeface="Cambria Math" panose="02040503050406030204" pitchFamily="18" charset="0"/>
                            </a:rPr>
                            <m:t>9.45 </m:t>
                          </m:r>
                          <m:r>
                            <a:rPr lang="es-MX" sz="3600" b="0" i="1" smtClean="0">
                              <a:solidFill>
                                <a:schemeClr val="tx2"/>
                              </a:solidFill>
                              <a:latin typeface="Cambria Math" panose="02040503050406030204" pitchFamily="18" charset="0"/>
                            </a:rPr>
                            <m:t>𝑚</m:t>
                          </m:r>
                        </m:num>
                        <m:den>
                          <m:r>
                            <a:rPr lang="es-MX" sz="3600" b="0" i="1" smtClean="0">
                              <a:solidFill>
                                <a:schemeClr val="tx2"/>
                              </a:solidFill>
                              <a:latin typeface="Cambria Math" panose="02040503050406030204" pitchFamily="18" charset="0"/>
                            </a:rPr>
                            <m:t>6</m:t>
                          </m:r>
                        </m:den>
                      </m:f>
                      <m:r>
                        <a:rPr lang="es-MX" sz="3600" b="0" i="0" smtClean="0">
                          <a:solidFill>
                            <a:schemeClr val="tx2"/>
                          </a:solidFill>
                          <a:latin typeface="Cambria Math" panose="02040503050406030204" pitchFamily="18" charset="0"/>
                        </a:rPr>
                        <m:t>=</m:t>
                      </m:r>
                    </m:oMath>
                  </m:oMathPara>
                </a14:m>
                <a:endParaRPr lang="es-MX" sz="3600" dirty="0">
                  <a:solidFill>
                    <a:schemeClr val="tx2"/>
                  </a:solidFill>
                </a:endParaRPr>
              </a:p>
            </p:txBody>
          </p:sp>
        </mc:Choice>
        <mc:Fallback xmlns="">
          <p:sp>
            <p:nvSpPr>
              <p:cNvPr id="4" name="CuadroTexto 3">
                <a:extLst>
                  <a:ext uri="{FF2B5EF4-FFF2-40B4-BE49-F238E27FC236}">
                    <a16:creationId xmlns:a16="http://schemas.microsoft.com/office/drawing/2014/main" id="{DB91373F-F1F0-EAEB-F819-D72C906B6D27}"/>
                  </a:ext>
                </a:extLst>
              </p:cNvPr>
              <p:cNvSpPr txBox="1">
                <a:spLocks noRot="1" noChangeAspect="1" noMove="1" noResize="1" noEditPoints="1" noAdjustHandles="1" noChangeArrowheads="1" noChangeShapeType="1" noTextEdit="1"/>
              </p:cNvSpPr>
              <p:nvPr/>
            </p:nvSpPr>
            <p:spPr>
              <a:xfrm>
                <a:off x="220376" y="5491933"/>
                <a:ext cx="2813109" cy="1052019"/>
              </a:xfrm>
              <a:prstGeom prst="rect">
                <a:avLst/>
              </a:prstGeom>
              <a:blipFill>
                <a:blip r:embed="rId3"/>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C672AE27-613A-C609-0BD3-4A2A192312BC}"/>
                  </a:ext>
                </a:extLst>
              </p:cNvPr>
              <p:cNvSpPr txBox="1"/>
              <p:nvPr/>
            </p:nvSpPr>
            <p:spPr>
              <a:xfrm>
                <a:off x="2528211" y="5740943"/>
                <a:ext cx="4917617"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MX" sz="3600" b="0" i="1" smtClean="0">
                          <a:solidFill>
                            <a:schemeClr val="tx2"/>
                          </a:solidFill>
                          <a:latin typeface="Cambria Math" panose="02040503050406030204" pitchFamily="18" charset="0"/>
                        </a:rPr>
                        <m:t>1.575 </m:t>
                      </m:r>
                      <m:r>
                        <a:rPr lang="es-MX" sz="3600" b="0" i="1" smtClean="0">
                          <a:solidFill>
                            <a:schemeClr val="tx2"/>
                          </a:solidFill>
                          <a:latin typeface="Cambria Math" panose="02040503050406030204" pitchFamily="18" charset="0"/>
                        </a:rPr>
                        <m:t>𝑚</m:t>
                      </m:r>
                      <m:r>
                        <a:rPr lang="es-MX" sz="3600" b="0" i="0" smtClean="0">
                          <a:solidFill>
                            <a:schemeClr val="tx2"/>
                          </a:solidFill>
                          <a:latin typeface="Cambria Math" panose="02040503050406030204" pitchFamily="18" charset="0"/>
                        </a:rPr>
                        <m:t>=1.58 </m:t>
                      </m:r>
                      <m:r>
                        <m:rPr>
                          <m:sty m:val="p"/>
                        </m:rPr>
                        <a:rPr lang="es-MX" sz="3600" b="0" i="0" smtClean="0">
                          <a:solidFill>
                            <a:schemeClr val="tx2"/>
                          </a:solidFill>
                          <a:latin typeface="Cambria Math" panose="02040503050406030204" pitchFamily="18" charset="0"/>
                        </a:rPr>
                        <m:t>m</m:t>
                      </m:r>
                    </m:oMath>
                  </m:oMathPara>
                </a14:m>
                <a:endParaRPr lang="es-MX" sz="3600" dirty="0">
                  <a:solidFill>
                    <a:schemeClr val="tx2"/>
                  </a:solidFill>
                </a:endParaRPr>
              </a:p>
            </p:txBody>
          </p:sp>
        </mc:Choice>
        <mc:Fallback xmlns="">
          <p:sp>
            <p:nvSpPr>
              <p:cNvPr id="5" name="CuadroTexto 4">
                <a:extLst>
                  <a:ext uri="{FF2B5EF4-FFF2-40B4-BE49-F238E27FC236}">
                    <a16:creationId xmlns:a16="http://schemas.microsoft.com/office/drawing/2014/main" id="{C672AE27-613A-C609-0BD3-4A2A192312BC}"/>
                  </a:ext>
                </a:extLst>
              </p:cNvPr>
              <p:cNvSpPr txBox="1">
                <a:spLocks noRot="1" noChangeAspect="1" noMove="1" noResize="1" noEditPoints="1" noAdjustHandles="1" noChangeArrowheads="1" noChangeShapeType="1" noTextEdit="1"/>
              </p:cNvSpPr>
              <p:nvPr/>
            </p:nvSpPr>
            <p:spPr>
              <a:xfrm>
                <a:off x="2528211" y="5740943"/>
                <a:ext cx="4917617" cy="553998"/>
              </a:xfrm>
              <a:prstGeom prst="rect">
                <a:avLst/>
              </a:prstGeom>
              <a:blipFill>
                <a:blip r:embed="rId4"/>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2580129592"/>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Manejando el valor absoluto</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882396" y="2078208"/>
            <a:ext cx="10952402" cy="1853955"/>
          </a:xfrm>
        </p:spPr>
        <p:txBody>
          <a:bodyPr>
            <a:noAutofit/>
          </a:bodyPr>
          <a:lstStyle/>
          <a:p>
            <a:pPr marL="0" indent="0">
              <a:buNone/>
            </a:pPr>
            <a:r>
              <a:rPr lang="es-MX" sz="4000" dirty="0">
                <a:solidFill>
                  <a:schemeClr val="tx2"/>
                </a:solidFill>
              </a:rPr>
              <a:t>Se calcula sumando los valores absolutos de las desviaciones medias.</a:t>
            </a:r>
          </a:p>
        </p:txBody>
      </p:sp>
      <p:sp>
        <p:nvSpPr>
          <p:cNvPr id="2" name="Marcador de contenido 5">
            <a:extLst>
              <a:ext uri="{FF2B5EF4-FFF2-40B4-BE49-F238E27FC236}">
                <a16:creationId xmlns:a16="http://schemas.microsoft.com/office/drawing/2014/main" id="{AAF98697-0457-3220-EC67-D15284EA3604}"/>
              </a:ext>
            </a:extLst>
          </p:cNvPr>
          <p:cNvSpPr txBox="1">
            <a:spLocks/>
          </p:cNvSpPr>
          <p:nvPr/>
        </p:nvSpPr>
        <p:spPr>
          <a:xfrm>
            <a:off x="1133270" y="4537702"/>
            <a:ext cx="10952402" cy="1853955"/>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s-MX" sz="4000" dirty="0">
              <a:solidFill>
                <a:schemeClr val="tx2"/>
              </a:solidFill>
            </a:endParaRPr>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F4AFD10E-BA4E-C332-6582-401C61D80402}"/>
                  </a:ext>
                </a:extLst>
              </p:cNvPr>
              <p:cNvSpPr txBox="1"/>
              <p:nvPr/>
            </p:nvSpPr>
            <p:spPr>
              <a:xfrm>
                <a:off x="1133270" y="4011692"/>
                <a:ext cx="2813109"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s-MX" sz="3600" b="0" i="1" smtClean="0">
                              <a:solidFill>
                                <a:schemeClr val="tx2"/>
                              </a:solidFill>
                              <a:latin typeface="Cambria Math" panose="02040503050406030204" pitchFamily="18" charset="0"/>
                            </a:rPr>
                          </m:ctrlPr>
                        </m:dPr>
                        <m:e>
                          <m:r>
                            <a:rPr lang="es-MX" sz="3600" b="0" i="1" smtClean="0">
                              <a:solidFill>
                                <a:schemeClr val="tx2"/>
                              </a:solidFill>
                              <a:latin typeface="Cambria Math" panose="02040503050406030204" pitchFamily="18" charset="0"/>
                            </a:rPr>
                            <m:t>5−3</m:t>
                          </m:r>
                        </m:e>
                      </m:d>
                      <m:r>
                        <a:rPr lang="es-MX" sz="3600" b="0" i="1" smtClean="0">
                          <a:solidFill>
                            <a:schemeClr val="tx2"/>
                          </a:solidFill>
                          <a:latin typeface="Cambria Math" panose="02040503050406030204" pitchFamily="18" charset="0"/>
                        </a:rPr>
                        <m:t>=2</m:t>
                      </m:r>
                    </m:oMath>
                  </m:oMathPara>
                </a14:m>
                <a:endParaRPr lang="es-MX" sz="3600" dirty="0">
                  <a:solidFill>
                    <a:schemeClr val="tx2"/>
                  </a:solidFill>
                </a:endParaRPr>
              </a:p>
            </p:txBody>
          </p:sp>
        </mc:Choice>
        <mc:Fallback xmlns="">
          <p:sp>
            <p:nvSpPr>
              <p:cNvPr id="3" name="CuadroTexto 2">
                <a:extLst>
                  <a:ext uri="{FF2B5EF4-FFF2-40B4-BE49-F238E27FC236}">
                    <a16:creationId xmlns:a16="http://schemas.microsoft.com/office/drawing/2014/main" id="{F4AFD10E-BA4E-C332-6582-401C61D80402}"/>
                  </a:ext>
                </a:extLst>
              </p:cNvPr>
              <p:cNvSpPr txBox="1">
                <a:spLocks noRot="1" noChangeAspect="1" noMove="1" noResize="1" noEditPoints="1" noAdjustHandles="1" noChangeArrowheads="1" noChangeShapeType="1" noTextEdit="1"/>
              </p:cNvSpPr>
              <p:nvPr/>
            </p:nvSpPr>
            <p:spPr>
              <a:xfrm>
                <a:off x="1133270" y="4011692"/>
                <a:ext cx="2813109" cy="553998"/>
              </a:xfrm>
              <a:prstGeom prst="rect">
                <a:avLst/>
              </a:prstGeom>
              <a:blipFill>
                <a:blip r:embed="rId2"/>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201B5521-37E6-FE32-1E37-DBC7A8D76563}"/>
                  </a:ext>
                </a:extLst>
              </p:cNvPr>
              <p:cNvSpPr txBox="1"/>
              <p:nvPr/>
            </p:nvSpPr>
            <p:spPr>
              <a:xfrm>
                <a:off x="1133270" y="5038310"/>
                <a:ext cx="2813109"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s-MX" sz="3600" b="0" i="1" smtClean="0">
                              <a:solidFill>
                                <a:schemeClr val="tx2"/>
                              </a:solidFill>
                              <a:latin typeface="Cambria Math" panose="02040503050406030204" pitchFamily="18" charset="0"/>
                            </a:rPr>
                          </m:ctrlPr>
                        </m:dPr>
                        <m:e>
                          <m:r>
                            <a:rPr lang="es-MX" sz="3600" b="0" i="1" smtClean="0">
                              <a:solidFill>
                                <a:schemeClr val="tx2"/>
                              </a:solidFill>
                              <a:latin typeface="Cambria Math" panose="02040503050406030204" pitchFamily="18" charset="0"/>
                            </a:rPr>
                            <m:t>3−5</m:t>
                          </m:r>
                        </m:e>
                      </m:d>
                      <m:r>
                        <a:rPr lang="es-MX" sz="3600" b="0" i="1" smtClean="0">
                          <a:solidFill>
                            <a:schemeClr val="tx2"/>
                          </a:solidFill>
                          <a:latin typeface="Cambria Math" panose="02040503050406030204" pitchFamily="18" charset="0"/>
                        </a:rPr>
                        <m:t>=</m:t>
                      </m:r>
                    </m:oMath>
                  </m:oMathPara>
                </a14:m>
                <a:endParaRPr lang="es-MX" sz="3600" dirty="0">
                  <a:solidFill>
                    <a:schemeClr val="tx2"/>
                  </a:solidFill>
                </a:endParaRPr>
              </a:p>
            </p:txBody>
          </p:sp>
        </mc:Choice>
        <mc:Fallback xmlns="">
          <p:sp>
            <p:nvSpPr>
              <p:cNvPr id="4" name="CuadroTexto 3">
                <a:extLst>
                  <a:ext uri="{FF2B5EF4-FFF2-40B4-BE49-F238E27FC236}">
                    <a16:creationId xmlns:a16="http://schemas.microsoft.com/office/drawing/2014/main" id="{201B5521-37E6-FE32-1E37-DBC7A8D76563}"/>
                  </a:ext>
                </a:extLst>
              </p:cNvPr>
              <p:cNvSpPr txBox="1">
                <a:spLocks noRot="1" noChangeAspect="1" noMove="1" noResize="1" noEditPoints="1" noAdjustHandles="1" noChangeArrowheads="1" noChangeShapeType="1" noTextEdit="1"/>
              </p:cNvSpPr>
              <p:nvPr/>
            </p:nvSpPr>
            <p:spPr>
              <a:xfrm>
                <a:off x="1133270" y="5038310"/>
                <a:ext cx="2813109" cy="553998"/>
              </a:xfrm>
              <a:prstGeom prst="rect">
                <a:avLst/>
              </a:prstGeom>
              <a:blipFill>
                <a:blip r:embed="rId3"/>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76CE2CBA-1032-AAB4-32B6-FA2391800434}"/>
                  </a:ext>
                </a:extLst>
              </p:cNvPr>
              <p:cNvSpPr txBox="1"/>
              <p:nvPr/>
            </p:nvSpPr>
            <p:spPr>
              <a:xfrm>
                <a:off x="3395825" y="5038310"/>
                <a:ext cx="2104644"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s-MX" sz="3600" b="0" i="1" smtClean="0">
                              <a:solidFill>
                                <a:schemeClr val="tx2"/>
                              </a:solidFill>
                              <a:latin typeface="Cambria Math" panose="02040503050406030204" pitchFamily="18" charset="0"/>
                            </a:rPr>
                          </m:ctrlPr>
                        </m:dPr>
                        <m:e>
                          <m:r>
                            <a:rPr lang="es-MX" sz="3600" b="0" i="1" smtClean="0">
                              <a:solidFill>
                                <a:schemeClr val="tx2"/>
                              </a:solidFill>
                              <a:latin typeface="Cambria Math" panose="02040503050406030204" pitchFamily="18" charset="0"/>
                            </a:rPr>
                            <m:t>−2</m:t>
                          </m:r>
                        </m:e>
                      </m:d>
                      <m:r>
                        <a:rPr lang="es-MX" sz="3600" b="0" i="1" smtClean="0">
                          <a:solidFill>
                            <a:schemeClr val="tx2"/>
                          </a:solidFill>
                          <a:latin typeface="Cambria Math" panose="02040503050406030204" pitchFamily="18" charset="0"/>
                        </a:rPr>
                        <m:t>=</m:t>
                      </m:r>
                    </m:oMath>
                  </m:oMathPara>
                </a14:m>
                <a:endParaRPr lang="es-MX" sz="3600" dirty="0">
                  <a:solidFill>
                    <a:schemeClr val="tx2"/>
                  </a:solidFill>
                </a:endParaRPr>
              </a:p>
            </p:txBody>
          </p:sp>
        </mc:Choice>
        <mc:Fallback xmlns="">
          <p:sp>
            <p:nvSpPr>
              <p:cNvPr id="5" name="CuadroTexto 4">
                <a:extLst>
                  <a:ext uri="{FF2B5EF4-FFF2-40B4-BE49-F238E27FC236}">
                    <a16:creationId xmlns:a16="http://schemas.microsoft.com/office/drawing/2014/main" id="{76CE2CBA-1032-AAB4-32B6-FA2391800434}"/>
                  </a:ext>
                </a:extLst>
              </p:cNvPr>
              <p:cNvSpPr txBox="1">
                <a:spLocks noRot="1" noChangeAspect="1" noMove="1" noResize="1" noEditPoints="1" noAdjustHandles="1" noChangeArrowheads="1" noChangeShapeType="1" noTextEdit="1"/>
              </p:cNvSpPr>
              <p:nvPr/>
            </p:nvSpPr>
            <p:spPr>
              <a:xfrm>
                <a:off x="3395825" y="5038310"/>
                <a:ext cx="2104644" cy="553998"/>
              </a:xfrm>
              <a:prstGeom prst="rect">
                <a:avLst/>
              </a:prstGeom>
              <a:blipFill>
                <a:blip r:embed="rId4"/>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0008F163-6E22-493D-1F84-49489EF41134}"/>
                  </a:ext>
                </a:extLst>
              </p:cNvPr>
              <p:cNvSpPr txBox="1"/>
              <p:nvPr/>
            </p:nvSpPr>
            <p:spPr>
              <a:xfrm>
                <a:off x="4875648" y="5038310"/>
                <a:ext cx="1249642"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MX" sz="3600" b="0" i="1" smtClean="0">
                          <a:solidFill>
                            <a:schemeClr val="tx2"/>
                          </a:solidFill>
                          <a:latin typeface="Cambria Math" panose="02040503050406030204" pitchFamily="18" charset="0"/>
                        </a:rPr>
                        <m:t>2</m:t>
                      </m:r>
                    </m:oMath>
                  </m:oMathPara>
                </a14:m>
                <a:endParaRPr lang="es-MX" sz="3600" dirty="0">
                  <a:solidFill>
                    <a:schemeClr val="tx2"/>
                  </a:solidFill>
                </a:endParaRPr>
              </a:p>
            </p:txBody>
          </p:sp>
        </mc:Choice>
        <mc:Fallback xmlns="">
          <p:sp>
            <p:nvSpPr>
              <p:cNvPr id="7" name="CuadroTexto 6">
                <a:extLst>
                  <a:ext uri="{FF2B5EF4-FFF2-40B4-BE49-F238E27FC236}">
                    <a16:creationId xmlns:a16="http://schemas.microsoft.com/office/drawing/2014/main" id="{0008F163-6E22-493D-1F84-49489EF41134}"/>
                  </a:ext>
                </a:extLst>
              </p:cNvPr>
              <p:cNvSpPr txBox="1">
                <a:spLocks noRot="1" noChangeAspect="1" noMove="1" noResize="1" noEditPoints="1" noAdjustHandles="1" noChangeArrowheads="1" noChangeShapeType="1" noTextEdit="1"/>
              </p:cNvSpPr>
              <p:nvPr/>
            </p:nvSpPr>
            <p:spPr>
              <a:xfrm>
                <a:off x="4875648" y="5038310"/>
                <a:ext cx="1249642" cy="553998"/>
              </a:xfrm>
              <a:prstGeom prst="rect">
                <a:avLst/>
              </a:prstGeom>
              <a:blipFill>
                <a:blip r:embed="rId5"/>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2483848354"/>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2. Error absoluto</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882396" y="2078208"/>
            <a:ext cx="10952402" cy="1853955"/>
          </a:xfrm>
        </p:spPr>
        <p:txBody>
          <a:bodyPr>
            <a:noAutofit/>
          </a:bodyPr>
          <a:lstStyle/>
          <a:p>
            <a:pPr marL="0" indent="0">
              <a:buNone/>
            </a:pPr>
            <a:r>
              <a:rPr lang="es-MX" sz="4000" dirty="0">
                <a:solidFill>
                  <a:schemeClr val="tx2"/>
                </a:solidFill>
              </a:rPr>
              <a:t>El error absoluto se calcula al tomar el valor absoluto de la diferencia entre el valor promedio y cada una de las mediciones realizadas.</a:t>
            </a:r>
          </a:p>
        </p:txBody>
      </p:sp>
      <p:sp>
        <p:nvSpPr>
          <p:cNvPr id="2" name="Marcador de contenido 5">
            <a:extLst>
              <a:ext uri="{FF2B5EF4-FFF2-40B4-BE49-F238E27FC236}">
                <a16:creationId xmlns:a16="http://schemas.microsoft.com/office/drawing/2014/main" id="{AAF98697-0457-3220-EC67-D15284EA3604}"/>
              </a:ext>
            </a:extLst>
          </p:cNvPr>
          <p:cNvSpPr txBox="1">
            <a:spLocks/>
          </p:cNvSpPr>
          <p:nvPr/>
        </p:nvSpPr>
        <p:spPr>
          <a:xfrm>
            <a:off x="1133270" y="4537702"/>
            <a:ext cx="10952402" cy="1853955"/>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s-MX" sz="4000" dirty="0">
              <a:solidFill>
                <a:schemeClr val="tx2"/>
              </a:solidFill>
            </a:endParaRPr>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F4AFD10E-BA4E-C332-6582-401C61D80402}"/>
                  </a:ext>
                </a:extLst>
              </p:cNvPr>
              <p:cNvSpPr txBox="1"/>
              <p:nvPr/>
            </p:nvSpPr>
            <p:spPr>
              <a:xfrm>
                <a:off x="1636541" y="4354822"/>
                <a:ext cx="8773551" cy="8264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sz="3600" b="0" i="1" smtClean="0">
                              <a:solidFill>
                                <a:schemeClr val="tx2"/>
                              </a:solidFill>
                              <a:latin typeface="Cambria Math" panose="02040503050406030204" pitchFamily="18" charset="0"/>
                            </a:rPr>
                          </m:ctrlPr>
                        </m:sSubPr>
                        <m:e>
                          <m:r>
                            <a:rPr lang="es-MX" sz="3600" b="0" i="1" smtClean="0">
                              <a:solidFill>
                                <a:schemeClr val="tx2"/>
                              </a:solidFill>
                              <a:latin typeface="Cambria Math" panose="02040503050406030204" pitchFamily="18" charset="0"/>
                            </a:rPr>
                            <m:t>𝐸</m:t>
                          </m:r>
                        </m:e>
                        <m:sub>
                          <m:r>
                            <m:rPr>
                              <m:nor/>
                            </m:rPr>
                            <a:rPr lang="es-MX" sz="3600" b="0" i="0" smtClean="0">
                              <a:solidFill>
                                <a:schemeClr val="tx2"/>
                              </a:solidFill>
                              <a:latin typeface="Cambria Math" panose="02040503050406030204" pitchFamily="18" charset="0"/>
                            </a:rPr>
                            <m:t>abs</m:t>
                          </m:r>
                        </m:sub>
                      </m:sSub>
                      <m:r>
                        <a:rPr lang="es-MX" sz="3600" b="0" i="1" smtClean="0">
                          <a:solidFill>
                            <a:schemeClr val="tx2"/>
                          </a:solidFill>
                          <a:latin typeface="Cambria Math" panose="02040503050406030204" pitchFamily="18" charset="0"/>
                        </a:rPr>
                        <m:t>=</m:t>
                      </m:r>
                      <m:r>
                        <a:rPr lang="es-MX" sz="3600" b="0" i="1" smtClean="0">
                          <a:solidFill>
                            <a:schemeClr val="tx2"/>
                          </a:solidFill>
                          <a:latin typeface="Cambria Math" panose="02040503050406030204" pitchFamily="18" charset="0"/>
                          <a:ea typeface="Cambria Math" panose="02040503050406030204" pitchFamily="18" charset="0"/>
                        </a:rPr>
                        <m:t>∆</m:t>
                      </m:r>
                      <m:r>
                        <a:rPr lang="es-MX" sz="3600" b="0" i="1" smtClean="0">
                          <a:solidFill>
                            <a:schemeClr val="tx2"/>
                          </a:solidFill>
                          <a:latin typeface="Cambria Math" panose="02040503050406030204" pitchFamily="18" charset="0"/>
                          <a:ea typeface="Cambria Math" panose="02040503050406030204" pitchFamily="18" charset="0"/>
                        </a:rPr>
                        <m:t>𝑚</m:t>
                      </m:r>
                      <m:r>
                        <a:rPr lang="es-MX" sz="3600" b="0" i="1" smtClean="0">
                          <a:solidFill>
                            <a:schemeClr val="tx2"/>
                          </a:solidFill>
                          <a:latin typeface="Cambria Math" panose="02040503050406030204" pitchFamily="18" charset="0"/>
                          <a:ea typeface="Cambria Math" panose="02040503050406030204" pitchFamily="18" charset="0"/>
                        </a:rPr>
                        <m:t>=</m:t>
                      </m:r>
                      <m:d>
                        <m:dPr>
                          <m:begChr m:val="|"/>
                          <m:endChr m:val="|"/>
                          <m:ctrlPr>
                            <a:rPr lang="es-MX" sz="3600" b="0" i="1" smtClean="0">
                              <a:solidFill>
                                <a:schemeClr val="tx2"/>
                              </a:solidFill>
                              <a:latin typeface="Cambria Math" panose="02040503050406030204" pitchFamily="18" charset="0"/>
                            </a:rPr>
                          </m:ctrlPr>
                        </m:dPr>
                        <m:e>
                          <m:sSub>
                            <m:sSubPr>
                              <m:ctrlPr>
                                <a:rPr lang="es-MX" sz="3600" b="0" i="1" smtClean="0">
                                  <a:solidFill>
                                    <a:schemeClr val="tx2"/>
                                  </a:solidFill>
                                  <a:latin typeface="Cambria Math" panose="02040503050406030204" pitchFamily="18" charset="0"/>
                                </a:rPr>
                              </m:ctrlPr>
                            </m:sSubPr>
                            <m:e>
                              <m:r>
                                <m:rPr>
                                  <m:nor/>
                                </m:rPr>
                                <a:rPr lang="es-MX" sz="3600" b="0" i="0" smtClean="0">
                                  <a:solidFill>
                                    <a:schemeClr val="tx2"/>
                                  </a:solidFill>
                                  <a:latin typeface="Cambria Math" panose="02040503050406030204" pitchFamily="18" charset="0"/>
                                </a:rPr>
                                <m:t>valor</m:t>
                              </m:r>
                            </m:e>
                            <m:sub>
                              <m:r>
                                <m:rPr>
                                  <m:nor/>
                                </m:rPr>
                                <a:rPr lang="es-MX" sz="3600" b="0" i="0" smtClean="0">
                                  <a:solidFill>
                                    <a:schemeClr val="tx2"/>
                                  </a:solidFill>
                                  <a:latin typeface="Cambria Math" panose="02040503050406030204" pitchFamily="18" charset="0"/>
                                </a:rPr>
                                <m:t>promedio</m:t>
                              </m:r>
                            </m:sub>
                          </m:sSub>
                          <m:r>
                            <a:rPr lang="es-MX" sz="3600" b="0" i="1" smtClean="0">
                              <a:solidFill>
                                <a:schemeClr val="tx2"/>
                              </a:solidFill>
                              <a:latin typeface="Cambria Math" panose="02040503050406030204" pitchFamily="18" charset="0"/>
                            </a:rPr>
                            <m:t>−</m:t>
                          </m:r>
                          <m:sSub>
                            <m:sSubPr>
                              <m:ctrlPr>
                                <a:rPr lang="es-MX" sz="3600" b="0" i="1" smtClean="0">
                                  <a:solidFill>
                                    <a:schemeClr val="tx2"/>
                                  </a:solidFill>
                                  <a:latin typeface="Cambria Math" panose="02040503050406030204" pitchFamily="18" charset="0"/>
                                </a:rPr>
                              </m:ctrlPr>
                            </m:sSubPr>
                            <m:e>
                              <m:r>
                                <m:rPr>
                                  <m:nor/>
                                </m:rPr>
                                <a:rPr lang="es-MX" sz="3600" b="0" i="0" smtClean="0">
                                  <a:solidFill>
                                    <a:schemeClr val="tx2"/>
                                  </a:solidFill>
                                  <a:latin typeface="Cambria Math" panose="02040503050406030204" pitchFamily="18" charset="0"/>
                                </a:rPr>
                                <m:t>medici</m:t>
                              </m:r>
                              <m:r>
                                <m:rPr>
                                  <m:nor/>
                                </m:rPr>
                                <a:rPr lang="es-MX" sz="3600" b="0" i="0" smtClean="0">
                                  <a:solidFill>
                                    <a:schemeClr val="tx2"/>
                                  </a:solidFill>
                                  <a:latin typeface="Cambria Math" panose="02040503050406030204" pitchFamily="18" charset="0"/>
                                </a:rPr>
                                <m:t>ó</m:t>
                              </m:r>
                              <m:r>
                                <m:rPr>
                                  <m:nor/>
                                </m:rPr>
                                <a:rPr lang="es-MX" sz="3600" b="0" i="0" smtClean="0">
                                  <a:solidFill>
                                    <a:schemeClr val="tx2"/>
                                  </a:solidFill>
                                  <a:latin typeface="Cambria Math" panose="02040503050406030204" pitchFamily="18" charset="0"/>
                                </a:rPr>
                                <m:t>n</m:t>
                              </m:r>
                            </m:e>
                            <m:sub>
                              <m:r>
                                <m:rPr>
                                  <m:nor/>
                                </m:rPr>
                                <a:rPr lang="es-MX" sz="3600" b="0" i="0" smtClean="0">
                                  <a:solidFill>
                                    <a:schemeClr val="tx2"/>
                                  </a:solidFill>
                                  <a:latin typeface="Cambria Math" panose="02040503050406030204" pitchFamily="18" charset="0"/>
                                </a:rPr>
                                <m:t>i</m:t>
                              </m:r>
                            </m:sub>
                          </m:sSub>
                        </m:e>
                      </m:d>
                    </m:oMath>
                  </m:oMathPara>
                </a14:m>
                <a:endParaRPr lang="es-MX" sz="3600" dirty="0">
                  <a:solidFill>
                    <a:schemeClr val="tx2"/>
                  </a:solidFill>
                </a:endParaRPr>
              </a:p>
            </p:txBody>
          </p:sp>
        </mc:Choice>
        <mc:Fallback xmlns="">
          <p:sp>
            <p:nvSpPr>
              <p:cNvPr id="3" name="CuadroTexto 2">
                <a:extLst>
                  <a:ext uri="{FF2B5EF4-FFF2-40B4-BE49-F238E27FC236}">
                    <a16:creationId xmlns:a16="http://schemas.microsoft.com/office/drawing/2014/main" id="{F4AFD10E-BA4E-C332-6582-401C61D80402}"/>
                  </a:ext>
                </a:extLst>
              </p:cNvPr>
              <p:cNvSpPr txBox="1">
                <a:spLocks noRot="1" noChangeAspect="1" noMove="1" noResize="1" noEditPoints="1" noAdjustHandles="1" noChangeArrowheads="1" noChangeShapeType="1" noTextEdit="1"/>
              </p:cNvSpPr>
              <p:nvPr/>
            </p:nvSpPr>
            <p:spPr>
              <a:xfrm>
                <a:off x="1636541" y="4354822"/>
                <a:ext cx="8773551" cy="826445"/>
              </a:xfrm>
              <a:prstGeom prst="rect">
                <a:avLst/>
              </a:prstGeom>
              <a:blipFill>
                <a:blip r:embed="rId2"/>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9FE59461-3E97-669C-F146-DF84FA96BE70}"/>
                  </a:ext>
                </a:extLst>
              </p:cNvPr>
              <p:cNvSpPr txBox="1"/>
              <p:nvPr/>
            </p:nvSpPr>
            <p:spPr>
              <a:xfrm>
                <a:off x="1411459" y="5603926"/>
                <a:ext cx="4947138" cy="5934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sz="3600" b="0" i="1" smtClean="0">
                              <a:solidFill>
                                <a:schemeClr val="tx2"/>
                              </a:solidFill>
                              <a:latin typeface="Cambria Math" panose="02040503050406030204" pitchFamily="18" charset="0"/>
                            </a:rPr>
                          </m:ctrlPr>
                        </m:sSubPr>
                        <m:e>
                          <m:r>
                            <a:rPr lang="es-MX" sz="3600" b="0" i="1" smtClean="0">
                              <a:solidFill>
                                <a:schemeClr val="tx2"/>
                              </a:solidFill>
                              <a:latin typeface="Cambria Math" panose="02040503050406030204" pitchFamily="18" charset="0"/>
                            </a:rPr>
                            <m:t>𝐸</m:t>
                          </m:r>
                        </m:e>
                        <m:sub>
                          <m:r>
                            <m:rPr>
                              <m:nor/>
                            </m:rPr>
                            <a:rPr lang="es-MX" sz="3600" b="0" i="0" smtClean="0">
                              <a:solidFill>
                                <a:schemeClr val="tx2"/>
                              </a:solidFill>
                              <a:latin typeface="Cambria Math" panose="02040503050406030204" pitchFamily="18" charset="0"/>
                            </a:rPr>
                            <m:t>abs</m:t>
                          </m:r>
                        </m:sub>
                      </m:sSub>
                      <m:r>
                        <a:rPr lang="es-MX" sz="3600" b="0" i="1" smtClean="0">
                          <a:solidFill>
                            <a:schemeClr val="tx2"/>
                          </a:solidFill>
                          <a:latin typeface="Cambria Math" panose="02040503050406030204" pitchFamily="18" charset="0"/>
                        </a:rPr>
                        <m:t>=</m:t>
                      </m:r>
                      <m:r>
                        <a:rPr lang="es-MX" sz="3600" b="0" i="1" smtClean="0">
                          <a:solidFill>
                            <a:schemeClr val="tx2"/>
                          </a:solidFill>
                          <a:latin typeface="Cambria Math" panose="02040503050406030204" pitchFamily="18" charset="0"/>
                          <a:ea typeface="Cambria Math" panose="02040503050406030204" pitchFamily="18" charset="0"/>
                        </a:rPr>
                        <m:t>∆</m:t>
                      </m:r>
                      <m:r>
                        <a:rPr lang="es-MX" sz="3600" b="0" i="1" smtClean="0">
                          <a:solidFill>
                            <a:schemeClr val="tx2"/>
                          </a:solidFill>
                          <a:latin typeface="Cambria Math" panose="02040503050406030204" pitchFamily="18" charset="0"/>
                          <a:ea typeface="Cambria Math" panose="02040503050406030204" pitchFamily="18" charset="0"/>
                        </a:rPr>
                        <m:t>𝑚</m:t>
                      </m:r>
                      <m:r>
                        <a:rPr lang="es-MX" sz="3600" b="0" i="1" smtClean="0">
                          <a:solidFill>
                            <a:schemeClr val="tx2"/>
                          </a:solidFill>
                          <a:latin typeface="Cambria Math" panose="02040503050406030204" pitchFamily="18" charset="0"/>
                          <a:ea typeface="Cambria Math" panose="02040503050406030204" pitchFamily="18" charset="0"/>
                        </a:rPr>
                        <m:t>=</m:t>
                      </m:r>
                      <m:d>
                        <m:dPr>
                          <m:begChr m:val="|"/>
                          <m:endChr m:val="|"/>
                          <m:ctrlPr>
                            <a:rPr lang="es-MX" sz="3600" b="0" i="1" smtClean="0">
                              <a:solidFill>
                                <a:schemeClr val="tx2"/>
                              </a:solidFill>
                              <a:latin typeface="Cambria Math" panose="02040503050406030204" pitchFamily="18" charset="0"/>
                            </a:rPr>
                          </m:ctrlPr>
                        </m:dPr>
                        <m:e>
                          <m:acc>
                            <m:accPr>
                              <m:chr m:val="̅"/>
                              <m:ctrlPr>
                                <a:rPr lang="es-MX" sz="3600" b="0" i="1" smtClean="0">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𝑥</m:t>
                              </m:r>
                            </m:e>
                          </m:acc>
                          <m:r>
                            <a:rPr lang="es-MX" sz="3600" b="0" i="1" smtClean="0">
                              <a:solidFill>
                                <a:schemeClr val="tx2"/>
                              </a:solidFill>
                              <a:latin typeface="Cambria Math" panose="02040503050406030204" pitchFamily="18" charset="0"/>
                            </a:rPr>
                            <m:t>−</m:t>
                          </m:r>
                          <m:sSub>
                            <m:sSubPr>
                              <m:ctrlPr>
                                <a:rPr lang="es-MX" sz="3600" b="0" i="1" smtClean="0">
                                  <a:solidFill>
                                    <a:schemeClr val="tx2"/>
                                  </a:solidFill>
                                  <a:latin typeface="Cambria Math" panose="02040503050406030204" pitchFamily="18" charset="0"/>
                                </a:rPr>
                              </m:ctrlPr>
                            </m:sSubPr>
                            <m:e>
                              <m:r>
                                <a:rPr lang="es-MX" sz="3600" b="0" i="1" smtClean="0">
                                  <a:solidFill>
                                    <a:schemeClr val="tx2"/>
                                  </a:solidFill>
                                  <a:latin typeface="Cambria Math" panose="02040503050406030204" pitchFamily="18" charset="0"/>
                                </a:rPr>
                                <m:t>𝑥</m:t>
                              </m:r>
                            </m:e>
                            <m:sub>
                              <m:r>
                                <a:rPr lang="es-MX" sz="3600" b="0" i="1" smtClean="0">
                                  <a:solidFill>
                                    <a:schemeClr val="tx2"/>
                                  </a:solidFill>
                                  <a:latin typeface="Cambria Math" panose="02040503050406030204" pitchFamily="18" charset="0"/>
                                </a:rPr>
                                <m:t>𝑖</m:t>
                              </m:r>
                            </m:sub>
                          </m:sSub>
                        </m:e>
                      </m:d>
                    </m:oMath>
                  </m:oMathPara>
                </a14:m>
                <a:endParaRPr lang="es-MX" sz="3600" dirty="0">
                  <a:solidFill>
                    <a:schemeClr val="tx2"/>
                  </a:solidFill>
                </a:endParaRPr>
              </a:p>
            </p:txBody>
          </p:sp>
        </mc:Choice>
        <mc:Fallback xmlns="">
          <p:sp>
            <p:nvSpPr>
              <p:cNvPr id="8" name="CuadroTexto 7">
                <a:extLst>
                  <a:ext uri="{FF2B5EF4-FFF2-40B4-BE49-F238E27FC236}">
                    <a16:creationId xmlns:a16="http://schemas.microsoft.com/office/drawing/2014/main" id="{9FE59461-3E97-669C-F146-DF84FA96BE70}"/>
                  </a:ext>
                </a:extLst>
              </p:cNvPr>
              <p:cNvSpPr txBox="1">
                <a:spLocks noRot="1" noChangeAspect="1" noMove="1" noResize="1" noEditPoints="1" noAdjustHandles="1" noChangeArrowheads="1" noChangeShapeType="1" noTextEdit="1"/>
              </p:cNvSpPr>
              <p:nvPr/>
            </p:nvSpPr>
            <p:spPr>
              <a:xfrm>
                <a:off x="1411459" y="5603926"/>
                <a:ext cx="4947138" cy="593496"/>
              </a:xfrm>
              <a:prstGeom prst="rect">
                <a:avLst/>
              </a:prstGeom>
              <a:blipFill>
                <a:blip r:embed="rId3"/>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4152028908"/>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Calculando el error absoluto</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882396" y="2078208"/>
            <a:ext cx="10952402" cy="1853955"/>
          </a:xfrm>
        </p:spPr>
        <p:txBody>
          <a:bodyPr>
            <a:noAutofit/>
          </a:bodyPr>
          <a:lstStyle/>
          <a:p>
            <a:pPr marL="0" indent="0">
              <a:buNone/>
            </a:pPr>
            <a:r>
              <a:rPr lang="es-MX" sz="4000" dirty="0">
                <a:solidFill>
                  <a:schemeClr val="tx2"/>
                </a:solidFill>
              </a:rPr>
              <a:t>Con el ejemplo de las seis mediciones de la mesa:</a:t>
            </a:r>
          </a:p>
        </p:txBody>
      </p:sp>
      <p:sp>
        <p:nvSpPr>
          <p:cNvPr id="2" name="Marcador de contenido 5">
            <a:extLst>
              <a:ext uri="{FF2B5EF4-FFF2-40B4-BE49-F238E27FC236}">
                <a16:creationId xmlns:a16="http://schemas.microsoft.com/office/drawing/2014/main" id="{AAF98697-0457-3220-EC67-D15284EA3604}"/>
              </a:ext>
            </a:extLst>
          </p:cNvPr>
          <p:cNvSpPr txBox="1">
            <a:spLocks/>
          </p:cNvSpPr>
          <p:nvPr/>
        </p:nvSpPr>
        <p:spPr>
          <a:xfrm>
            <a:off x="1133270" y="4537702"/>
            <a:ext cx="10952402" cy="1853955"/>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s-MX" sz="4000" dirty="0">
              <a:solidFill>
                <a:schemeClr val="tx2"/>
              </a:solidFill>
            </a:endParaRPr>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F4AFD10E-BA4E-C332-6582-401C61D80402}"/>
                  </a:ext>
                </a:extLst>
              </p:cNvPr>
              <p:cNvSpPr txBox="1"/>
              <p:nvPr/>
            </p:nvSpPr>
            <p:spPr>
              <a:xfrm>
                <a:off x="357202" y="3005185"/>
                <a:ext cx="552309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s-MX" sz="3200" b="0" i="1" smtClean="0">
                              <a:solidFill>
                                <a:schemeClr val="tx2"/>
                              </a:solidFill>
                              <a:latin typeface="Cambria Math" panose="02040503050406030204" pitchFamily="18" charset="0"/>
                            </a:rPr>
                          </m:ctrlPr>
                        </m:dPr>
                        <m:e>
                          <m:r>
                            <a:rPr lang="es-MX" sz="3200" b="0" i="1" smtClean="0">
                              <a:solidFill>
                                <a:schemeClr val="tx2"/>
                              </a:solidFill>
                              <a:latin typeface="Cambria Math" panose="02040503050406030204" pitchFamily="18" charset="0"/>
                            </a:rPr>
                            <m:t>1.58−1.56</m:t>
                          </m:r>
                        </m:e>
                      </m:d>
                      <m:r>
                        <a:rPr lang="es-MX" sz="3200" b="0" i="1" smtClean="0">
                          <a:solidFill>
                            <a:schemeClr val="tx2"/>
                          </a:solidFill>
                          <a:latin typeface="Cambria Math" panose="02040503050406030204" pitchFamily="18" charset="0"/>
                        </a:rPr>
                        <m:t>=</m:t>
                      </m:r>
                      <m:d>
                        <m:dPr>
                          <m:begChr m:val="|"/>
                          <m:endChr m:val="|"/>
                          <m:ctrlPr>
                            <a:rPr lang="es-MX" sz="3200" b="0" i="1" smtClean="0">
                              <a:solidFill>
                                <a:schemeClr val="tx2"/>
                              </a:solidFill>
                              <a:latin typeface="Cambria Math" panose="02040503050406030204" pitchFamily="18" charset="0"/>
                            </a:rPr>
                          </m:ctrlPr>
                        </m:dPr>
                        <m:e>
                          <m:r>
                            <a:rPr lang="es-MX" sz="3200" b="0" i="1" smtClean="0">
                              <a:solidFill>
                                <a:schemeClr val="tx2"/>
                              </a:solidFill>
                              <a:latin typeface="Cambria Math" panose="02040503050406030204" pitchFamily="18" charset="0"/>
                            </a:rPr>
                            <m:t>0.02</m:t>
                          </m:r>
                        </m:e>
                      </m:d>
                      <m:r>
                        <a:rPr lang="es-MX" sz="3200" b="0" i="1" smtClean="0">
                          <a:solidFill>
                            <a:schemeClr val="tx2"/>
                          </a:solidFill>
                          <a:latin typeface="Cambria Math" panose="02040503050406030204" pitchFamily="18" charset="0"/>
                        </a:rPr>
                        <m:t>=0.02</m:t>
                      </m:r>
                    </m:oMath>
                  </m:oMathPara>
                </a14:m>
                <a:endParaRPr lang="es-MX" sz="3200" dirty="0">
                  <a:solidFill>
                    <a:schemeClr val="tx2"/>
                  </a:solidFill>
                </a:endParaRPr>
              </a:p>
            </p:txBody>
          </p:sp>
        </mc:Choice>
        <mc:Fallback xmlns="">
          <p:sp>
            <p:nvSpPr>
              <p:cNvPr id="3" name="CuadroTexto 2">
                <a:extLst>
                  <a:ext uri="{FF2B5EF4-FFF2-40B4-BE49-F238E27FC236}">
                    <a16:creationId xmlns:a16="http://schemas.microsoft.com/office/drawing/2014/main" id="{F4AFD10E-BA4E-C332-6582-401C61D80402}"/>
                  </a:ext>
                </a:extLst>
              </p:cNvPr>
              <p:cNvSpPr txBox="1">
                <a:spLocks noRot="1" noChangeAspect="1" noMove="1" noResize="1" noEditPoints="1" noAdjustHandles="1" noChangeArrowheads="1" noChangeShapeType="1" noTextEdit="1"/>
              </p:cNvSpPr>
              <p:nvPr/>
            </p:nvSpPr>
            <p:spPr>
              <a:xfrm>
                <a:off x="357202" y="3005185"/>
                <a:ext cx="5523093" cy="492443"/>
              </a:xfrm>
              <a:prstGeom prst="rect">
                <a:avLst/>
              </a:prstGeom>
              <a:blipFill>
                <a:blip r:embed="rId2"/>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BDEC260A-A7FE-750F-7773-76B466AA7DB7}"/>
                  </a:ext>
                </a:extLst>
              </p:cNvPr>
              <p:cNvSpPr txBox="1"/>
              <p:nvPr/>
            </p:nvSpPr>
            <p:spPr>
              <a:xfrm>
                <a:off x="103984" y="3812699"/>
                <a:ext cx="4997899"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s-MX" sz="3200" b="0" i="1" smtClean="0">
                              <a:solidFill>
                                <a:schemeClr val="tx2"/>
                              </a:solidFill>
                              <a:latin typeface="Cambria Math" panose="02040503050406030204" pitchFamily="18" charset="0"/>
                            </a:rPr>
                          </m:ctrlPr>
                        </m:dPr>
                        <m:e>
                          <m:r>
                            <a:rPr lang="es-MX" sz="3200" b="0" i="1" smtClean="0">
                              <a:solidFill>
                                <a:schemeClr val="tx2"/>
                              </a:solidFill>
                              <a:latin typeface="Cambria Math" panose="02040503050406030204" pitchFamily="18" charset="0"/>
                            </a:rPr>
                            <m:t>1.58−1.58</m:t>
                          </m:r>
                        </m:e>
                      </m:d>
                      <m:r>
                        <a:rPr lang="es-MX" sz="3200" b="0" i="1" smtClean="0">
                          <a:solidFill>
                            <a:schemeClr val="tx2"/>
                          </a:solidFill>
                          <a:latin typeface="Cambria Math" panose="02040503050406030204" pitchFamily="18" charset="0"/>
                        </a:rPr>
                        <m:t>=</m:t>
                      </m:r>
                      <m:d>
                        <m:dPr>
                          <m:begChr m:val="|"/>
                          <m:endChr m:val="|"/>
                          <m:ctrlPr>
                            <a:rPr lang="es-MX" sz="3200" b="0" i="1" smtClean="0">
                              <a:solidFill>
                                <a:schemeClr val="tx2"/>
                              </a:solidFill>
                              <a:latin typeface="Cambria Math" panose="02040503050406030204" pitchFamily="18" charset="0"/>
                            </a:rPr>
                          </m:ctrlPr>
                        </m:dPr>
                        <m:e>
                          <m:r>
                            <a:rPr lang="es-MX" sz="3200" b="0" i="1" smtClean="0">
                              <a:solidFill>
                                <a:schemeClr val="tx2"/>
                              </a:solidFill>
                              <a:latin typeface="Cambria Math" panose="02040503050406030204" pitchFamily="18" charset="0"/>
                            </a:rPr>
                            <m:t>0</m:t>
                          </m:r>
                        </m:e>
                      </m:d>
                      <m:r>
                        <a:rPr lang="es-MX" sz="3200" b="0" i="1" smtClean="0">
                          <a:solidFill>
                            <a:schemeClr val="tx2"/>
                          </a:solidFill>
                          <a:latin typeface="Cambria Math" panose="02040503050406030204" pitchFamily="18" charset="0"/>
                        </a:rPr>
                        <m:t>=0</m:t>
                      </m:r>
                    </m:oMath>
                  </m:oMathPara>
                </a14:m>
                <a:endParaRPr lang="es-MX" sz="3200" dirty="0">
                  <a:solidFill>
                    <a:schemeClr val="tx2"/>
                  </a:solidFill>
                </a:endParaRPr>
              </a:p>
            </p:txBody>
          </p:sp>
        </mc:Choice>
        <mc:Fallback xmlns="">
          <p:sp>
            <p:nvSpPr>
              <p:cNvPr id="5" name="CuadroTexto 4">
                <a:extLst>
                  <a:ext uri="{FF2B5EF4-FFF2-40B4-BE49-F238E27FC236}">
                    <a16:creationId xmlns:a16="http://schemas.microsoft.com/office/drawing/2014/main" id="{BDEC260A-A7FE-750F-7773-76B466AA7DB7}"/>
                  </a:ext>
                </a:extLst>
              </p:cNvPr>
              <p:cNvSpPr txBox="1">
                <a:spLocks noRot="1" noChangeAspect="1" noMove="1" noResize="1" noEditPoints="1" noAdjustHandles="1" noChangeArrowheads="1" noChangeShapeType="1" noTextEdit="1"/>
              </p:cNvSpPr>
              <p:nvPr/>
            </p:nvSpPr>
            <p:spPr>
              <a:xfrm>
                <a:off x="103984" y="3812699"/>
                <a:ext cx="4997899" cy="492443"/>
              </a:xfrm>
              <a:prstGeom prst="rect">
                <a:avLst/>
              </a:prstGeom>
              <a:blipFill>
                <a:blip r:embed="rId3"/>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8DE417BD-3D71-C45F-0413-55B63BF295B2}"/>
                  </a:ext>
                </a:extLst>
              </p:cNvPr>
              <p:cNvSpPr txBox="1"/>
              <p:nvPr/>
            </p:nvSpPr>
            <p:spPr>
              <a:xfrm>
                <a:off x="357202" y="4545950"/>
                <a:ext cx="552309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s-MX" sz="3200" b="0" i="1" smtClean="0">
                              <a:solidFill>
                                <a:schemeClr val="tx2"/>
                              </a:solidFill>
                              <a:latin typeface="Cambria Math" panose="02040503050406030204" pitchFamily="18" charset="0"/>
                            </a:rPr>
                          </m:ctrlPr>
                        </m:dPr>
                        <m:e>
                          <m:r>
                            <a:rPr lang="es-MX" sz="3200" b="0" i="1" smtClean="0">
                              <a:solidFill>
                                <a:schemeClr val="tx2"/>
                              </a:solidFill>
                              <a:latin typeface="Cambria Math" panose="02040503050406030204" pitchFamily="18" charset="0"/>
                            </a:rPr>
                            <m:t>1.58−1.55</m:t>
                          </m:r>
                        </m:e>
                      </m:d>
                      <m:r>
                        <a:rPr lang="es-MX" sz="3200" b="0" i="1" smtClean="0">
                          <a:solidFill>
                            <a:schemeClr val="tx2"/>
                          </a:solidFill>
                          <a:latin typeface="Cambria Math" panose="02040503050406030204" pitchFamily="18" charset="0"/>
                        </a:rPr>
                        <m:t>=</m:t>
                      </m:r>
                      <m:d>
                        <m:dPr>
                          <m:begChr m:val="|"/>
                          <m:endChr m:val="|"/>
                          <m:ctrlPr>
                            <a:rPr lang="es-MX" sz="3200" b="0" i="1" smtClean="0">
                              <a:solidFill>
                                <a:schemeClr val="tx2"/>
                              </a:solidFill>
                              <a:latin typeface="Cambria Math" panose="02040503050406030204" pitchFamily="18" charset="0"/>
                            </a:rPr>
                          </m:ctrlPr>
                        </m:dPr>
                        <m:e>
                          <m:r>
                            <a:rPr lang="es-MX" sz="3200" b="0" i="1" smtClean="0">
                              <a:solidFill>
                                <a:schemeClr val="tx2"/>
                              </a:solidFill>
                              <a:latin typeface="Cambria Math" panose="02040503050406030204" pitchFamily="18" charset="0"/>
                            </a:rPr>
                            <m:t>0.03</m:t>
                          </m:r>
                        </m:e>
                      </m:d>
                      <m:r>
                        <a:rPr lang="es-MX" sz="3200" b="0" i="1" smtClean="0">
                          <a:solidFill>
                            <a:schemeClr val="tx2"/>
                          </a:solidFill>
                          <a:latin typeface="Cambria Math" panose="02040503050406030204" pitchFamily="18" charset="0"/>
                        </a:rPr>
                        <m:t>=0.03</m:t>
                      </m:r>
                    </m:oMath>
                  </m:oMathPara>
                </a14:m>
                <a:endParaRPr lang="es-MX" sz="3200" dirty="0">
                  <a:solidFill>
                    <a:schemeClr val="tx2"/>
                  </a:solidFill>
                </a:endParaRPr>
              </a:p>
            </p:txBody>
          </p:sp>
        </mc:Choice>
        <mc:Fallback xmlns="">
          <p:sp>
            <p:nvSpPr>
              <p:cNvPr id="7" name="CuadroTexto 6">
                <a:extLst>
                  <a:ext uri="{FF2B5EF4-FFF2-40B4-BE49-F238E27FC236}">
                    <a16:creationId xmlns:a16="http://schemas.microsoft.com/office/drawing/2014/main" id="{8DE417BD-3D71-C45F-0413-55B63BF295B2}"/>
                  </a:ext>
                </a:extLst>
              </p:cNvPr>
              <p:cNvSpPr txBox="1">
                <a:spLocks noRot="1" noChangeAspect="1" noMove="1" noResize="1" noEditPoints="1" noAdjustHandles="1" noChangeArrowheads="1" noChangeShapeType="1" noTextEdit="1"/>
              </p:cNvSpPr>
              <p:nvPr/>
            </p:nvSpPr>
            <p:spPr>
              <a:xfrm>
                <a:off x="357202" y="4545950"/>
                <a:ext cx="5523093" cy="492443"/>
              </a:xfrm>
              <a:prstGeom prst="rect">
                <a:avLst/>
              </a:prstGeom>
              <a:blipFill>
                <a:blip r:embed="rId4"/>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095CC955-143C-1CDE-091B-A49F41BB4A98}"/>
                  </a:ext>
                </a:extLst>
              </p:cNvPr>
              <p:cNvSpPr txBox="1"/>
              <p:nvPr/>
            </p:nvSpPr>
            <p:spPr>
              <a:xfrm>
                <a:off x="469744" y="5218457"/>
                <a:ext cx="552309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s-MX" sz="3200" b="0" i="1" smtClean="0">
                              <a:solidFill>
                                <a:schemeClr val="tx2"/>
                              </a:solidFill>
                              <a:latin typeface="Cambria Math" panose="02040503050406030204" pitchFamily="18" charset="0"/>
                            </a:rPr>
                          </m:ctrlPr>
                        </m:dPr>
                        <m:e>
                          <m:r>
                            <a:rPr lang="es-MX" sz="3200" b="0" i="1" smtClean="0">
                              <a:solidFill>
                                <a:schemeClr val="tx2"/>
                              </a:solidFill>
                              <a:latin typeface="Cambria Math" panose="02040503050406030204" pitchFamily="18" charset="0"/>
                            </a:rPr>
                            <m:t>1.58−1.59</m:t>
                          </m:r>
                        </m:e>
                      </m:d>
                      <m:r>
                        <a:rPr lang="es-MX" sz="3200" b="0" i="1" smtClean="0">
                          <a:solidFill>
                            <a:schemeClr val="tx2"/>
                          </a:solidFill>
                          <a:latin typeface="Cambria Math" panose="02040503050406030204" pitchFamily="18" charset="0"/>
                        </a:rPr>
                        <m:t>=</m:t>
                      </m:r>
                      <m:d>
                        <m:dPr>
                          <m:begChr m:val="|"/>
                          <m:endChr m:val="|"/>
                          <m:ctrlPr>
                            <a:rPr lang="es-MX" sz="3200" b="0" i="1" smtClean="0">
                              <a:solidFill>
                                <a:schemeClr val="tx2"/>
                              </a:solidFill>
                              <a:latin typeface="Cambria Math" panose="02040503050406030204" pitchFamily="18" charset="0"/>
                            </a:rPr>
                          </m:ctrlPr>
                        </m:dPr>
                        <m:e>
                          <m:r>
                            <a:rPr lang="es-MX" sz="3200" b="0" i="1" smtClean="0">
                              <a:solidFill>
                                <a:schemeClr val="tx2"/>
                              </a:solidFill>
                              <a:latin typeface="Cambria Math" panose="02040503050406030204" pitchFamily="18" charset="0"/>
                            </a:rPr>
                            <m:t>−0.01</m:t>
                          </m:r>
                        </m:e>
                      </m:d>
                      <m:r>
                        <a:rPr lang="es-MX" sz="3200" b="0" i="1" smtClean="0">
                          <a:solidFill>
                            <a:schemeClr val="tx2"/>
                          </a:solidFill>
                          <a:latin typeface="Cambria Math" panose="02040503050406030204" pitchFamily="18" charset="0"/>
                        </a:rPr>
                        <m:t>=0.01</m:t>
                      </m:r>
                    </m:oMath>
                  </m:oMathPara>
                </a14:m>
                <a:endParaRPr lang="es-MX" sz="3200" dirty="0">
                  <a:solidFill>
                    <a:schemeClr val="tx2"/>
                  </a:solidFill>
                </a:endParaRPr>
              </a:p>
            </p:txBody>
          </p:sp>
        </mc:Choice>
        <mc:Fallback xmlns="">
          <p:sp>
            <p:nvSpPr>
              <p:cNvPr id="8" name="CuadroTexto 7">
                <a:extLst>
                  <a:ext uri="{FF2B5EF4-FFF2-40B4-BE49-F238E27FC236}">
                    <a16:creationId xmlns:a16="http://schemas.microsoft.com/office/drawing/2014/main" id="{095CC955-143C-1CDE-091B-A49F41BB4A98}"/>
                  </a:ext>
                </a:extLst>
              </p:cNvPr>
              <p:cNvSpPr txBox="1">
                <a:spLocks noRot="1" noChangeAspect="1" noMove="1" noResize="1" noEditPoints="1" noAdjustHandles="1" noChangeArrowheads="1" noChangeShapeType="1" noTextEdit="1"/>
              </p:cNvSpPr>
              <p:nvPr/>
            </p:nvSpPr>
            <p:spPr>
              <a:xfrm>
                <a:off x="469744" y="5218457"/>
                <a:ext cx="5523093" cy="492443"/>
              </a:xfrm>
              <a:prstGeom prst="rect">
                <a:avLst/>
              </a:prstGeom>
              <a:blipFill>
                <a:blip r:embed="rId5"/>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CCCDCBEC-7B0A-BB4F-DACE-958BE1CDCEF3}"/>
                  </a:ext>
                </a:extLst>
              </p:cNvPr>
              <p:cNvSpPr txBox="1"/>
              <p:nvPr/>
            </p:nvSpPr>
            <p:spPr>
              <a:xfrm>
                <a:off x="6358597" y="2987718"/>
                <a:ext cx="552309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s-MX" sz="3200" b="0" i="1" smtClean="0">
                              <a:solidFill>
                                <a:schemeClr val="tx2"/>
                              </a:solidFill>
                              <a:latin typeface="Cambria Math" panose="02040503050406030204" pitchFamily="18" charset="0"/>
                            </a:rPr>
                          </m:ctrlPr>
                        </m:dPr>
                        <m:e>
                          <m:r>
                            <a:rPr lang="es-MX" sz="3200" b="0" i="1" smtClean="0">
                              <a:solidFill>
                                <a:schemeClr val="tx2"/>
                              </a:solidFill>
                              <a:latin typeface="Cambria Math" panose="02040503050406030204" pitchFamily="18" charset="0"/>
                            </a:rPr>
                            <m:t>1.58−1.57</m:t>
                          </m:r>
                        </m:e>
                      </m:d>
                      <m:r>
                        <a:rPr lang="es-MX" sz="3200" b="0" i="1" smtClean="0">
                          <a:solidFill>
                            <a:schemeClr val="tx2"/>
                          </a:solidFill>
                          <a:latin typeface="Cambria Math" panose="02040503050406030204" pitchFamily="18" charset="0"/>
                        </a:rPr>
                        <m:t>=</m:t>
                      </m:r>
                      <m:d>
                        <m:dPr>
                          <m:begChr m:val="|"/>
                          <m:endChr m:val="|"/>
                          <m:ctrlPr>
                            <a:rPr lang="es-MX" sz="3200" b="0" i="1" smtClean="0">
                              <a:solidFill>
                                <a:schemeClr val="tx2"/>
                              </a:solidFill>
                              <a:latin typeface="Cambria Math" panose="02040503050406030204" pitchFamily="18" charset="0"/>
                            </a:rPr>
                          </m:ctrlPr>
                        </m:dPr>
                        <m:e>
                          <m:r>
                            <a:rPr lang="es-MX" sz="3200" b="0" i="1" smtClean="0">
                              <a:solidFill>
                                <a:schemeClr val="tx2"/>
                              </a:solidFill>
                              <a:latin typeface="Cambria Math" panose="02040503050406030204" pitchFamily="18" charset="0"/>
                            </a:rPr>
                            <m:t>0.01</m:t>
                          </m:r>
                        </m:e>
                      </m:d>
                      <m:r>
                        <a:rPr lang="es-MX" sz="3200" b="0" i="1" smtClean="0">
                          <a:solidFill>
                            <a:schemeClr val="tx2"/>
                          </a:solidFill>
                          <a:latin typeface="Cambria Math" panose="02040503050406030204" pitchFamily="18" charset="0"/>
                        </a:rPr>
                        <m:t>=0.01</m:t>
                      </m:r>
                    </m:oMath>
                  </m:oMathPara>
                </a14:m>
                <a:endParaRPr lang="es-MX" sz="3200" dirty="0">
                  <a:solidFill>
                    <a:schemeClr val="tx2"/>
                  </a:solidFill>
                </a:endParaRPr>
              </a:p>
            </p:txBody>
          </p:sp>
        </mc:Choice>
        <mc:Fallback xmlns="">
          <p:sp>
            <p:nvSpPr>
              <p:cNvPr id="9" name="CuadroTexto 8">
                <a:extLst>
                  <a:ext uri="{FF2B5EF4-FFF2-40B4-BE49-F238E27FC236}">
                    <a16:creationId xmlns:a16="http://schemas.microsoft.com/office/drawing/2014/main" id="{CCCDCBEC-7B0A-BB4F-DACE-958BE1CDCEF3}"/>
                  </a:ext>
                </a:extLst>
              </p:cNvPr>
              <p:cNvSpPr txBox="1">
                <a:spLocks noRot="1" noChangeAspect="1" noMove="1" noResize="1" noEditPoints="1" noAdjustHandles="1" noChangeArrowheads="1" noChangeShapeType="1" noTextEdit="1"/>
              </p:cNvSpPr>
              <p:nvPr/>
            </p:nvSpPr>
            <p:spPr>
              <a:xfrm>
                <a:off x="6358597" y="2987718"/>
                <a:ext cx="5523093" cy="492443"/>
              </a:xfrm>
              <a:prstGeom prst="rect">
                <a:avLst/>
              </a:prstGeom>
              <a:blipFill>
                <a:blip r:embed="rId6"/>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CF269635-F8A6-E2B2-116F-8AAE64F3E880}"/>
                  </a:ext>
                </a:extLst>
              </p:cNvPr>
              <p:cNvSpPr txBox="1"/>
              <p:nvPr/>
            </p:nvSpPr>
            <p:spPr>
              <a:xfrm>
                <a:off x="6562579" y="3803192"/>
                <a:ext cx="552309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s-MX" sz="3200" b="0" i="1" smtClean="0">
                              <a:solidFill>
                                <a:schemeClr val="tx2"/>
                              </a:solidFill>
                              <a:latin typeface="Cambria Math" panose="02040503050406030204" pitchFamily="18" charset="0"/>
                            </a:rPr>
                          </m:ctrlPr>
                        </m:dPr>
                        <m:e>
                          <m:r>
                            <a:rPr lang="es-MX" sz="3200" b="0" i="1" smtClean="0">
                              <a:solidFill>
                                <a:schemeClr val="tx2"/>
                              </a:solidFill>
                              <a:latin typeface="Cambria Math" panose="02040503050406030204" pitchFamily="18" charset="0"/>
                            </a:rPr>
                            <m:t>1.58−1.60</m:t>
                          </m:r>
                        </m:e>
                      </m:d>
                      <m:r>
                        <a:rPr lang="es-MX" sz="3200" b="0" i="1" smtClean="0">
                          <a:solidFill>
                            <a:schemeClr val="tx2"/>
                          </a:solidFill>
                          <a:latin typeface="Cambria Math" panose="02040503050406030204" pitchFamily="18" charset="0"/>
                        </a:rPr>
                        <m:t>=</m:t>
                      </m:r>
                      <m:d>
                        <m:dPr>
                          <m:begChr m:val="|"/>
                          <m:endChr m:val="|"/>
                          <m:ctrlPr>
                            <a:rPr lang="es-MX" sz="3200" b="0" i="1" smtClean="0">
                              <a:solidFill>
                                <a:schemeClr val="tx2"/>
                              </a:solidFill>
                              <a:latin typeface="Cambria Math" panose="02040503050406030204" pitchFamily="18" charset="0"/>
                            </a:rPr>
                          </m:ctrlPr>
                        </m:dPr>
                        <m:e>
                          <m:r>
                            <a:rPr lang="es-MX" sz="3200" b="0" i="1" smtClean="0">
                              <a:solidFill>
                                <a:schemeClr val="tx2"/>
                              </a:solidFill>
                              <a:latin typeface="Cambria Math" panose="02040503050406030204" pitchFamily="18" charset="0"/>
                            </a:rPr>
                            <m:t>−0.02</m:t>
                          </m:r>
                        </m:e>
                      </m:d>
                      <m:r>
                        <a:rPr lang="es-MX" sz="3200" b="0" i="1" smtClean="0">
                          <a:solidFill>
                            <a:schemeClr val="tx2"/>
                          </a:solidFill>
                          <a:latin typeface="Cambria Math" panose="02040503050406030204" pitchFamily="18" charset="0"/>
                        </a:rPr>
                        <m:t>=0.02</m:t>
                      </m:r>
                    </m:oMath>
                  </m:oMathPara>
                </a14:m>
                <a:endParaRPr lang="es-MX" sz="3200" dirty="0">
                  <a:solidFill>
                    <a:schemeClr val="tx2"/>
                  </a:solidFill>
                </a:endParaRPr>
              </a:p>
            </p:txBody>
          </p:sp>
        </mc:Choice>
        <mc:Fallback xmlns="">
          <p:sp>
            <p:nvSpPr>
              <p:cNvPr id="10" name="CuadroTexto 9">
                <a:extLst>
                  <a:ext uri="{FF2B5EF4-FFF2-40B4-BE49-F238E27FC236}">
                    <a16:creationId xmlns:a16="http://schemas.microsoft.com/office/drawing/2014/main" id="{CF269635-F8A6-E2B2-116F-8AAE64F3E880}"/>
                  </a:ext>
                </a:extLst>
              </p:cNvPr>
              <p:cNvSpPr txBox="1">
                <a:spLocks noRot="1" noChangeAspect="1" noMove="1" noResize="1" noEditPoints="1" noAdjustHandles="1" noChangeArrowheads="1" noChangeShapeType="1" noTextEdit="1"/>
              </p:cNvSpPr>
              <p:nvPr/>
            </p:nvSpPr>
            <p:spPr>
              <a:xfrm>
                <a:off x="6562579" y="3803192"/>
                <a:ext cx="5523093" cy="492443"/>
              </a:xfrm>
              <a:prstGeom prst="rect">
                <a:avLst/>
              </a:prstGeom>
              <a:blipFill>
                <a:blip r:embed="rId7"/>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1834236947"/>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8" grpId="0"/>
      <p:bldP spid="9" grpId="0"/>
      <p:bldP spid="10"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Calculando el error absoluto</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882396" y="2078209"/>
            <a:ext cx="10952402" cy="768100"/>
          </a:xfrm>
        </p:spPr>
        <p:txBody>
          <a:bodyPr>
            <a:noAutofit/>
          </a:bodyPr>
          <a:lstStyle/>
          <a:p>
            <a:pPr marL="0" indent="0">
              <a:buNone/>
            </a:pPr>
            <a:r>
              <a:rPr lang="es-MX" sz="4000" dirty="0">
                <a:solidFill>
                  <a:schemeClr val="tx2"/>
                </a:solidFill>
              </a:rPr>
              <a:t>Por lo tanto:</a:t>
            </a:r>
          </a:p>
          <a:p>
            <a:pPr marL="0" indent="0">
              <a:buNone/>
            </a:pPr>
            <a:endParaRPr lang="es-MX" sz="4000" dirty="0">
              <a:solidFill>
                <a:schemeClr val="tx2"/>
              </a:solidFill>
            </a:endParaRPr>
          </a:p>
          <a:p>
            <a:pPr marL="0" indent="0">
              <a:buNone/>
            </a:pPr>
            <a:endParaRPr lang="es-MX" sz="4000" dirty="0">
              <a:solidFill>
                <a:schemeClr val="tx2"/>
              </a:solidFill>
            </a:endParaRPr>
          </a:p>
        </p:txBody>
      </p:sp>
      <p:sp>
        <p:nvSpPr>
          <p:cNvPr id="2" name="Marcador de contenido 5">
            <a:extLst>
              <a:ext uri="{FF2B5EF4-FFF2-40B4-BE49-F238E27FC236}">
                <a16:creationId xmlns:a16="http://schemas.microsoft.com/office/drawing/2014/main" id="{AAF98697-0457-3220-EC67-D15284EA3604}"/>
              </a:ext>
            </a:extLst>
          </p:cNvPr>
          <p:cNvSpPr txBox="1">
            <a:spLocks/>
          </p:cNvSpPr>
          <p:nvPr/>
        </p:nvSpPr>
        <p:spPr>
          <a:xfrm>
            <a:off x="1133270" y="4537702"/>
            <a:ext cx="10952402" cy="1853955"/>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s-MX" sz="4000" dirty="0">
              <a:solidFill>
                <a:schemeClr val="tx2"/>
              </a:solidFill>
            </a:endParaRPr>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16FF448F-9F2E-D4BA-2051-D7A993BFA3E5}"/>
                  </a:ext>
                </a:extLst>
              </p:cNvPr>
              <p:cNvSpPr txBox="1"/>
              <p:nvPr/>
            </p:nvSpPr>
            <p:spPr>
              <a:xfrm>
                <a:off x="188276" y="3157011"/>
                <a:ext cx="11646522" cy="10407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3600" b="0" i="1" smtClean="0">
                          <a:solidFill>
                            <a:schemeClr val="tx2"/>
                          </a:solidFill>
                          <a:latin typeface="Cambria Math" panose="02040503050406030204" pitchFamily="18" charset="0"/>
                          <a:ea typeface="Cambria Math" panose="02040503050406030204" pitchFamily="18" charset="0"/>
                        </a:rPr>
                        <m:t>Δ</m:t>
                      </m:r>
                      <m:r>
                        <a:rPr lang="es-MX" sz="3600" b="0" i="1" smtClean="0">
                          <a:solidFill>
                            <a:schemeClr val="tx2"/>
                          </a:solidFill>
                          <a:latin typeface="Cambria Math" panose="02040503050406030204" pitchFamily="18" charset="0"/>
                        </a:rPr>
                        <m:t>𝑚</m:t>
                      </m:r>
                      <m:r>
                        <a:rPr lang="es-MX" sz="3600" b="0" i="1" smtClean="0">
                          <a:solidFill>
                            <a:schemeClr val="tx2"/>
                          </a:solidFill>
                          <a:latin typeface="Cambria Math" panose="02040503050406030204" pitchFamily="18" charset="0"/>
                        </a:rPr>
                        <m:t>=</m:t>
                      </m:r>
                      <m:f>
                        <m:fPr>
                          <m:ctrlPr>
                            <a:rPr lang="es-MX" sz="3600" b="0" i="1" smtClean="0">
                              <a:solidFill>
                                <a:schemeClr val="tx2"/>
                              </a:solidFill>
                              <a:latin typeface="Cambria Math" panose="02040503050406030204" pitchFamily="18" charset="0"/>
                            </a:rPr>
                          </m:ctrlPr>
                        </m:fPr>
                        <m:num>
                          <m:r>
                            <a:rPr lang="es-MX" sz="3600" b="0" i="1" smtClean="0">
                              <a:solidFill>
                                <a:schemeClr val="tx2"/>
                              </a:solidFill>
                              <a:latin typeface="Cambria Math" panose="02040503050406030204" pitchFamily="18" charset="0"/>
                            </a:rPr>
                            <m:t>0.02 </m:t>
                          </m:r>
                          <m:r>
                            <a:rPr lang="es-MX" sz="3600" b="0" i="1" smtClean="0">
                              <a:solidFill>
                                <a:schemeClr val="tx2"/>
                              </a:solidFill>
                              <a:latin typeface="Cambria Math" panose="02040503050406030204" pitchFamily="18" charset="0"/>
                            </a:rPr>
                            <m:t>𝑚</m:t>
                          </m:r>
                          <m:r>
                            <a:rPr lang="es-MX" sz="3600" b="0" i="1" smtClean="0">
                              <a:solidFill>
                                <a:schemeClr val="tx2"/>
                              </a:solidFill>
                              <a:latin typeface="Cambria Math" panose="02040503050406030204" pitchFamily="18" charset="0"/>
                            </a:rPr>
                            <m:t>+0 </m:t>
                          </m:r>
                          <m:r>
                            <a:rPr lang="es-MX" sz="3600" b="0" i="1" smtClean="0">
                              <a:solidFill>
                                <a:schemeClr val="tx2"/>
                              </a:solidFill>
                              <a:latin typeface="Cambria Math" panose="02040503050406030204" pitchFamily="18" charset="0"/>
                            </a:rPr>
                            <m:t>𝑚</m:t>
                          </m:r>
                          <m:r>
                            <a:rPr lang="es-MX" sz="3600" b="0" i="1" smtClean="0">
                              <a:solidFill>
                                <a:schemeClr val="tx2"/>
                              </a:solidFill>
                              <a:latin typeface="Cambria Math" panose="02040503050406030204" pitchFamily="18" charset="0"/>
                            </a:rPr>
                            <m:t>+0.03 </m:t>
                          </m:r>
                          <m:r>
                            <a:rPr lang="es-MX" sz="3600" b="0" i="1" smtClean="0">
                              <a:solidFill>
                                <a:schemeClr val="tx2"/>
                              </a:solidFill>
                              <a:latin typeface="Cambria Math" panose="02040503050406030204" pitchFamily="18" charset="0"/>
                            </a:rPr>
                            <m:t>𝑚</m:t>
                          </m:r>
                          <m:r>
                            <a:rPr lang="es-MX" sz="3600" b="0" i="1" smtClean="0">
                              <a:solidFill>
                                <a:schemeClr val="tx2"/>
                              </a:solidFill>
                              <a:latin typeface="Cambria Math" panose="02040503050406030204" pitchFamily="18" charset="0"/>
                            </a:rPr>
                            <m:t>+0.01 </m:t>
                          </m:r>
                          <m:r>
                            <a:rPr lang="es-MX" sz="3600" b="0" i="1" smtClean="0">
                              <a:solidFill>
                                <a:schemeClr val="tx2"/>
                              </a:solidFill>
                              <a:latin typeface="Cambria Math" panose="02040503050406030204" pitchFamily="18" charset="0"/>
                            </a:rPr>
                            <m:t>𝑚</m:t>
                          </m:r>
                          <m:r>
                            <a:rPr lang="es-MX" sz="3600" b="0" i="1" smtClean="0">
                              <a:solidFill>
                                <a:schemeClr val="tx2"/>
                              </a:solidFill>
                              <a:latin typeface="Cambria Math" panose="02040503050406030204" pitchFamily="18" charset="0"/>
                            </a:rPr>
                            <m:t>+0.01 </m:t>
                          </m:r>
                          <m:r>
                            <a:rPr lang="es-MX" sz="3600" b="0" i="1" smtClean="0">
                              <a:solidFill>
                                <a:schemeClr val="tx2"/>
                              </a:solidFill>
                              <a:latin typeface="Cambria Math" panose="02040503050406030204" pitchFamily="18" charset="0"/>
                            </a:rPr>
                            <m:t>𝑚</m:t>
                          </m:r>
                          <m:r>
                            <a:rPr lang="es-MX" sz="3600" b="0" i="1" smtClean="0">
                              <a:solidFill>
                                <a:schemeClr val="tx2"/>
                              </a:solidFill>
                              <a:latin typeface="Cambria Math" panose="02040503050406030204" pitchFamily="18" charset="0"/>
                            </a:rPr>
                            <m:t>+0.02 </m:t>
                          </m:r>
                          <m:r>
                            <a:rPr lang="es-MX" sz="3600" b="0" i="1" smtClean="0">
                              <a:solidFill>
                                <a:schemeClr val="tx2"/>
                              </a:solidFill>
                              <a:latin typeface="Cambria Math" panose="02040503050406030204" pitchFamily="18" charset="0"/>
                            </a:rPr>
                            <m:t>𝑚</m:t>
                          </m:r>
                        </m:num>
                        <m:den>
                          <m:r>
                            <a:rPr lang="es-MX" sz="3600" b="0" i="1" smtClean="0">
                              <a:solidFill>
                                <a:schemeClr val="tx2"/>
                              </a:solidFill>
                              <a:latin typeface="Cambria Math" panose="02040503050406030204" pitchFamily="18" charset="0"/>
                            </a:rPr>
                            <m:t>6</m:t>
                          </m:r>
                        </m:den>
                      </m:f>
                    </m:oMath>
                  </m:oMathPara>
                </a14:m>
                <a:endParaRPr lang="es-MX" sz="3600" dirty="0">
                  <a:solidFill>
                    <a:schemeClr val="tx2"/>
                  </a:solidFill>
                </a:endParaRPr>
              </a:p>
            </p:txBody>
          </p:sp>
        </mc:Choice>
        <mc:Fallback xmlns="">
          <p:sp>
            <p:nvSpPr>
              <p:cNvPr id="3" name="CuadroTexto 2">
                <a:extLst>
                  <a:ext uri="{FF2B5EF4-FFF2-40B4-BE49-F238E27FC236}">
                    <a16:creationId xmlns:a16="http://schemas.microsoft.com/office/drawing/2014/main" id="{16FF448F-9F2E-D4BA-2051-D7A993BFA3E5}"/>
                  </a:ext>
                </a:extLst>
              </p:cNvPr>
              <p:cNvSpPr txBox="1">
                <a:spLocks noRot="1" noChangeAspect="1" noMove="1" noResize="1" noEditPoints="1" noAdjustHandles="1" noChangeArrowheads="1" noChangeShapeType="1" noTextEdit="1"/>
              </p:cNvSpPr>
              <p:nvPr/>
            </p:nvSpPr>
            <p:spPr>
              <a:xfrm>
                <a:off x="188276" y="3157011"/>
                <a:ext cx="11646522" cy="1040734"/>
              </a:xfrm>
              <a:prstGeom prst="rect">
                <a:avLst/>
              </a:prstGeom>
              <a:blipFill>
                <a:blip r:embed="rId2"/>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DB91373F-F1F0-EAEB-F819-D72C906B6D27}"/>
                  </a:ext>
                </a:extLst>
              </p:cNvPr>
              <p:cNvSpPr txBox="1"/>
              <p:nvPr/>
            </p:nvSpPr>
            <p:spPr>
              <a:xfrm>
                <a:off x="188276" y="4375651"/>
                <a:ext cx="3286444" cy="104073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3600" b="0" i="1" smtClean="0">
                          <a:solidFill>
                            <a:schemeClr val="tx2"/>
                          </a:solidFill>
                          <a:latin typeface="Cambria Math" panose="02040503050406030204" pitchFamily="18" charset="0"/>
                          <a:ea typeface="Cambria Math" panose="02040503050406030204" pitchFamily="18" charset="0"/>
                        </a:rPr>
                        <m:t>Δ</m:t>
                      </m:r>
                      <m:r>
                        <a:rPr lang="es-MX" sz="3600" b="0" i="1" smtClean="0">
                          <a:solidFill>
                            <a:schemeClr val="tx2"/>
                          </a:solidFill>
                          <a:latin typeface="Cambria Math" panose="02040503050406030204" pitchFamily="18" charset="0"/>
                        </a:rPr>
                        <m:t>𝑚</m:t>
                      </m:r>
                      <m:r>
                        <a:rPr lang="es-MX" sz="3600" b="0" i="1" smtClean="0">
                          <a:solidFill>
                            <a:schemeClr val="tx2"/>
                          </a:solidFill>
                          <a:latin typeface="Cambria Math" panose="02040503050406030204" pitchFamily="18" charset="0"/>
                        </a:rPr>
                        <m:t>=</m:t>
                      </m:r>
                      <m:f>
                        <m:fPr>
                          <m:ctrlPr>
                            <a:rPr lang="es-MX" sz="3600" b="0" i="1" smtClean="0">
                              <a:solidFill>
                                <a:schemeClr val="tx2"/>
                              </a:solidFill>
                              <a:latin typeface="Cambria Math" panose="02040503050406030204" pitchFamily="18" charset="0"/>
                            </a:rPr>
                          </m:ctrlPr>
                        </m:fPr>
                        <m:num>
                          <m:r>
                            <a:rPr lang="es-MX" sz="3600" b="0" i="1" smtClean="0">
                              <a:solidFill>
                                <a:schemeClr val="tx2"/>
                              </a:solidFill>
                              <a:latin typeface="Cambria Math" panose="02040503050406030204" pitchFamily="18" charset="0"/>
                            </a:rPr>
                            <m:t>0.09 </m:t>
                          </m:r>
                          <m:r>
                            <a:rPr lang="es-MX" sz="3600" b="0" i="1" smtClean="0">
                              <a:solidFill>
                                <a:schemeClr val="tx2"/>
                              </a:solidFill>
                              <a:latin typeface="Cambria Math" panose="02040503050406030204" pitchFamily="18" charset="0"/>
                            </a:rPr>
                            <m:t>𝑚</m:t>
                          </m:r>
                        </m:num>
                        <m:den>
                          <m:r>
                            <a:rPr lang="es-MX" sz="3600" b="0" i="1" smtClean="0">
                              <a:solidFill>
                                <a:schemeClr val="tx2"/>
                              </a:solidFill>
                              <a:latin typeface="Cambria Math" panose="02040503050406030204" pitchFamily="18" charset="0"/>
                            </a:rPr>
                            <m:t>6</m:t>
                          </m:r>
                        </m:den>
                      </m:f>
                      <m:r>
                        <a:rPr lang="es-MX" sz="3600" b="0" i="0" smtClean="0">
                          <a:solidFill>
                            <a:schemeClr val="tx2"/>
                          </a:solidFill>
                          <a:latin typeface="Cambria Math" panose="02040503050406030204" pitchFamily="18" charset="0"/>
                        </a:rPr>
                        <m:t>=</m:t>
                      </m:r>
                    </m:oMath>
                  </m:oMathPara>
                </a14:m>
                <a:endParaRPr lang="es-MX" sz="3600" dirty="0">
                  <a:solidFill>
                    <a:schemeClr val="tx2"/>
                  </a:solidFill>
                </a:endParaRPr>
              </a:p>
            </p:txBody>
          </p:sp>
        </mc:Choice>
        <mc:Fallback xmlns="">
          <p:sp>
            <p:nvSpPr>
              <p:cNvPr id="4" name="CuadroTexto 3">
                <a:extLst>
                  <a:ext uri="{FF2B5EF4-FFF2-40B4-BE49-F238E27FC236}">
                    <a16:creationId xmlns:a16="http://schemas.microsoft.com/office/drawing/2014/main" id="{DB91373F-F1F0-EAEB-F819-D72C906B6D27}"/>
                  </a:ext>
                </a:extLst>
              </p:cNvPr>
              <p:cNvSpPr txBox="1">
                <a:spLocks noRot="1" noChangeAspect="1" noMove="1" noResize="1" noEditPoints="1" noAdjustHandles="1" noChangeArrowheads="1" noChangeShapeType="1" noTextEdit="1"/>
              </p:cNvSpPr>
              <p:nvPr/>
            </p:nvSpPr>
            <p:spPr>
              <a:xfrm>
                <a:off x="188276" y="4375651"/>
                <a:ext cx="3286444" cy="1040734"/>
              </a:xfrm>
              <a:prstGeom prst="rect">
                <a:avLst/>
              </a:prstGeom>
              <a:blipFill>
                <a:blip r:embed="rId3"/>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C672AE27-613A-C609-0BD3-4A2A192312BC}"/>
                  </a:ext>
                </a:extLst>
              </p:cNvPr>
              <p:cNvSpPr txBox="1"/>
              <p:nvPr/>
            </p:nvSpPr>
            <p:spPr>
              <a:xfrm>
                <a:off x="3474720" y="4619019"/>
                <a:ext cx="3981157"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MX" sz="3600" b="0" i="1" smtClean="0">
                          <a:solidFill>
                            <a:schemeClr val="tx2"/>
                          </a:solidFill>
                          <a:latin typeface="Cambria Math" panose="02040503050406030204" pitchFamily="18" charset="0"/>
                        </a:rPr>
                        <m:t>0.015 </m:t>
                      </m:r>
                      <m:r>
                        <a:rPr lang="es-MX" sz="3600" b="0" i="1" smtClean="0">
                          <a:solidFill>
                            <a:schemeClr val="tx2"/>
                          </a:solidFill>
                          <a:latin typeface="Cambria Math" panose="02040503050406030204" pitchFamily="18" charset="0"/>
                        </a:rPr>
                        <m:t>𝑚</m:t>
                      </m:r>
                      <m:r>
                        <a:rPr lang="es-MX" sz="3600" b="0" i="1" smtClean="0">
                          <a:solidFill>
                            <a:schemeClr val="tx2"/>
                          </a:solidFill>
                          <a:latin typeface="Cambria Math" panose="02040503050406030204" pitchFamily="18" charset="0"/>
                        </a:rPr>
                        <m:t>=0.02 </m:t>
                      </m:r>
                      <m:r>
                        <a:rPr lang="es-MX" sz="3600" b="0" i="1" smtClean="0">
                          <a:solidFill>
                            <a:schemeClr val="tx2"/>
                          </a:solidFill>
                          <a:latin typeface="Cambria Math" panose="02040503050406030204" pitchFamily="18" charset="0"/>
                        </a:rPr>
                        <m:t>𝑚</m:t>
                      </m:r>
                    </m:oMath>
                  </m:oMathPara>
                </a14:m>
                <a:endParaRPr lang="es-MX" sz="3600" dirty="0">
                  <a:solidFill>
                    <a:schemeClr val="tx2"/>
                  </a:solidFill>
                </a:endParaRPr>
              </a:p>
            </p:txBody>
          </p:sp>
        </mc:Choice>
        <mc:Fallback xmlns="">
          <p:sp>
            <p:nvSpPr>
              <p:cNvPr id="5" name="CuadroTexto 4">
                <a:extLst>
                  <a:ext uri="{FF2B5EF4-FFF2-40B4-BE49-F238E27FC236}">
                    <a16:creationId xmlns:a16="http://schemas.microsoft.com/office/drawing/2014/main" id="{C672AE27-613A-C609-0BD3-4A2A192312BC}"/>
                  </a:ext>
                </a:extLst>
              </p:cNvPr>
              <p:cNvSpPr txBox="1">
                <a:spLocks noRot="1" noChangeAspect="1" noMove="1" noResize="1" noEditPoints="1" noAdjustHandles="1" noChangeArrowheads="1" noChangeShapeType="1" noTextEdit="1"/>
              </p:cNvSpPr>
              <p:nvPr/>
            </p:nvSpPr>
            <p:spPr>
              <a:xfrm>
                <a:off x="3474720" y="4619019"/>
                <a:ext cx="3981157" cy="553998"/>
              </a:xfrm>
              <a:prstGeom prst="rect">
                <a:avLst/>
              </a:prstGeom>
              <a:blipFill>
                <a:blip r:embed="rId4"/>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2625466444"/>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ircle(in)">
                                      <p:cBhvr>
                                        <p:cTn id="11" dur="20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circle(in)">
                                      <p:cBhvr>
                                        <p:cTn id="16"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Reportando el valor de la mesa</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535336" y="2108683"/>
            <a:ext cx="10952402" cy="768100"/>
          </a:xfrm>
        </p:spPr>
        <p:txBody>
          <a:bodyPr>
            <a:noAutofit/>
          </a:bodyPr>
          <a:lstStyle/>
          <a:p>
            <a:pPr marL="0" indent="0">
              <a:buNone/>
            </a:pPr>
            <a:r>
              <a:rPr lang="es-MX" sz="4000" dirty="0">
                <a:solidFill>
                  <a:schemeClr val="tx2"/>
                </a:solidFill>
              </a:rPr>
              <a:t>La longitud de la mesa se debe expresar así:</a:t>
            </a:r>
          </a:p>
          <a:p>
            <a:pPr marL="0" indent="0">
              <a:buNone/>
            </a:pPr>
            <a:endParaRPr lang="es-MX" sz="4000" dirty="0">
              <a:solidFill>
                <a:schemeClr val="tx2"/>
              </a:solidFill>
            </a:endParaRPr>
          </a:p>
          <a:p>
            <a:pPr marL="0" indent="0">
              <a:buNone/>
            </a:pPr>
            <a:endParaRPr lang="es-MX" sz="4000" dirty="0">
              <a:solidFill>
                <a:schemeClr val="tx2"/>
              </a:solidFill>
            </a:endParaRPr>
          </a:p>
        </p:txBody>
      </p:sp>
      <p:sp>
        <p:nvSpPr>
          <p:cNvPr id="2" name="Marcador de contenido 5">
            <a:extLst>
              <a:ext uri="{FF2B5EF4-FFF2-40B4-BE49-F238E27FC236}">
                <a16:creationId xmlns:a16="http://schemas.microsoft.com/office/drawing/2014/main" id="{AAF98697-0457-3220-EC67-D15284EA3604}"/>
              </a:ext>
            </a:extLst>
          </p:cNvPr>
          <p:cNvSpPr txBox="1">
            <a:spLocks/>
          </p:cNvSpPr>
          <p:nvPr/>
        </p:nvSpPr>
        <p:spPr>
          <a:xfrm>
            <a:off x="1133270" y="4537702"/>
            <a:ext cx="10952402" cy="1853955"/>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s-MX" sz="4000" dirty="0">
              <a:solidFill>
                <a:schemeClr val="tx2"/>
              </a:solidFill>
            </a:endParaRPr>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16FF448F-9F2E-D4BA-2051-D7A993BFA3E5}"/>
                  </a:ext>
                </a:extLst>
              </p:cNvPr>
              <p:cNvSpPr txBox="1"/>
              <p:nvPr/>
            </p:nvSpPr>
            <p:spPr>
              <a:xfrm>
                <a:off x="677736" y="3190992"/>
                <a:ext cx="279698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s-MX" sz="3600" i="1" smtClean="0">
                          <a:solidFill>
                            <a:schemeClr val="tx2"/>
                          </a:solidFill>
                          <a:latin typeface="Cambria Math" panose="02040503050406030204" pitchFamily="18" charset="0"/>
                          <a:ea typeface="Cambria Math" panose="02040503050406030204" pitchFamily="18" charset="0"/>
                        </a:rPr>
                        <m:t>M</m:t>
                      </m:r>
                      <m:r>
                        <a:rPr lang="es-MX" sz="3600" b="0" i="1" smtClean="0">
                          <a:solidFill>
                            <a:schemeClr val="tx2"/>
                          </a:solidFill>
                          <a:latin typeface="Cambria Math" panose="02040503050406030204" pitchFamily="18" charset="0"/>
                        </a:rPr>
                        <m:t>=</m:t>
                      </m:r>
                      <m:r>
                        <a:rPr lang="es-MX" sz="3600" b="0" i="1" smtClean="0">
                          <a:solidFill>
                            <a:schemeClr val="tx2"/>
                          </a:solidFill>
                          <a:latin typeface="Cambria Math" panose="02040503050406030204" pitchFamily="18" charset="0"/>
                        </a:rPr>
                        <m:t>𝑚</m:t>
                      </m:r>
                      <m:r>
                        <a:rPr lang="es-MX" sz="3600" b="0" i="1" smtClean="0">
                          <a:solidFill>
                            <a:schemeClr val="tx2"/>
                          </a:solidFill>
                          <a:latin typeface="Cambria Math" panose="02040503050406030204" pitchFamily="18" charset="0"/>
                        </a:rPr>
                        <m:t>+ </m:t>
                      </m:r>
                      <m:r>
                        <m:rPr>
                          <m:sty m:val="p"/>
                        </m:rPr>
                        <a:rPr lang="el-GR" sz="3600" b="0" i="1" smtClean="0">
                          <a:solidFill>
                            <a:schemeClr val="tx2"/>
                          </a:solidFill>
                          <a:latin typeface="Cambria Math" panose="02040503050406030204" pitchFamily="18" charset="0"/>
                          <a:ea typeface="Cambria Math" panose="02040503050406030204" pitchFamily="18" charset="0"/>
                        </a:rPr>
                        <m:t>Δ</m:t>
                      </m:r>
                      <m:r>
                        <a:rPr lang="es-MX" sz="3600" b="0" i="1" smtClean="0">
                          <a:solidFill>
                            <a:schemeClr val="tx2"/>
                          </a:solidFill>
                          <a:latin typeface="Cambria Math" panose="02040503050406030204" pitchFamily="18" charset="0"/>
                          <a:ea typeface="Cambria Math" panose="02040503050406030204" pitchFamily="18" charset="0"/>
                        </a:rPr>
                        <m:t>𝑚</m:t>
                      </m:r>
                    </m:oMath>
                  </m:oMathPara>
                </a14:m>
                <a:endParaRPr lang="es-MX" sz="3600" dirty="0">
                  <a:solidFill>
                    <a:schemeClr val="tx2"/>
                  </a:solidFill>
                </a:endParaRPr>
              </a:p>
            </p:txBody>
          </p:sp>
        </mc:Choice>
        <mc:Fallback xmlns="">
          <p:sp>
            <p:nvSpPr>
              <p:cNvPr id="3" name="CuadroTexto 2">
                <a:extLst>
                  <a:ext uri="{FF2B5EF4-FFF2-40B4-BE49-F238E27FC236}">
                    <a16:creationId xmlns:a16="http://schemas.microsoft.com/office/drawing/2014/main" id="{16FF448F-9F2E-D4BA-2051-D7A993BFA3E5}"/>
                  </a:ext>
                </a:extLst>
              </p:cNvPr>
              <p:cNvSpPr txBox="1">
                <a:spLocks noRot="1" noChangeAspect="1" noMove="1" noResize="1" noEditPoints="1" noAdjustHandles="1" noChangeArrowheads="1" noChangeShapeType="1" noTextEdit="1"/>
              </p:cNvSpPr>
              <p:nvPr/>
            </p:nvSpPr>
            <p:spPr>
              <a:xfrm>
                <a:off x="677736" y="3190992"/>
                <a:ext cx="2796984" cy="553998"/>
              </a:xfrm>
              <a:prstGeom prst="rect">
                <a:avLst/>
              </a:prstGeom>
              <a:blipFill>
                <a:blip r:embed="rId2"/>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C672AE27-613A-C609-0BD3-4A2A192312BC}"/>
                  </a:ext>
                </a:extLst>
              </p:cNvPr>
              <p:cNvSpPr txBox="1"/>
              <p:nvPr/>
            </p:nvSpPr>
            <p:spPr>
              <a:xfrm>
                <a:off x="5587361" y="3205581"/>
                <a:ext cx="3981157"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MX" sz="3600" b="0" i="1" smtClean="0">
                          <a:solidFill>
                            <a:schemeClr val="tx2"/>
                          </a:solidFill>
                          <a:latin typeface="Cambria Math" panose="02040503050406030204" pitchFamily="18" charset="0"/>
                        </a:rPr>
                        <m:t>𝑀</m:t>
                      </m:r>
                      <m:r>
                        <a:rPr lang="es-MX" sz="3600" b="0" i="1" smtClean="0">
                          <a:solidFill>
                            <a:schemeClr val="tx2"/>
                          </a:solidFill>
                          <a:latin typeface="Cambria Math" panose="02040503050406030204" pitchFamily="18" charset="0"/>
                        </a:rPr>
                        <m:t>=1.58 ±0.02 </m:t>
                      </m:r>
                      <m:r>
                        <a:rPr lang="es-MX" sz="3600" b="0" i="1" smtClean="0">
                          <a:solidFill>
                            <a:schemeClr val="tx2"/>
                          </a:solidFill>
                          <a:latin typeface="Cambria Math" panose="02040503050406030204" pitchFamily="18" charset="0"/>
                        </a:rPr>
                        <m:t>𝑚</m:t>
                      </m:r>
                    </m:oMath>
                  </m:oMathPara>
                </a14:m>
                <a:endParaRPr lang="es-MX" sz="3600" dirty="0">
                  <a:solidFill>
                    <a:schemeClr val="tx2"/>
                  </a:solidFill>
                </a:endParaRPr>
              </a:p>
            </p:txBody>
          </p:sp>
        </mc:Choice>
        <mc:Fallback xmlns="">
          <p:sp>
            <p:nvSpPr>
              <p:cNvPr id="5" name="CuadroTexto 4">
                <a:extLst>
                  <a:ext uri="{FF2B5EF4-FFF2-40B4-BE49-F238E27FC236}">
                    <a16:creationId xmlns:a16="http://schemas.microsoft.com/office/drawing/2014/main" id="{C672AE27-613A-C609-0BD3-4A2A192312BC}"/>
                  </a:ext>
                </a:extLst>
              </p:cNvPr>
              <p:cNvSpPr txBox="1">
                <a:spLocks noRot="1" noChangeAspect="1" noMove="1" noResize="1" noEditPoints="1" noAdjustHandles="1" noChangeArrowheads="1" noChangeShapeType="1" noTextEdit="1"/>
              </p:cNvSpPr>
              <p:nvPr/>
            </p:nvSpPr>
            <p:spPr>
              <a:xfrm>
                <a:off x="5587361" y="3205581"/>
                <a:ext cx="3981157" cy="553998"/>
              </a:xfrm>
              <a:prstGeom prst="rect">
                <a:avLst/>
              </a:prstGeom>
              <a:blipFill>
                <a:blip r:embed="rId3"/>
                <a:stretch>
                  <a:fillRect/>
                </a:stretch>
              </a:blipFill>
            </p:spPr>
            <p:txBody>
              <a:bodyPr/>
              <a:lstStyle/>
              <a:p>
                <a:r>
                  <a:rPr lang="es-MX">
                    <a:noFill/>
                  </a:rPr>
                  <a:t> </a:t>
                </a:r>
              </a:p>
            </p:txBody>
          </p:sp>
        </mc:Fallback>
      </mc:AlternateContent>
      <p:sp>
        <p:nvSpPr>
          <p:cNvPr id="7" name="Marcador de contenido 5">
            <a:extLst>
              <a:ext uri="{FF2B5EF4-FFF2-40B4-BE49-F238E27FC236}">
                <a16:creationId xmlns:a16="http://schemas.microsoft.com/office/drawing/2014/main" id="{E49B8DBF-D9F9-8C62-3BED-FD5BE1A84E68}"/>
              </a:ext>
            </a:extLst>
          </p:cNvPr>
          <p:cNvSpPr txBox="1">
            <a:spLocks/>
          </p:cNvSpPr>
          <p:nvPr/>
        </p:nvSpPr>
        <p:spPr>
          <a:xfrm>
            <a:off x="619799" y="4348691"/>
            <a:ext cx="10952402" cy="2042965"/>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r>
              <a:rPr lang="es-MX" sz="4000" dirty="0">
                <a:solidFill>
                  <a:schemeClr val="tx2"/>
                </a:solidFill>
              </a:rPr>
              <a:t>Lo que indica que estará entre 1.58 – 0.02 = 1.56 m y 1.58 + 0.02 = 1.60 m, es decir, la medida de la mesa estará entre 1.56 m y 1.60 m</a:t>
            </a:r>
          </a:p>
          <a:p>
            <a:pPr marL="0" indent="0">
              <a:buFont typeface="Wingdings" panose="05000000000000000000" pitchFamily="2" charset="2"/>
              <a:buNone/>
            </a:pPr>
            <a:endParaRPr lang="es-MX" sz="4000" dirty="0">
              <a:solidFill>
                <a:schemeClr val="tx2"/>
              </a:solidFill>
            </a:endParaRPr>
          </a:p>
        </p:txBody>
      </p:sp>
    </p:spTree>
    <p:extLst>
      <p:ext uri="{BB962C8B-B14F-4D97-AF65-F5344CB8AC3E}">
        <p14:creationId xmlns:p14="http://schemas.microsoft.com/office/powerpoint/2010/main" val="2518434641"/>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1000" fill="hold"/>
                                        <p:tgtEl>
                                          <p:spTgt spid="5"/>
                                        </p:tgtEl>
                                        <p:attrNameLst>
                                          <p:attrName>ppt_w</p:attrName>
                                        </p:attrNameLst>
                                      </p:cBhvr>
                                      <p:tavLst>
                                        <p:tav tm="0">
                                          <p:val>
                                            <p:fltVal val="0"/>
                                          </p:val>
                                        </p:tav>
                                        <p:tav tm="100000">
                                          <p:val>
                                            <p:strVal val="#ppt_w"/>
                                          </p:val>
                                        </p:tav>
                                      </p:tavLst>
                                    </p:anim>
                                    <p:anim calcmode="lin" valueType="num">
                                      <p:cBhvr>
                                        <p:cTn id="16" dur="1000" fill="hold"/>
                                        <p:tgtEl>
                                          <p:spTgt spid="5"/>
                                        </p:tgtEl>
                                        <p:attrNameLst>
                                          <p:attrName>ppt_h</p:attrName>
                                        </p:attrNameLst>
                                      </p:cBhvr>
                                      <p:tavLst>
                                        <p:tav tm="0">
                                          <p:val>
                                            <p:fltVal val="0"/>
                                          </p:val>
                                        </p:tav>
                                        <p:tav tm="100000">
                                          <p:val>
                                            <p:strVal val="#ppt_h"/>
                                          </p:val>
                                        </p:tav>
                                      </p:tavLst>
                                    </p:anim>
                                    <p:anim calcmode="lin" valueType="num">
                                      <p:cBhvr>
                                        <p:cTn id="17" dur="1000" fill="hold"/>
                                        <p:tgtEl>
                                          <p:spTgt spid="5"/>
                                        </p:tgtEl>
                                        <p:attrNameLst>
                                          <p:attrName>style.rotation</p:attrName>
                                        </p:attrNameLst>
                                      </p:cBhvr>
                                      <p:tavLst>
                                        <p:tav tm="0">
                                          <p:val>
                                            <p:fltVal val="90"/>
                                          </p:val>
                                        </p:tav>
                                        <p:tav tm="100000">
                                          <p:val>
                                            <p:fltVal val="0"/>
                                          </p:val>
                                        </p:tav>
                                      </p:tavLst>
                                    </p:anim>
                                    <p:animEffect transition="in" filter="fade">
                                      <p:cBhvr>
                                        <p:cTn id="18" dur="10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3. Error relativo</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535336" y="2108682"/>
            <a:ext cx="10952402" cy="803329"/>
          </a:xfrm>
        </p:spPr>
        <p:txBody>
          <a:bodyPr>
            <a:noAutofit/>
          </a:bodyPr>
          <a:lstStyle/>
          <a:p>
            <a:pPr marL="0" indent="0">
              <a:buNone/>
            </a:pPr>
            <a:r>
              <a:rPr lang="es-MX" sz="4000" dirty="0">
                <a:solidFill>
                  <a:schemeClr val="tx2"/>
                </a:solidFill>
              </a:rPr>
              <a:t>Se obtiene dividiendo el error absoluto entre el valor promedio, esto es:</a:t>
            </a:r>
          </a:p>
          <a:p>
            <a:pPr marL="0" indent="0">
              <a:buNone/>
            </a:pPr>
            <a:endParaRPr lang="es-MX" sz="4000" dirty="0">
              <a:solidFill>
                <a:schemeClr val="tx2"/>
              </a:solidFill>
            </a:endParaRPr>
          </a:p>
          <a:p>
            <a:pPr marL="0" indent="0">
              <a:buNone/>
            </a:pPr>
            <a:endParaRPr lang="es-MX" sz="4000" dirty="0">
              <a:solidFill>
                <a:schemeClr val="tx2"/>
              </a:solidFill>
            </a:endParaRPr>
          </a:p>
        </p:txBody>
      </p:sp>
      <p:sp>
        <p:nvSpPr>
          <p:cNvPr id="2" name="Marcador de contenido 5">
            <a:extLst>
              <a:ext uri="{FF2B5EF4-FFF2-40B4-BE49-F238E27FC236}">
                <a16:creationId xmlns:a16="http://schemas.microsoft.com/office/drawing/2014/main" id="{AAF98697-0457-3220-EC67-D15284EA3604}"/>
              </a:ext>
            </a:extLst>
          </p:cNvPr>
          <p:cNvSpPr txBox="1">
            <a:spLocks/>
          </p:cNvSpPr>
          <p:nvPr/>
        </p:nvSpPr>
        <p:spPr>
          <a:xfrm>
            <a:off x="1133270" y="4537702"/>
            <a:ext cx="10952402" cy="1853955"/>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s-MX" sz="4000" dirty="0">
              <a:solidFill>
                <a:schemeClr val="tx2"/>
              </a:solidFill>
            </a:endParaRPr>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16FF448F-9F2E-D4BA-2051-D7A993BFA3E5}"/>
                  </a:ext>
                </a:extLst>
              </p:cNvPr>
              <p:cNvSpPr txBox="1"/>
              <p:nvPr/>
            </p:nvSpPr>
            <p:spPr>
              <a:xfrm>
                <a:off x="4135424" y="3830453"/>
                <a:ext cx="2223173" cy="10371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sz="3600" i="1" smtClean="0">
                              <a:solidFill>
                                <a:schemeClr val="tx2"/>
                              </a:solidFill>
                              <a:latin typeface="Cambria Math" panose="02040503050406030204" pitchFamily="18" charset="0"/>
                              <a:ea typeface="Cambria Math" panose="02040503050406030204" pitchFamily="18" charset="0"/>
                            </a:rPr>
                          </m:ctrlPr>
                        </m:sSubPr>
                        <m:e>
                          <m:r>
                            <a:rPr lang="es-MX" sz="3600" b="0" i="1" smtClean="0">
                              <a:solidFill>
                                <a:schemeClr val="tx2"/>
                              </a:solidFill>
                              <a:latin typeface="Cambria Math" panose="02040503050406030204" pitchFamily="18" charset="0"/>
                              <a:ea typeface="Cambria Math" panose="02040503050406030204" pitchFamily="18" charset="0"/>
                            </a:rPr>
                            <m:t>𝐸</m:t>
                          </m:r>
                        </m:e>
                        <m:sub>
                          <m:r>
                            <m:rPr>
                              <m:nor/>
                            </m:rPr>
                            <a:rPr lang="es-MX" sz="3600" b="0" i="0" smtClean="0">
                              <a:solidFill>
                                <a:schemeClr val="tx2"/>
                              </a:solidFill>
                              <a:latin typeface="Cambria Math" panose="02040503050406030204" pitchFamily="18" charset="0"/>
                              <a:ea typeface="Cambria Math" panose="02040503050406030204" pitchFamily="18" charset="0"/>
                            </a:rPr>
                            <m:t>rel</m:t>
                          </m:r>
                        </m:sub>
                      </m:sSub>
                      <m:r>
                        <a:rPr lang="es-MX" sz="3600" b="0" i="1" smtClean="0">
                          <a:solidFill>
                            <a:schemeClr val="tx2"/>
                          </a:solidFill>
                          <a:latin typeface="Cambria Math" panose="02040503050406030204" pitchFamily="18" charset="0"/>
                        </a:rPr>
                        <m:t>=</m:t>
                      </m:r>
                      <m:f>
                        <m:fPr>
                          <m:ctrlPr>
                            <a:rPr lang="es-MX" sz="3600" b="0" i="1" smtClean="0">
                              <a:solidFill>
                                <a:schemeClr val="tx2"/>
                              </a:solidFill>
                              <a:latin typeface="Cambria Math" panose="02040503050406030204" pitchFamily="18" charset="0"/>
                            </a:rPr>
                          </m:ctrlPr>
                        </m:fPr>
                        <m:num>
                          <m:r>
                            <a:rPr lang="es-MX" sz="3600" b="0" i="1" smtClean="0">
                              <a:solidFill>
                                <a:schemeClr val="tx2"/>
                              </a:solidFill>
                              <a:latin typeface="Cambria Math" panose="02040503050406030204" pitchFamily="18" charset="0"/>
                              <a:ea typeface="Cambria Math" panose="02040503050406030204" pitchFamily="18" charset="0"/>
                            </a:rPr>
                            <m:t>∆</m:t>
                          </m:r>
                          <m:r>
                            <a:rPr lang="es-MX" sz="3600" b="0" i="1" smtClean="0">
                              <a:solidFill>
                                <a:schemeClr val="tx2"/>
                              </a:solidFill>
                              <a:latin typeface="Cambria Math" panose="02040503050406030204" pitchFamily="18" charset="0"/>
                              <a:ea typeface="Cambria Math" panose="02040503050406030204" pitchFamily="18" charset="0"/>
                            </a:rPr>
                            <m:t>𝑚</m:t>
                          </m:r>
                        </m:num>
                        <m:den>
                          <m:r>
                            <a:rPr lang="es-MX" sz="3600" b="0" i="1" smtClean="0">
                              <a:solidFill>
                                <a:schemeClr val="tx2"/>
                              </a:solidFill>
                              <a:latin typeface="Cambria Math" panose="02040503050406030204" pitchFamily="18" charset="0"/>
                            </a:rPr>
                            <m:t>𝑚</m:t>
                          </m:r>
                        </m:den>
                      </m:f>
                    </m:oMath>
                  </m:oMathPara>
                </a14:m>
                <a:endParaRPr lang="es-MX" sz="3600" dirty="0">
                  <a:solidFill>
                    <a:schemeClr val="tx2"/>
                  </a:solidFill>
                </a:endParaRPr>
              </a:p>
            </p:txBody>
          </p:sp>
        </mc:Choice>
        <mc:Fallback xmlns="">
          <p:sp>
            <p:nvSpPr>
              <p:cNvPr id="3" name="CuadroTexto 2">
                <a:extLst>
                  <a:ext uri="{FF2B5EF4-FFF2-40B4-BE49-F238E27FC236}">
                    <a16:creationId xmlns:a16="http://schemas.microsoft.com/office/drawing/2014/main" id="{16FF448F-9F2E-D4BA-2051-D7A993BFA3E5}"/>
                  </a:ext>
                </a:extLst>
              </p:cNvPr>
              <p:cNvSpPr txBox="1">
                <a:spLocks noRot="1" noChangeAspect="1" noMove="1" noResize="1" noEditPoints="1" noAdjustHandles="1" noChangeArrowheads="1" noChangeShapeType="1" noTextEdit="1"/>
              </p:cNvSpPr>
              <p:nvPr/>
            </p:nvSpPr>
            <p:spPr>
              <a:xfrm>
                <a:off x="4135424" y="3830453"/>
                <a:ext cx="2223173" cy="1037143"/>
              </a:xfrm>
              <a:prstGeom prst="rect">
                <a:avLst/>
              </a:prstGeom>
              <a:blipFill>
                <a:blip r:embed="rId2"/>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3183533738"/>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lstStyle/>
          <a:p>
            <a:pPr rtl="0"/>
            <a:r>
              <a:rPr lang="es-MX" dirty="0"/>
              <a:t>Unidades fundamentales</a:t>
            </a:r>
          </a:p>
        </p:txBody>
      </p:sp>
      <p:sp>
        <p:nvSpPr>
          <p:cNvPr id="14" name="Marcador de texto 2"/>
          <p:cNvSpPr>
            <a:spLocks noGrp="1"/>
          </p:cNvSpPr>
          <p:nvPr>
            <p:ph type="body" idx="1"/>
          </p:nvPr>
        </p:nvSpPr>
        <p:spPr/>
        <p:txBody>
          <a:bodyPr rtlCol="0"/>
          <a:lstStyle/>
          <a:p>
            <a:pPr rtl="0"/>
            <a:endParaRPr lang="es-MX" dirty="0"/>
          </a:p>
        </p:txBody>
      </p:sp>
    </p:spTree>
    <p:extLst>
      <p:ext uri="{BB962C8B-B14F-4D97-AF65-F5344CB8AC3E}">
        <p14:creationId xmlns:p14="http://schemas.microsoft.com/office/powerpoint/2010/main" val="17018675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El error relativo de las mediciones</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535336" y="2108682"/>
            <a:ext cx="10952402" cy="803329"/>
          </a:xfrm>
        </p:spPr>
        <p:txBody>
          <a:bodyPr>
            <a:noAutofit/>
          </a:bodyPr>
          <a:lstStyle/>
          <a:p>
            <a:pPr marL="0" indent="0">
              <a:buNone/>
            </a:pPr>
            <a:r>
              <a:rPr lang="es-MX" sz="4000" dirty="0">
                <a:solidFill>
                  <a:schemeClr val="tx2"/>
                </a:solidFill>
              </a:rPr>
              <a:t>Para el ejercicio de los alumnos midiendo la mesa, el error relativo es:</a:t>
            </a:r>
          </a:p>
          <a:p>
            <a:pPr marL="0" indent="0">
              <a:buNone/>
            </a:pPr>
            <a:endParaRPr lang="es-MX" sz="4000" dirty="0">
              <a:solidFill>
                <a:schemeClr val="tx2"/>
              </a:solidFill>
            </a:endParaRPr>
          </a:p>
          <a:p>
            <a:pPr marL="0" indent="0">
              <a:buNone/>
            </a:pPr>
            <a:endParaRPr lang="es-MX" sz="4000" dirty="0">
              <a:solidFill>
                <a:schemeClr val="tx2"/>
              </a:solidFill>
            </a:endParaRPr>
          </a:p>
        </p:txBody>
      </p:sp>
      <p:sp>
        <p:nvSpPr>
          <p:cNvPr id="2" name="Marcador de contenido 5">
            <a:extLst>
              <a:ext uri="{FF2B5EF4-FFF2-40B4-BE49-F238E27FC236}">
                <a16:creationId xmlns:a16="http://schemas.microsoft.com/office/drawing/2014/main" id="{AAF98697-0457-3220-EC67-D15284EA3604}"/>
              </a:ext>
            </a:extLst>
          </p:cNvPr>
          <p:cNvSpPr txBox="1">
            <a:spLocks/>
          </p:cNvSpPr>
          <p:nvPr/>
        </p:nvSpPr>
        <p:spPr>
          <a:xfrm>
            <a:off x="1133270" y="4537702"/>
            <a:ext cx="10952402" cy="1853955"/>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s-MX" sz="4000" dirty="0">
              <a:solidFill>
                <a:schemeClr val="tx2"/>
              </a:solidFill>
            </a:endParaRPr>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16FF448F-9F2E-D4BA-2051-D7A993BFA3E5}"/>
                  </a:ext>
                </a:extLst>
              </p:cNvPr>
              <p:cNvSpPr txBox="1"/>
              <p:nvPr/>
            </p:nvSpPr>
            <p:spPr>
              <a:xfrm>
                <a:off x="871720" y="3945990"/>
                <a:ext cx="2696059" cy="10407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sz="3600" i="1" smtClean="0">
                              <a:solidFill>
                                <a:schemeClr val="tx2"/>
                              </a:solidFill>
                              <a:latin typeface="Cambria Math" panose="02040503050406030204" pitchFamily="18" charset="0"/>
                              <a:ea typeface="Cambria Math" panose="02040503050406030204" pitchFamily="18" charset="0"/>
                            </a:rPr>
                          </m:ctrlPr>
                        </m:sSubPr>
                        <m:e>
                          <m:r>
                            <a:rPr lang="es-MX" sz="3600" b="0" i="1" smtClean="0">
                              <a:solidFill>
                                <a:schemeClr val="tx2"/>
                              </a:solidFill>
                              <a:latin typeface="Cambria Math" panose="02040503050406030204" pitchFamily="18" charset="0"/>
                              <a:ea typeface="Cambria Math" panose="02040503050406030204" pitchFamily="18" charset="0"/>
                            </a:rPr>
                            <m:t>𝐸</m:t>
                          </m:r>
                        </m:e>
                        <m:sub>
                          <m:r>
                            <m:rPr>
                              <m:nor/>
                            </m:rPr>
                            <a:rPr lang="es-MX" sz="3600" b="0" i="0" smtClean="0">
                              <a:solidFill>
                                <a:schemeClr val="tx2"/>
                              </a:solidFill>
                              <a:latin typeface="Cambria Math" panose="02040503050406030204" pitchFamily="18" charset="0"/>
                              <a:ea typeface="Cambria Math" panose="02040503050406030204" pitchFamily="18" charset="0"/>
                            </a:rPr>
                            <m:t>rel</m:t>
                          </m:r>
                        </m:sub>
                      </m:sSub>
                      <m:r>
                        <a:rPr lang="es-MX" sz="3600" b="0" i="1" smtClean="0">
                          <a:solidFill>
                            <a:schemeClr val="tx2"/>
                          </a:solidFill>
                          <a:latin typeface="Cambria Math" panose="02040503050406030204" pitchFamily="18" charset="0"/>
                        </a:rPr>
                        <m:t>=</m:t>
                      </m:r>
                      <m:f>
                        <m:fPr>
                          <m:ctrlPr>
                            <a:rPr lang="es-MX" sz="3600" b="0" i="1" smtClean="0">
                              <a:solidFill>
                                <a:schemeClr val="tx2"/>
                              </a:solidFill>
                              <a:latin typeface="Cambria Math" panose="02040503050406030204" pitchFamily="18" charset="0"/>
                            </a:rPr>
                          </m:ctrlPr>
                        </m:fPr>
                        <m:num>
                          <m:r>
                            <a:rPr lang="es-MX" sz="3600" b="0" i="1" smtClean="0">
                              <a:solidFill>
                                <a:schemeClr val="tx2"/>
                              </a:solidFill>
                              <a:latin typeface="Cambria Math" panose="02040503050406030204" pitchFamily="18" charset="0"/>
                              <a:ea typeface="Cambria Math" panose="02040503050406030204" pitchFamily="18" charset="0"/>
                            </a:rPr>
                            <m:t>∆</m:t>
                          </m:r>
                          <m:r>
                            <a:rPr lang="es-MX" sz="3600" b="0" i="1" smtClean="0">
                              <a:solidFill>
                                <a:schemeClr val="tx2"/>
                              </a:solidFill>
                              <a:latin typeface="Cambria Math" panose="02040503050406030204" pitchFamily="18" charset="0"/>
                              <a:ea typeface="Cambria Math" panose="02040503050406030204" pitchFamily="18" charset="0"/>
                            </a:rPr>
                            <m:t>𝑚</m:t>
                          </m:r>
                        </m:num>
                        <m:den>
                          <m:r>
                            <a:rPr lang="es-MX" sz="3600" b="0" i="1" smtClean="0">
                              <a:solidFill>
                                <a:schemeClr val="tx2"/>
                              </a:solidFill>
                              <a:latin typeface="Cambria Math" panose="02040503050406030204" pitchFamily="18" charset="0"/>
                            </a:rPr>
                            <m:t>𝑚</m:t>
                          </m:r>
                        </m:den>
                      </m:f>
                      <m:r>
                        <a:rPr lang="es-MX" sz="3600" b="0" i="1" smtClean="0">
                          <a:solidFill>
                            <a:schemeClr val="tx2"/>
                          </a:solidFill>
                          <a:latin typeface="Cambria Math" panose="02040503050406030204" pitchFamily="18" charset="0"/>
                        </a:rPr>
                        <m:t>=</m:t>
                      </m:r>
                    </m:oMath>
                  </m:oMathPara>
                </a14:m>
                <a:endParaRPr lang="es-MX" sz="3600" dirty="0">
                  <a:solidFill>
                    <a:schemeClr val="tx2"/>
                  </a:solidFill>
                </a:endParaRPr>
              </a:p>
            </p:txBody>
          </p:sp>
        </mc:Choice>
        <mc:Fallback xmlns="">
          <p:sp>
            <p:nvSpPr>
              <p:cNvPr id="3" name="CuadroTexto 2">
                <a:extLst>
                  <a:ext uri="{FF2B5EF4-FFF2-40B4-BE49-F238E27FC236}">
                    <a16:creationId xmlns:a16="http://schemas.microsoft.com/office/drawing/2014/main" id="{16FF448F-9F2E-D4BA-2051-D7A993BFA3E5}"/>
                  </a:ext>
                </a:extLst>
              </p:cNvPr>
              <p:cNvSpPr txBox="1">
                <a:spLocks noRot="1" noChangeAspect="1" noMove="1" noResize="1" noEditPoints="1" noAdjustHandles="1" noChangeArrowheads="1" noChangeShapeType="1" noTextEdit="1"/>
              </p:cNvSpPr>
              <p:nvPr/>
            </p:nvSpPr>
            <p:spPr>
              <a:xfrm>
                <a:off x="871720" y="3945990"/>
                <a:ext cx="2696059" cy="1040734"/>
              </a:xfrm>
              <a:prstGeom prst="rect">
                <a:avLst/>
              </a:prstGeom>
              <a:blipFill>
                <a:blip r:embed="rId2"/>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769147BF-05B4-13C3-4BFF-DC78151054E4}"/>
                  </a:ext>
                </a:extLst>
              </p:cNvPr>
              <p:cNvSpPr txBox="1"/>
              <p:nvPr/>
            </p:nvSpPr>
            <p:spPr>
              <a:xfrm>
                <a:off x="3662538" y="3945990"/>
                <a:ext cx="1931491" cy="10407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MX" sz="3600" b="0" i="1" smtClean="0">
                              <a:solidFill>
                                <a:schemeClr val="tx2"/>
                              </a:solidFill>
                              <a:latin typeface="Cambria Math" panose="02040503050406030204" pitchFamily="18" charset="0"/>
                            </a:rPr>
                          </m:ctrlPr>
                        </m:fPr>
                        <m:num>
                          <m:r>
                            <a:rPr lang="es-MX" sz="3600" b="0" i="1" smtClean="0">
                              <a:solidFill>
                                <a:schemeClr val="tx2"/>
                              </a:solidFill>
                              <a:latin typeface="Cambria Math" panose="02040503050406030204" pitchFamily="18" charset="0"/>
                            </a:rPr>
                            <m:t>0.02 </m:t>
                          </m:r>
                          <m:r>
                            <a:rPr lang="es-MX" sz="3600" b="0" i="1" smtClean="0">
                              <a:solidFill>
                                <a:schemeClr val="tx2"/>
                              </a:solidFill>
                              <a:latin typeface="Cambria Math" panose="02040503050406030204" pitchFamily="18" charset="0"/>
                            </a:rPr>
                            <m:t>𝑚</m:t>
                          </m:r>
                        </m:num>
                        <m:den>
                          <m:r>
                            <a:rPr lang="es-MX" sz="3600" b="0" i="1" smtClean="0">
                              <a:solidFill>
                                <a:schemeClr val="tx2"/>
                              </a:solidFill>
                              <a:latin typeface="Cambria Math" panose="02040503050406030204" pitchFamily="18" charset="0"/>
                              <a:ea typeface="Cambria Math" panose="02040503050406030204" pitchFamily="18" charset="0"/>
                            </a:rPr>
                            <m:t>1.58 </m:t>
                          </m:r>
                          <m:r>
                            <a:rPr lang="es-MX" sz="3600" b="0" i="1" smtClean="0">
                              <a:solidFill>
                                <a:schemeClr val="tx2"/>
                              </a:solidFill>
                              <a:latin typeface="Cambria Math" panose="02040503050406030204" pitchFamily="18" charset="0"/>
                              <a:ea typeface="Cambria Math" panose="02040503050406030204" pitchFamily="18" charset="0"/>
                            </a:rPr>
                            <m:t>𝑚</m:t>
                          </m:r>
                        </m:den>
                      </m:f>
                      <m:r>
                        <a:rPr lang="es-MX" sz="3600" b="0" i="1" smtClean="0">
                          <a:solidFill>
                            <a:schemeClr val="tx2"/>
                          </a:solidFill>
                          <a:latin typeface="Cambria Math" panose="02040503050406030204" pitchFamily="18" charset="0"/>
                        </a:rPr>
                        <m:t>=</m:t>
                      </m:r>
                    </m:oMath>
                  </m:oMathPara>
                </a14:m>
                <a:endParaRPr lang="es-MX" sz="3600" dirty="0">
                  <a:solidFill>
                    <a:schemeClr val="tx2"/>
                  </a:solidFill>
                </a:endParaRPr>
              </a:p>
            </p:txBody>
          </p:sp>
        </mc:Choice>
        <mc:Fallback xmlns="">
          <p:sp>
            <p:nvSpPr>
              <p:cNvPr id="4" name="CuadroTexto 3">
                <a:extLst>
                  <a:ext uri="{FF2B5EF4-FFF2-40B4-BE49-F238E27FC236}">
                    <a16:creationId xmlns:a16="http://schemas.microsoft.com/office/drawing/2014/main" id="{769147BF-05B4-13C3-4BFF-DC78151054E4}"/>
                  </a:ext>
                </a:extLst>
              </p:cNvPr>
              <p:cNvSpPr txBox="1">
                <a:spLocks noRot="1" noChangeAspect="1" noMove="1" noResize="1" noEditPoints="1" noAdjustHandles="1" noChangeArrowheads="1" noChangeShapeType="1" noTextEdit="1"/>
              </p:cNvSpPr>
              <p:nvPr/>
            </p:nvSpPr>
            <p:spPr>
              <a:xfrm>
                <a:off x="3662538" y="3945990"/>
                <a:ext cx="1931491" cy="1040734"/>
              </a:xfrm>
              <a:prstGeom prst="rect">
                <a:avLst/>
              </a:prstGeom>
              <a:blipFill>
                <a:blip r:embed="rId3"/>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D34E9CCE-F82D-98EB-126D-AB3442F2E7C4}"/>
                  </a:ext>
                </a:extLst>
              </p:cNvPr>
              <p:cNvSpPr txBox="1"/>
              <p:nvPr/>
            </p:nvSpPr>
            <p:spPr>
              <a:xfrm>
                <a:off x="5660653" y="4260703"/>
                <a:ext cx="1473159"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3600" b="0" i="1" smtClean="0">
                          <a:solidFill>
                            <a:schemeClr val="tx2"/>
                          </a:solidFill>
                          <a:latin typeface="Cambria Math" panose="02040503050406030204" pitchFamily="18" charset="0"/>
                        </a:rPr>
                        <m:t>0.0126</m:t>
                      </m:r>
                    </m:oMath>
                  </m:oMathPara>
                </a14:m>
                <a:endParaRPr lang="es-MX" sz="3600" dirty="0">
                  <a:solidFill>
                    <a:schemeClr val="tx2"/>
                  </a:solidFill>
                </a:endParaRPr>
              </a:p>
            </p:txBody>
          </p:sp>
        </mc:Choice>
        <mc:Fallback xmlns="">
          <p:sp>
            <p:nvSpPr>
              <p:cNvPr id="5" name="CuadroTexto 4">
                <a:extLst>
                  <a:ext uri="{FF2B5EF4-FFF2-40B4-BE49-F238E27FC236}">
                    <a16:creationId xmlns:a16="http://schemas.microsoft.com/office/drawing/2014/main" id="{D34E9CCE-F82D-98EB-126D-AB3442F2E7C4}"/>
                  </a:ext>
                </a:extLst>
              </p:cNvPr>
              <p:cNvSpPr txBox="1">
                <a:spLocks noRot="1" noChangeAspect="1" noMove="1" noResize="1" noEditPoints="1" noAdjustHandles="1" noChangeArrowheads="1" noChangeShapeType="1" noTextEdit="1"/>
              </p:cNvSpPr>
              <p:nvPr/>
            </p:nvSpPr>
            <p:spPr>
              <a:xfrm>
                <a:off x="5660653" y="4260703"/>
                <a:ext cx="1473159" cy="553998"/>
              </a:xfrm>
              <a:prstGeom prst="rect">
                <a:avLst/>
              </a:prstGeom>
              <a:blipFill>
                <a:blip r:embed="rId4"/>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772097667"/>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4. Error porcentual</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535336" y="2108682"/>
            <a:ext cx="10952402" cy="803329"/>
          </a:xfrm>
        </p:spPr>
        <p:txBody>
          <a:bodyPr>
            <a:noAutofit/>
          </a:bodyPr>
          <a:lstStyle/>
          <a:p>
            <a:pPr marL="0" indent="0">
              <a:buNone/>
            </a:pPr>
            <a:r>
              <a:rPr lang="es-MX" sz="4000" dirty="0">
                <a:solidFill>
                  <a:schemeClr val="tx2"/>
                </a:solidFill>
              </a:rPr>
              <a:t>Se obtiene multiplicando el error relativo por 100 para que se exprese en un tanto por ciento (%), esto es:</a:t>
            </a:r>
          </a:p>
          <a:p>
            <a:pPr marL="0" indent="0">
              <a:buNone/>
            </a:pPr>
            <a:endParaRPr lang="es-MX" sz="4000" dirty="0">
              <a:solidFill>
                <a:schemeClr val="tx2"/>
              </a:solidFill>
            </a:endParaRPr>
          </a:p>
        </p:txBody>
      </p:sp>
      <p:sp>
        <p:nvSpPr>
          <p:cNvPr id="2" name="Marcador de contenido 5">
            <a:extLst>
              <a:ext uri="{FF2B5EF4-FFF2-40B4-BE49-F238E27FC236}">
                <a16:creationId xmlns:a16="http://schemas.microsoft.com/office/drawing/2014/main" id="{AAF98697-0457-3220-EC67-D15284EA3604}"/>
              </a:ext>
            </a:extLst>
          </p:cNvPr>
          <p:cNvSpPr txBox="1">
            <a:spLocks/>
          </p:cNvSpPr>
          <p:nvPr/>
        </p:nvSpPr>
        <p:spPr>
          <a:xfrm>
            <a:off x="1133270" y="4537702"/>
            <a:ext cx="10952402" cy="1853955"/>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s-MX" sz="4000" dirty="0">
              <a:solidFill>
                <a:schemeClr val="tx2"/>
              </a:solidFill>
            </a:endParaRPr>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16FF448F-9F2E-D4BA-2051-D7A993BFA3E5}"/>
                  </a:ext>
                </a:extLst>
              </p:cNvPr>
              <p:cNvSpPr txBox="1"/>
              <p:nvPr/>
            </p:nvSpPr>
            <p:spPr>
              <a:xfrm>
                <a:off x="3628987" y="4537702"/>
                <a:ext cx="3972113" cy="6038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sz="3600" i="1" smtClean="0">
                              <a:solidFill>
                                <a:schemeClr val="tx2"/>
                              </a:solidFill>
                              <a:latin typeface="Cambria Math" panose="02040503050406030204" pitchFamily="18" charset="0"/>
                              <a:ea typeface="Cambria Math" panose="02040503050406030204" pitchFamily="18" charset="0"/>
                            </a:rPr>
                          </m:ctrlPr>
                        </m:sSubPr>
                        <m:e>
                          <m:r>
                            <a:rPr lang="es-MX" sz="3600" b="0" i="1" smtClean="0">
                              <a:solidFill>
                                <a:schemeClr val="tx2"/>
                              </a:solidFill>
                              <a:latin typeface="Cambria Math" panose="02040503050406030204" pitchFamily="18" charset="0"/>
                              <a:ea typeface="Cambria Math" panose="02040503050406030204" pitchFamily="18" charset="0"/>
                            </a:rPr>
                            <m:t>𝐸</m:t>
                          </m:r>
                        </m:e>
                        <m:sub>
                          <m:r>
                            <m:rPr>
                              <m:nor/>
                            </m:rPr>
                            <a:rPr lang="es-MX" sz="3600" b="0" i="0" smtClean="0">
                              <a:solidFill>
                                <a:schemeClr val="tx2"/>
                              </a:solidFill>
                              <a:latin typeface="Cambria Math" panose="02040503050406030204" pitchFamily="18" charset="0"/>
                              <a:ea typeface="Cambria Math" panose="02040503050406030204" pitchFamily="18" charset="0"/>
                            </a:rPr>
                            <m:t>%</m:t>
                          </m:r>
                        </m:sub>
                      </m:sSub>
                      <m:r>
                        <a:rPr lang="es-MX" sz="3600" b="0" i="1" smtClean="0">
                          <a:solidFill>
                            <a:schemeClr val="tx2"/>
                          </a:solidFill>
                          <a:latin typeface="Cambria Math" panose="02040503050406030204" pitchFamily="18" charset="0"/>
                        </a:rPr>
                        <m:t>=</m:t>
                      </m:r>
                      <m:sSub>
                        <m:sSubPr>
                          <m:ctrlPr>
                            <a:rPr lang="es-MX" sz="3600" b="0" i="1" smtClean="0">
                              <a:solidFill>
                                <a:schemeClr val="tx2"/>
                              </a:solidFill>
                              <a:latin typeface="Cambria Math" panose="02040503050406030204" pitchFamily="18" charset="0"/>
                            </a:rPr>
                          </m:ctrlPr>
                        </m:sSubPr>
                        <m:e>
                          <m:r>
                            <a:rPr lang="es-MX" sz="3600" b="0" i="1" smtClean="0">
                              <a:solidFill>
                                <a:schemeClr val="tx2"/>
                              </a:solidFill>
                              <a:latin typeface="Cambria Math" panose="02040503050406030204" pitchFamily="18" charset="0"/>
                            </a:rPr>
                            <m:t>𝐸</m:t>
                          </m:r>
                        </m:e>
                        <m:sub>
                          <m:r>
                            <m:rPr>
                              <m:nor/>
                            </m:rPr>
                            <a:rPr lang="es-MX" sz="3600" b="0" i="0" smtClean="0">
                              <a:solidFill>
                                <a:schemeClr val="tx2"/>
                              </a:solidFill>
                              <a:latin typeface="Cambria Math" panose="02040503050406030204" pitchFamily="18" charset="0"/>
                            </a:rPr>
                            <m:t>rel</m:t>
                          </m:r>
                        </m:sub>
                      </m:sSub>
                      <m:r>
                        <m:rPr>
                          <m:nor/>
                        </m:rPr>
                        <a:rPr lang="es-MX" sz="3600" b="0" i="0" smtClean="0">
                          <a:solidFill>
                            <a:schemeClr val="tx2"/>
                          </a:solidFill>
                          <a:latin typeface="Cambria Math" panose="02040503050406030204" pitchFamily="18" charset="0"/>
                        </a:rPr>
                        <m:t> </m:t>
                      </m:r>
                      <m:r>
                        <m:rPr>
                          <m:nor/>
                        </m:rPr>
                        <a:rPr lang="es-MX" sz="3600" b="0" i="0" smtClean="0">
                          <a:solidFill>
                            <a:schemeClr val="tx2"/>
                          </a:solidFill>
                          <a:latin typeface="Cambria Math" panose="02040503050406030204" pitchFamily="18" charset="0"/>
                        </a:rPr>
                        <m:t>x</m:t>
                      </m:r>
                      <m:r>
                        <a:rPr lang="es-MX" sz="3600" b="0" i="1" smtClean="0">
                          <a:solidFill>
                            <a:schemeClr val="tx2"/>
                          </a:solidFill>
                          <a:latin typeface="Cambria Math" panose="02040503050406030204" pitchFamily="18" charset="0"/>
                        </a:rPr>
                        <m:t> 100 %</m:t>
                      </m:r>
                    </m:oMath>
                  </m:oMathPara>
                </a14:m>
                <a:endParaRPr lang="es-MX" sz="3600" dirty="0">
                  <a:solidFill>
                    <a:schemeClr val="tx2"/>
                  </a:solidFill>
                </a:endParaRPr>
              </a:p>
            </p:txBody>
          </p:sp>
        </mc:Choice>
        <mc:Fallback xmlns="">
          <p:sp>
            <p:nvSpPr>
              <p:cNvPr id="3" name="CuadroTexto 2">
                <a:extLst>
                  <a:ext uri="{FF2B5EF4-FFF2-40B4-BE49-F238E27FC236}">
                    <a16:creationId xmlns:a16="http://schemas.microsoft.com/office/drawing/2014/main" id="{16FF448F-9F2E-D4BA-2051-D7A993BFA3E5}"/>
                  </a:ext>
                </a:extLst>
              </p:cNvPr>
              <p:cNvSpPr txBox="1">
                <a:spLocks noRot="1" noChangeAspect="1" noMove="1" noResize="1" noEditPoints="1" noAdjustHandles="1" noChangeArrowheads="1" noChangeShapeType="1" noTextEdit="1"/>
              </p:cNvSpPr>
              <p:nvPr/>
            </p:nvSpPr>
            <p:spPr>
              <a:xfrm>
                <a:off x="3628987" y="4537702"/>
                <a:ext cx="3972113" cy="603883"/>
              </a:xfrm>
              <a:prstGeom prst="rect">
                <a:avLst/>
              </a:prstGeom>
              <a:blipFill>
                <a:blip r:embed="rId2"/>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4071182635"/>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80411"/>
            <a:ext cx="10156874" cy="1362113"/>
          </a:xfrm>
          <a:prstGeom prst="rect">
            <a:avLst/>
          </a:prstGeom>
        </p:spPr>
        <p:txBody>
          <a:bodyPr vert="horz" wrap="square" lIns="0" tIns="0" rIns="0" bIns="0" rtlCol="0" anchor="ctr">
            <a:normAutofit fontScale="92500"/>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El error porcentual de las mediciones</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535336" y="2122750"/>
            <a:ext cx="10952402" cy="803329"/>
          </a:xfrm>
        </p:spPr>
        <p:txBody>
          <a:bodyPr>
            <a:noAutofit/>
          </a:bodyPr>
          <a:lstStyle/>
          <a:p>
            <a:pPr marL="0" indent="0">
              <a:buNone/>
            </a:pPr>
            <a:r>
              <a:rPr lang="es-MX" sz="4000" dirty="0">
                <a:solidFill>
                  <a:schemeClr val="tx2"/>
                </a:solidFill>
              </a:rPr>
              <a:t>Para el ejercicio de los alumnos midiendo la mesa, el error porcentual es:</a:t>
            </a:r>
          </a:p>
        </p:txBody>
      </p:sp>
      <p:sp>
        <p:nvSpPr>
          <p:cNvPr id="2" name="Marcador de contenido 5">
            <a:extLst>
              <a:ext uri="{FF2B5EF4-FFF2-40B4-BE49-F238E27FC236}">
                <a16:creationId xmlns:a16="http://schemas.microsoft.com/office/drawing/2014/main" id="{AAF98697-0457-3220-EC67-D15284EA3604}"/>
              </a:ext>
            </a:extLst>
          </p:cNvPr>
          <p:cNvSpPr txBox="1">
            <a:spLocks/>
          </p:cNvSpPr>
          <p:nvPr/>
        </p:nvSpPr>
        <p:spPr>
          <a:xfrm>
            <a:off x="1133270" y="4537702"/>
            <a:ext cx="10952402" cy="1853955"/>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s-MX" sz="4000" dirty="0">
              <a:solidFill>
                <a:schemeClr val="tx2"/>
              </a:solidFill>
            </a:endParaRPr>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16FF448F-9F2E-D4BA-2051-D7A993BFA3E5}"/>
                  </a:ext>
                </a:extLst>
              </p:cNvPr>
              <p:cNvSpPr txBox="1"/>
              <p:nvPr/>
            </p:nvSpPr>
            <p:spPr>
              <a:xfrm>
                <a:off x="871720" y="3945990"/>
                <a:ext cx="4444999" cy="6038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sz="3600" i="1" smtClean="0">
                              <a:solidFill>
                                <a:schemeClr val="tx2"/>
                              </a:solidFill>
                              <a:latin typeface="Cambria Math" panose="02040503050406030204" pitchFamily="18" charset="0"/>
                              <a:ea typeface="Cambria Math" panose="02040503050406030204" pitchFamily="18" charset="0"/>
                            </a:rPr>
                          </m:ctrlPr>
                        </m:sSubPr>
                        <m:e>
                          <m:r>
                            <a:rPr lang="es-MX" sz="3600" b="0" i="1" smtClean="0">
                              <a:solidFill>
                                <a:schemeClr val="tx2"/>
                              </a:solidFill>
                              <a:latin typeface="Cambria Math" panose="02040503050406030204" pitchFamily="18" charset="0"/>
                              <a:ea typeface="Cambria Math" panose="02040503050406030204" pitchFamily="18" charset="0"/>
                            </a:rPr>
                            <m:t>𝐸</m:t>
                          </m:r>
                        </m:e>
                        <m:sub>
                          <m:r>
                            <m:rPr>
                              <m:nor/>
                            </m:rPr>
                            <a:rPr lang="es-MX" sz="3600" b="0" i="0" smtClean="0">
                              <a:solidFill>
                                <a:schemeClr val="tx2"/>
                              </a:solidFill>
                              <a:latin typeface="Cambria Math" panose="02040503050406030204" pitchFamily="18" charset="0"/>
                              <a:ea typeface="Cambria Math" panose="02040503050406030204" pitchFamily="18" charset="0"/>
                            </a:rPr>
                            <m:t>%</m:t>
                          </m:r>
                        </m:sub>
                      </m:sSub>
                      <m:r>
                        <a:rPr lang="es-MX" sz="3600" b="0" i="1" smtClean="0">
                          <a:solidFill>
                            <a:schemeClr val="tx2"/>
                          </a:solidFill>
                          <a:latin typeface="Cambria Math" panose="02040503050406030204" pitchFamily="18" charset="0"/>
                        </a:rPr>
                        <m:t>= </m:t>
                      </m:r>
                      <m:sSub>
                        <m:sSubPr>
                          <m:ctrlPr>
                            <a:rPr lang="es-MX" sz="3600" b="0" i="1" smtClean="0">
                              <a:solidFill>
                                <a:schemeClr val="tx2"/>
                              </a:solidFill>
                              <a:latin typeface="Cambria Math" panose="02040503050406030204" pitchFamily="18" charset="0"/>
                            </a:rPr>
                          </m:ctrlPr>
                        </m:sSubPr>
                        <m:e>
                          <m:r>
                            <a:rPr lang="es-MX" sz="3600" b="0" i="1" smtClean="0">
                              <a:solidFill>
                                <a:schemeClr val="tx2"/>
                              </a:solidFill>
                              <a:latin typeface="Cambria Math" panose="02040503050406030204" pitchFamily="18" charset="0"/>
                            </a:rPr>
                            <m:t>𝐸</m:t>
                          </m:r>
                        </m:e>
                        <m:sub>
                          <m:r>
                            <m:rPr>
                              <m:nor/>
                            </m:rPr>
                            <a:rPr lang="es-MX" sz="3600" b="0" i="0" smtClean="0">
                              <a:solidFill>
                                <a:schemeClr val="tx2"/>
                              </a:solidFill>
                              <a:latin typeface="Cambria Math" panose="02040503050406030204" pitchFamily="18" charset="0"/>
                            </a:rPr>
                            <m:t>rel</m:t>
                          </m:r>
                        </m:sub>
                      </m:sSub>
                      <m:r>
                        <a:rPr lang="es-MX" sz="3600" b="0" i="1" smtClean="0">
                          <a:solidFill>
                            <a:schemeClr val="tx2"/>
                          </a:solidFill>
                          <a:latin typeface="Cambria Math" panose="02040503050406030204" pitchFamily="18" charset="0"/>
                        </a:rPr>
                        <m:t> </m:t>
                      </m:r>
                      <m:r>
                        <m:rPr>
                          <m:nor/>
                        </m:rPr>
                        <a:rPr lang="es-MX" sz="3600" b="0" i="0" smtClean="0">
                          <a:solidFill>
                            <a:schemeClr val="tx2"/>
                          </a:solidFill>
                          <a:latin typeface="Cambria Math" panose="02040503050406030204" pitchFamily="18" charset="0"/>
                        </a:rPr>
                        <m:t>x</m:t>
                      </m:r>
                      <m:r>
                        <a:rPr lang="es-MX" sz="3600" b="0" i="1" smtClean="0">
                          <a:solidFill>
                            <a:schemeClr val="tx2"/>
                          </a:solidFill>
                          <a:latin typeface="Cambria Math" panose="02040503050406030204" pitchFamily="18" charset="0"/>
                        </a:rPr>
                        <m:t> 100%=</m:t>
                      </m:r>
                    </m:oMath>
                  </m:oMathPara>
                </a14:m>
                <a:endParaRPr lang="es-MX" sz="3600" dirty="0">
                  <a:solidFill>
                    <a:schemeClr val="tx2"/>
                  </a:solidFill>
                </a:endParaRPr>
              </a:p>
            </p:txBody>
          </p:sp>
        </mc:Choice>
        <mc:Fallback xmlns="">
          <p:sp>
            <p:nvSpPr>
              <p:cNvPr id="3" name="CuadroTexto 2">
                <a:extLst>
                  <a:ext uri="{FF2B5EF4-FFF2-40B4-BE49-F238E27FC236}">
                    <a16:creationId xmlns:a16="http://schemas.microsoft.com/office/drawing/2014/main" id="{16FF448F-9F2E-D4BA-2051-D7A993BFA3E5}"/>
                  </a:ext>
                </a:extLst>
              </p:cNvPr>
              <p:cNvSpPr txBox="1">
                <a:spLocks noRot="1" noChangeAspect="1" noMove="1" noResize="1" noEditPoints="1" noAdjustHandles="1" noChangeArrowheads="1" noChangeShapeType="1" noTextEdit="1"/>
              </p:cNvSpPr>
              <p:nvPr/>
            </p:nvSpPr>
            <p:spPr>
              <a:xfrm>
                <a:off x="871720" y="3945990"/>
                <a:ext cx="4444999" cy="603883"/>
              </a:xfrm>
              <a:prstGeom prst="rect">
                <a:avLst/>
              </a:prstGeom>
              <a:blipFill>
                <a:blip r:embed="rId2"/>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D34E9CCE-F82D-98EB-126D-AB3442F2E7C4}"/>
                  </a:ext>
                </a:extLst>
              </p:cNvPr>
              <p:cNvSpPr txBox="1"/>
              <p:nvPr/>
            </p:nvSpPr>
            <p:spPr>
              <a:xfrm>
                <a:off x="5402124" y="3931922"/>
                <a:ext cx="3545842"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3600" b="0" i="1" smtClean="0">
                          <a:solidFill>
                            <a:schemeClr val="tx2"/>
                          </a:solidFill>
                          <a:latin typeface="Cambria Math" panose="02040503050406030204" pitchFamily="18" charset="0"/>
                        </a:rPr>
                        <m:t>0.0126 </m:t>
                      </m:r>
                      <m:r>
                        <m:rPr>
                          <m:nor/>
                        </m:rPr>
                        <a:rPr lang="es-MX" sz="3600" b="0" i="0" smtClean="0">
                          <a:solidFill>
                            <a:schemeClr val="tx2"/>
                          </a:solidFill>
                          <a:latin typeface="Cambria Math" panose="02040503050406030204" pitchFamily="18" charset="0"/>
                        </a:rPr>
                        <m:t>x</m:t>
                      </m:r>
                      <m:r>
                        <a:rPr lang="es-MX" sz="3600" b="0" i="1" smtClean="0">
                          <a:solidFill>
                            <a:schemeClr val="tx2"/>
                          </a:solidFill>
                          <a:latin typeface="Cambria Math" panose="02040503050406030204" pitchFamily="18" charset="0"/>
                        </a:rPr>
                        <m:t> 100%=</m:t>
                      </m:r>
                    </m:oMath>
                  </m:oMathPara>
                </a14:m>
                <a:endParaRPr lang="es-MX" sz="3600" dirty="0">
                  <a:solidFill>
                    <a:schemeClr val="tx2"/>
                  </a:solidFill>
                </a:endParaRPr>
              </a:p>
            </p:txBody>
          </p:sp>
        </mc:Choice>
        <mc:Fallback xmlns="">
          <p:sp>
            <p:nvSpPr>
              <p:cNvPr id="5" name="CuadroTexto 4">
                <a:extLst>
                  <a:ext uri="{FF2B5EF4-FFF2-40B4-BE49-F238E27FC236}">
                    <a16:creationId xmlns:a16="http://schemas.microsoft.com/office/drawing/2014/main" id="{D34E9CCE-F82D-98EB-126D-AB3442F2E7C4}"/>
                  </a:ext>
                </a:extLst>
              </p:cNvPr>
              <p:cNvSpPr txBox="1">
                <a:spLocks noRot="1" noChangeAspect="1" noMove="1" noResize="1" noEditPoints="1" noAdjustHandles="1" noChangeArrowheads="1" noChangeShapeType="1" noTextEdit="1"/>
              </p:cNvSpPr>
              <p:nvPr/>
            </p:nvSpPr>
            <p:spPr>
              <a:xfrm>
                <a:off x="5402124" y="3931922"/>
                <a:ext cx="3545842" cy="553998"/>
              </a:xfrm>
              <a:prstGeom prst="rect">
                <a:avLst/>
              </a:prstGeom>
              <a:blipFill>
                <a:blip r:embed="rId3"/>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B3C6F19E-3F4C-8167-0523-E80351486106}"/>
                  </a:ext>
                </a:extLst>
              </p:cNvPr>
              <p:cNvSpPr txBox="1"/>
              <p:nvPr/>
            </p:nvSpPr>
            <p:spPr>
              <a:xfrm>
                <a:off x="9033371" y="3931922"/>
                <a:ext cx="137377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3600" b="0" i="1" smtClean="0">
                          <a:solidFill>
                            <a:schemeClr val="tx2"/>
                          </a:solidFill>
                          <a:latin typeface="Cambria Math" panose="02040503050406030204" pitchFamily="18" charset="0"/>
                        </a:rPr>
                        <m:t>1.26%</m:t>
                      </m:r>
                    </m:oMath>
                  </m:oMathPara>
                </a14:m>
                <a:endParaRPr lang="es-MX" sz="3600" dirty="0">
                  <a:solidFill>
                    <a:schemeClr val="tx2"/>
                  </a:solidFill>
                </a:endParaRPr>
              </a:p>
            </p:txBody>
          </p:sp>
        </mc:Choice>
        <mc:Fallback xmlns="">
          <p:sp>
            <p:nvSpPr>
              <p:cNvPr id="7" name="CuadroTexto 6">
                <a:extLst>
                  <a:ext uri="{FF2B5EF4-FFF2-40B4-BE49-F238E27FC236}">
                    <a16:creationId xmlns:a16="http://schemas.microsoft.com/office/drawing/2014/main" id="{B3C6F19E-3F4C-8167-0523-E80351486106}"/>
                  </a:ext>
                </a:extLst>
              </p:cNvPr>
              <p:cNvSpPr txBox="1">
                <a:spLocks noRot="1" noChangeAspect="1" noMove="1" noResize="1" noEditPoints="1" noAdjustHandles="1" noChangeArrowheads="1" noChangeShapeType="1" noTextEdit="1"/>
              </p:cNvSpPr>
              <p:nvPr/>
            </p:nvSpPr>
            <p:spPr>
              <a:xfrm>
                <a:off x="9033371" y="3931922"/>
                <a:ext cx="1373774" cy="553998"/>
              </a:xfrm>
              <a:prstGeom prst="rect">
                <a:avLst/>
              </a:prstGeom>
              <a:blipFill>
                <a:blip r:embed="rId4"/>
                <a:stretch>
                  <a:fillRect/>
                </a:stretch>
              </a:blipFill>
            </p:spPr>
            <p:txBody>
              <a:bodyPr/>
              <a:lstStyle/>
              <a:p>
                <a:r>
                  <a:rPr lang="es-MX">
                    <a:noFill/>
                  </a:rPr>
                  <a:t> </a:t>
                </a:r>
              </a:p>
            </p:txBody>
          </p:sp>
        </mc:Fallback>
      </mc:AlternateContent>
      <p:sp>
        <p:nvSpPr>
          <p:cNvPr id="8" name="Marcador de contenido 5">
            <a:extLst>
              <a:ext uri="{FF2B5EF4-FFF2-40B4-BE49-F238E27FC236}">
                <a16:creationId xmlns:a16="http://schemas.microsoft.com/office/drawing/2014/main" id="{0FBB7AFF-0F9B-999C-16F4-6D3D341C924E}"/>
              </a:ext>
            </a:extLst>
          </p:cNvPr>
          <p:cNvSpPr txBox="1">
            <a:spLocks/>
          </p:cNvSpPr>
          <p:nvPr/>
        </p:nvSpPr>
        <p:spPr>
          <a:xfrm>
            <a:off x="619799" y="5168119"/>
            <a:ext cx="10952402" cy="803329"/>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r>
              <a:rPr lang="es-MX" sz="4000" dirty="0">
                <a:solidFill>
                  <a:schemeClr val="tx2"/>
                </a:solidFill>
              </a:rPr>
              <a:t>Lo que indica que hay una variación de 1.26% entre las medidas realizadas</a:t>
            </a:r>
          </a:p>
          <a:p>
            <a:pPr marL="0" indent="0">
              <a:buFont typeface="Wingdings" panose="05000000000000000000" pitchFamily="2" charset="2"/>
              <a:buNone/>
            </a:pPr>
            <a:endParaRPr lang="es-MX" sz="4000" dirty="0">
              <a:solidFill>
                <a:schemeClr val="tx2"/>
              </a:solidFill>
            </a:endParaRPr>
          </a:p>
          <a:p>
            <a:pPr marL="0" indent="0">
              <a:buFont typeface="Wingdings" panose="05000000000000000000" pitchFamily="2" charset="2"/>
              <a:buNone/>
            </a:pPr>
            <a:endParaRPr lang="es-MX" sz="4000" dirty="0">
              <a:solidFill>
                <a:schemeClr val="tx2"/>
              </a:solidFill>
            </a:endParaRPr>
          </a:p>
        </p:txBody>
      </p:sp>
    </p:spTree>
    <p:extLst>
      <p:ext uri="{BB962C8B-B14F-4D97-AF65-F5344CB8AC3E}">
        <p14:creationId xmlns:p14="http://schemas.microsoft.com/office/powerpoint/2010/main" val="1577194424"/>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8" grpId="0"/>
    </p:bld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80411"/>
            <a:ext cx="10156874" cy="1362113"/>
          </a:xfrm>
          <a:prstGeom prst="rect">
            <a:avLst/>
          </a:prstGeom>
        </p:spPr>
        <p:txBody>
          <a:bodyPr vert="horz" wrap="square" lIns="0" tIns="0" rIns="0" bIns="0" rtlCol="0" anchor="ctr">
            <a:normAutofit fontScale="92500"/>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Ejercicio errores – Evaluación continua</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535336" y="2122750"/>
            <a:ext cx="10952402" cy="2414952"/>
          </a:xfrm>
        </p:spPr>
        <p:txBody>
          <a:bodyPr>
            <a:noAutofit/>
          </a:bodyPr>
          <a:lstStyle/>
          <a:p>
            <a:pPr marL="0" indent="0">
              <a:buNone/>
            </a:pPr>
            <a:r>
              <a:rPr lang="es-MX" sz="4000" dirty="0">
                <a:solidFill>
                  <a:schemeClr val="tx2"/>
                </a:solidFill>
              </a:rPr>
              <a:t>La PROFECO ha detectado que en algunas tortillerías no se están vendiendo los kilogramos completos.</a:t>
            </a:r>
          </a:p>
        </p:txBody>
      </p:sp>
      <p:sp>
        <p:nvSpPr>
          <p:cNvPr id="2" name="Marcador de contenido 5">
            <a:extLst>
              <a:ext uri="{FF2B5EF4-FFF2-40B4-BE49-F238E27FC236}">
                <a16:creationId xmlns:a16="http://schemas.microsoft.com/office/drawing/2014/main" id="{AAF98697-0457-3220-EC67-D15284EA3604}"/>
              </a:ext>
            </a:extLst>
          </p:cNvPr>
          <p:cNvSpPr txBox="1">
            <a:spLocks/>
          </p:cNvSpPr>
          <p:nvPr/>
        </p:nvSpPr>
        <p:spPr>
          <a:xfrm>
            <a:off x="1133270" y="4537702"/>
            <a:ext cx="10952402" cy="1853955"/>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s-MX" sz="4000" dirty="0">
              <a:solidFill>
                <a:schemeClr val="tx2"/>
              </a:solidFill>
            </a:endParaRPr>
          </a:p>
        </p:txBody>
      </p:sp>
      <p:pic>
        <p:nvPicPr>
          <p:cNvPr id="9" name="Imagen 8" descr="Imagen que contiene Logotipo&#10;&#10;Descripción generada automáticamente">
            <a:extLst>
              <a:ext uri="{FF2B5EF4-FFF2-40B4-BE49-F238E27FC236}">
                <a16:creationId xmlns:a16="http://schemas.microsoft.com/office/drawing/2014/main" id="{8457EAD4-F63A-C9A6-89F5-131FFFB88237}"/>
              </a:ext>
            </a:extLst>
          </p:cNvPr>
          <p:cNvPicPr>
            <a:picLocks noChangeAspect="1"/>
          </p:cNvPicPr>
          <p:nvPr/>
        </p:nvPicPr>
        <p:blipFill rotWithShape="1">
          <a:blip r:embed="rId2">
            <a:extLst>
              <a:ext uri="{28A0092B-C50C-407E-A947-70E740481C1C}">
                <a14:useLocalDpi xmlns:a14="http://schemas.microsoft.com/office/drawing/2010/main" val="0"/>
              </a:ext>
            </a:extLst>
          </a:blip>
          <a:srcRect l="7554" t="18882" r="8005" b="22395"/>
          <a:stretch/>
        </p:blipFill>
        <p:spPr>
          <a:xfrm>
            <a:off x="6351452" y="3429000"/>
            <a:ext cx="4396265" cy="3057302"/>
          </a:xfrm>
          <a:prstGeom prst="rect">
            <a:avLst/>
          </a:prstGeom>
        </p:spPr>
      </p:pic>
    </p:spTree>
    <p:extLst>
      <p:ext uri="{BB962C8B-B14F-4D97-AF65-F5344CB8AC3E}">
        <p14:creationId xmlns:p14="http://schemas.microsoft.com/office/powerpoint/2010/main" val="443502819"/>
      </p:ext>
    </p:extLst>
  </p:cSld>
  <p:clrMapOvr>
    <a:masterClrMapping/>
  </p:clrMapOvr>
  <p:transition>
    <p:cut/>
  </p:transition>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80411"/>
            <a:ext cx="10156874" cy="1362113"/>
          </a:xfrm>
          <a:prstGeom prst="rect">
            <a:avLst/>
          </a:prstGeom>
        </p:spPr>
        <p:txBody>
          <a:bodyPr vert="horz" wrap="square" lIns="0" tIns="0" rIns="0" bIns="0" rtlCol="0" anchor="ctr">
            <a:normAutofit fontScale="92500"/>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Ejercicio errores – Evaluación continua</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535336" y="2122750"/>
            <a:ext cx="10952402" cy="3771613"/>
          </a:xfrm>
        </p:spPr>
        <p:txBody>
          <a:bodyPr>
            <a:noAutofit/>
          </a:bodyPr>
          <a:lstStyle/>
          <a:p>
            <a:pPr marL="0" indent="0">
              <a:buNone/>
            </a:pPr>
            <a:r>
              <a:rPr lang="es-MX" sz="4000" dirty="0">
                <a:solidFill>
                  <a:schemeClr val="tx2"/>
                </a:solidFill>
              </a:rPr>
              <a:t>Inspecciona en una de ellas y obtiene los siguientes resultados:</a:t>
            </a:r>
          </a:p>
          <a:p>
            <a:pPr marL="0" indent="0">
              <a:buNone/>
            </a:pPr>
            <a:r>
              <a:rPr lang="es-MX" sz="4000" dirty="0">
                <a:solidFill>
                  <a:schemeClr val="tx2"/>
                </a:solidFill>
              </a:rPr>
              <a:t>0.98 kg, 0.96 kg, 0.95 kg, 0.90 kg, 0.94 kg, 0.97 kg, </a:t>
            </a:r>
          </a:p>
          <a:p>
            <a:pPr marL="0" indent="0">
              <a:buNone/>
            </a:pPr>
            <a:r>
              <a:rPr lang="es-MX" sz="4000" dirty="0">
                <a:solidFill>
                  <a:schemeClr val="tx2"/>
                </a:solidFill>
              </a:rPr>
              <a:t>0.99 kg, 0.93 kg, 0.98, 1.00 kg, 0.95 kg, 0.93 kg,</a:t>
            </a:r>
          </a:p>
          <a:p>
            <a:pPr marL="0" indent="0">
              <a:buNone/>
            </a:pPr>
            <a:r>
              <a:rPr lang="es-MX" sz="4000" dirty="0">
                <a:solidFill>
                  <a:schemeClr val="tx2"/>
                </a:solidFill>
              </a:rPr>
              <a:t>1.01 kg, 0.95 kg, 0.93 kg, 0.94 kg, 0.96 kg, 1.10 kg, </a:t>
            </a:r>
          </a:p>
          <a:p>
            <a:pPr marL="0" indent="0">
              <a:buNone/>
            </a:pPr>
            <a:r>
              <a:rPr lang="es-MX" sz="4000" dirty="0">
                <a:solidFill>
                  <a:schemeClr val="tx2"/>
                </a:solidFill>
              </a:rPr>
              <a:t>1.00 kg, 0.96 kg</a:t>
            </a:r>
          </a:p>
          <a:p>
            <a:pPr marL="0" indent="0">
              <a:buNone/>
            </a:pPr>
            <a:endParaRPr lang="es-MX" sz="4000" dirty="0">
              <a:solidFill>
                <a:schemeClr val="tx2"/>
              </a:solidFill>
            </a:endParaRPr>
          </a:p>
        </p:txBody>
      </p:sp>
      <p:sp>
        <p:nvSpPr>
          <p:cNvPr id="2" name="Marcador de contenido 5">
            <a:extLst>
              <a:ext uri="{FF2B5EF4-FFF2-40B4-BE49-F238E27FC236}">
                <a16:creationId xmlns:a16="http://schemas.microsoft.com/office/drawing/2014/main" id="{AAF98697-0457-3220-EC67-D15284EA3604}"/>
              </a:ext>
            </a:extLst>
          </p:cNvPr>
          <p:cNvSpPr txBox="1">
            <a:spLocks/>
          </p:cNvSpPr>
          <p:nvPr/>
        </p:nvSpPr>
        <p:spPr>
          <a:xfrm>
            <a:off x="1133270" y="4537702"/>
            <a:ext cx="10952402" cy="1853955"/>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s-MX" sz="4000" dirty="0">
              <a:solidFill>
                <a:schemeClr val="tx2"/>
              </a:solidFill>
            </a:endParaRPr>
          </a:p>
        </p:txBody>
      </p:sp>
    </p:spTree>
    <p:extLst>
      <p:ext uri="{BB962C8B-B14F-4D97-AF65-F5344CB8AC3E}">
        <p14:creationId xmlns:p14="http://schemas.microsoft.com/office/powerpoint/2010/main" val="1872186415"/>
      </p:ext>
    </p:extLst>
  </p:cSld>
  <p:clrMapOvr>
    <a:masterClrMapping/>
  </p:clrMapOvr>
  <p:transition>
    <p:cut/>
  </p:transition>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80411"/>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Calcula lo siguiente</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535336" y="2122750"/>
            <a:ext cx="10952402" cy="3771613"/>
          </a:xfrm>
        </p:spPr>
        <p:txBody>
          <a:bodyPr>
            <a:noAutofit/>
          </a:bodyPr>
          <a:lstStyle/>
          <a:p>
            <a:pPr marL="742950" indent="-742950">
              <a:buAutoNum type="alphaLcParenR"/>
            </a:pPr>
            <a:r>
              <a:rPr lang="es-MX" sz="4000" dirty="0">
                <a:solidFill>
                  <a:schemeClr val="tx2"/>
                </a:solidFill>
              </a:rPr>
              <a:t>El valor más probable de los kg de tortilla.</a:t>
            </a:r>
          </a:p>
          <a:p>
            <a:pPr marL="742950" indent="-742950">
              <a:buAutoNum type="alphaLcParenR"/>
            </a:pPr>
            <a:r>
              <a:rPr lang="es-MX" sz="4000" dirty="0">
                <a:solidFill>
                  <a:schemeClr val="tx2"/>
                </a:solidFill>
              </a:rPr>
              <a:t>El error absoluto de la medida.</a:t>
            </a:r>
          </a:p>
          <a:p>
            <a:pPr marL="742950" indent="-742950">
              <a:buAutoNum type="alphaLcParenR"/>
            </a:pPr>
            <a:r>
              <a:rPr lang="es-MX" sz="4000" dirty="0">
                <a:solidFill>
                  <a:schemeClr val="tx2"/>
                </a:solidFill>
              </a:rPr>
              <a:t>¿Cómo se debe de expresar el peso de kg de tortilla?</a:t>
            </a:r>
          </a:p>
          <a:p>
            <a:pPr marL="742950" indent="-742950">
              <a:buAutoNum type="alphaLcParenR"/>
            </a:pPr>
            <a:r>
              <a:rPr lang="es-MX" sz="4000" dirty="0">
                <a:solidFill>
                  <a:schemeClr val="tx2"/>
                </a:solidFill>
              </a:rPr>
              <a:t>El error relativo de la medida.</a:t>
            </a:r>
          </a:p>
        </p:txBody>
      </p:sp>
      <p:sp>
        <p:nvSpPr>
          <p:cNvPr id="2" name="Marcador de contenido 5">
            <a:extLst>
              <a:ext uri="{FF2B5EF4-FFF2-40B4-BE49-F238E27FC236}">
                <a16:creationId xmlns:a16="http://schemas.microsoft.com/office/drawing/2014/main" id="{AAF98697-0457-3220-EC67-D15284EA3604}"/>
              </a:ext>
            </a:extLst>
          </p:cNvPr>
          <p:cNvSpPr txBox="1">
            <a:spLocks/>
          </p:cNvSpPr>
          <p:nvPr/>
        </p:nvSpPr>
        <p:spPr>
          <a:xfrm>
            <a:off x="1133270" y="4537702"/>
            <a:ext cx="10952402" cy="1853955"/>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s-MX" sz="4000" dirty="0">
              <a:solidFill>
                <a:schemeClr val="tx2"/>
              </a:solidFill>
            </a:endParaRPr>
          </a:p>
        </p:txBody>
      </p:sp>
    </p:spTree>
    <p:extLst>
      <p:ext uri="{BB962C8B-B14F-4D97-AF65-F5344CB8AC3E}">
        <p14:creationId xmlns:p14="http://schemas.microsoft.com/office/powerpoint/2010/main" val="1409876577"/>
      </p:ext>
    </p:extLst>
  </p:cSld>
  <p:clrMapOvr>
    <a:masterClrMapping/>
  </p:clrMapOvr>
  <p:transition>
    <p:cut/>
  </p:transition>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80411"/>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Calcula lo siguiente</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535336" y="2122750"/>
            <a:ext cx="5328435" cy="3771613"/>
          </a:xfrm>
        </p:spPr>
        <p:txBody>
          <a:bodyPr>
            <a:noAutofit/>
          </a:bodyPr>
          <a:lstStyle/>
          <a:p>
            <a:pPr marL="742950" indent="-742950">
              <a:buFont typeface="+mj-lt"/>
              <a:buAutoNum type="alphaLcParenR" startAt="5"/>
            </a:pPr>
            <a:r>
              <a:rPr lang="es-MX" sz="4000" dirty="0">
                <a:solidFill>
                  <a:schemeClr val="tx2"/>
                </a:solidFill>
              </a:rPr>
              <a:t>El error porcentual de la medida.</a:t>
            </a:r>
          </a:p>
          <a:p>
            <a:pPr marL="742950" indent="-742950">
              <a:buFont typeface="+mj-lt"/>
              <a:buAutoNum type="alphaLcParenR" startAt="5"/>
            </a:pPr>
            <a:r>
              <a:rPr lang="es-MX" sz="4000" dirty="0">
                <a:solidFill>
                  <a:schemeClr val="tx2"/>
                </a:solidFill>
              </a:rPr>
              <a:t>La báscula que usa la tortillería ¿es precisa o exacta? Justifica tu respuesta.</a:t>
            </a:r>
          </a:p>
        </p:txBody>
      </p:sp>
      <p:sp>
        <p:nvSpPr>
          <p:cNvPr id="2" name="Marcador de contenido 5">
            <a:extLst>
              <a:ext uri="{FF2B5EF4-FFF2-40B4-BE49-F238E27FC236}">
                <a16:creationId xmlns:a16="http://schemas.microsoft.com/office/drawing/2014/main" id="{AAF98697-0457-3220-EC67-D15284EA3604}"/>
              </a:ext>
            </a:extLst>
          </p:cNvPr>
          <p:cNvSpPr txBox="1">
            <a:spLocks/>
          </p:cNvSpPr>
          <p:nvPr/>
        </p:nvSpPr>
        <p:spPr>
          <a:xfrm>
            <a:off x="1133270" y="4537702"/>
            <a:ext cx="10952402" cy="1853955"/>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s-MX" sz="4000" dirty="0">
              <a:solidFill>
                <a:schemeClr val="tx2"/>
              </a:solidFill>
            </a:endParaRPr>
          </a:p>
        </p:txBody>
      </p:sp>
      <p:pic>
        <p:nvPicPr>
          <p:cNvPr id="4" name="Imagen 3" descr="Un pastel en una mesa&#10;&#10;Descripción generada automáticamente con confianza media">
            <a:extLst>
              <a:ext uri="{FF2B5EF4-FFF2-40B4-BE49-F238E27FC236}">
                <a16:creationId xmlns:a16="http://schemas.microsoft.com/office/drawing/2014/main" id="{E02EC1A3-E997-3869-E2D7-5A4E4F2031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322527"/>
            <a:ext cx="6482847" cy="3906331"/>
          </a:xfrm>
          <a:prstGeom prst="rect">
            <a:avLst/>
          </a:prstGeom>
        </p:spPr>
      </p:pic>
    </p:spTree>
    <p:extLst>
      <p:ext uri="{BB962C8B-B14F-4D97-AF65-F5344CB8AC3E}">
        <p14:creationId xmlns:p14="http://schemas.microsoft.com/office/powerpoint/2010/main" val="3093307248"/>
      </p:ext>
    </p:extLst>
  </p:cSld>
  <p:clrMapOvr>
    <a:masterClrMapping/>
  </p:clrMapOvr>
  <p:transition>
    <p:cut/>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0BA08D-E0FC-10CE-D0FC-F3FA6A8FC30D}"/>
              </a:ext>
            </a:extLst>
          </p:cNvPr>
          <p:cNvSpPr>
            <a:spLocks noGrp="1"/>
          </p:cNvSpPr>
          <p:nvPr>
            <p:ph type="title"/>
          </p:nvPr>
        </p:nvSpPr>
        <p:spPr/>
        <p:txBody>
          <a:bodyPr/>
          <a:lstStyle/>
          <a:p>
            <a:r>
              <a:rPr lang="es-MX" dirty="0"/>
              <a:t>Vectores en física</a:t>
            </a:r>
          </a:p>
        </p:txBody>
      </p:sp>
      <p:sp>
        <p:nvSpPr>
          <p:cNvPr id="3" name="Marcador de texto 2">
            <a:extLst>
              <a:ext uri="{FF2B5EF4-FFF2-40B4-BE49-F238E27FC236}">
                <a16:creationId xmlns:a16="http://schemas.microsoft.com/office/drawing/2014/main" id="{28D3E9F7-084A-89DE-83A3-B2BFBA05F094}"/>
              </a:ext>
            </a:extLst>
          </p:cNvPr>
          <p:cNvSpPr>
            <a:spLocks noGrp="1"/>
          </p:cNvSpPr>
          <p:nvPr>
            <p:ph type="body" idx="1"/>
          </p:nvPr>
        </p:nvSpPr>
        <p:spPr/>
        <p:txBody>
          <a:bodyPr/>
          <a:lstStyle/>
          <a:p>
            <a:endParaRPr lang="es-MX"/>
          </a:p>
        </p:txBody>
      </p:sp>
    </p:spTree>
    <p:extLst>
      <p:ext uri="{BB962C8B-B14F-4D97-AF65-F5344CB8AC3E}">
        <p14:creationId xmlns:p14="http://schemas.microsoft.com/office/powerpoint/2010/main" val="2614735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80411"/>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Magnitud escalar</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535336" y="2122750"/>
            <a:ext cx="10952402" cy="3771613"/>
          </a:xfrm>
        </p:spPr>
        <p:txBody>
          <a:bodyPr>
            <a:noAutofit/>
          </a:bodyPr>
          <a:lstStyle/>
          <a:p>
            <a:pPr marL="0" indent="0">
              <a:buNone/>
            </a:pPr>
            <a:r>
              <a:rPr lang="es-MX" sz="4000" dirty="0">
                <a:solidFill>
                  <a:schemeClr val="tx2"/>
                </a:solidFill>
              </a:rPr>
              <a:t>Una </a:t>
            </a:r>
            <a:r>
              <a:rPr lang="es-MX" sz="4000" b="1" dirty="0">
                <a:solidFill>
                  <a:srgbClr val="FF0000"/>
                </a:solidFill>
              </a:rPr>
              <a:t>magnitud escalar</a:t>
            </a:r>
            <a:r>
              <a:rPr lang="es-MX" sz="4000" dirty="0">
                <a:solidFill>
                  <a:schemeClr val="tx2"/>
                </a:solidFill>
              </a:rPr>
              <a:t> es aquella que queda definida por un número y la unidad.</a:t>
            </a:r>
          </a:p>
          <a:p>
            <a:pPr marL="0" indent="0">
              <a:buNone/>
            </a:pPr>
            <a:endParaRPr lang="es-MX" sz="4000" dirty="0">
              <a:solidFill>
                <a:schemeClr val="tx2"/>
              </a:solidFill>
            </a:endParaRPr>
          </a:p>
          <a:p>
            <a:pPr marL="0" indent="0">
              <a:buNone/>
            </a:pPr>
            <a:r>
              <a:rPr lang="es-MX" sz="4000" dirty="0">
                <a:solidFill>
                  <a:schemeClr val="tx2"/>
                </a:solidFill>
              </a:rPr>
              <a:t>Por ejemplo: la masa, el tiempo, la longitud, la densidad, el potencial eléctrico, el área, el volumen, la temperatura.</a:t>
            </a:r>
          </a:p>
        </p:txBody>
      </p:sp>
      <p:sp>
        <p:nvSpPr>
          <p:cNvPr id="2" name="Marcador de contenido 5">
            <a:extLst>
              <a:ext uri="{FF2B5EF4-FFF2-40B4-BE49-F238E27FC236}">
                <a16:creationId xmlns:a16="http://schemas.microsoft.com/office/drawing/2014/main" id="{AAF98697-0457-3220-EC67-D15284EA3604}"/>
              </a:ext>
            </a:extLst>
          </p:cNvPr>
          <p:cNvSpPr txBox="1">
            <a:spLocks/>
          </p:cNvSpPr>
          <p:nvPr/>
        </p:nvSpPr>
        <p:spPr>
          <a:xfrm>
            <a:off x="1133270" y="4537702"/>
            <a:ext cx="10952402" cy="1853955"/>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s-MX" sz="4000" dirty="0">
              <a:solidFill>
                <a:schemeClr val="tx2"/>
              </a:solidFill>
            </a:endParaRPr>
          </a:p>
        </p:txBody>
      </p:sp>
    </p:spTree>
    <p:extLst>
      <p:ext uri="{BB962C8B-B14F-4D97-AF65-F5344CB8AC3E}">
        <p14:creationId xmlns:p14="http://schemas.microsoft.com/office/powerpoint/2010/main" val="521575685"/>
      </p:ext>
    </p:extLst>
  </p:cSld>
  <p:clrMapOvr>
    <a:masterClrMapping/>
  </p:clrMapOvr>
  <p:transition>
    <p:cut/>
  </p:transition>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80411"/>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Magnitud escalar</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535336" y="2122750"/>
            <a:ext cx="10952402" cy="3771613"/>
          </a:xfrm>
        </p:spPr>
        <p:txBody>
          <a:bodyPr>
            <a:noAutofit/>
          </a:bodyPr>
          <a:lstStyle/>
          <a:p>
            <a:pPr marL="0" indent="0">
              <a:buNone/>
            </a:pPr>
            <a:r>
              <a:rPr lang="es-MX" sz="4000" dirty="0">
                <a:solidFill>
                  <a:schemeClr val="tx2"/>
                </a:solidFill>
              </a:rPr>
              <a:t>Que se representan de la siguiente manera:</a:t>
            </a:r>
          </a:p>
        </p:txBody>
      </p:sp>
      <p:sp>
        <p:nvSpPr>
          <p:cNvPr id="2" name="Marcador de contenido 5">
            <a:extLst>
              <a:ext uri="{FF2B5EF4-FFF2-40B4-BE49-F238E27FC236}">
                <a16:creationId xmlns:a16="http://schemas.microsoft.com/office/drawing/2014/main" id="{AAF98697-0457-3220-EC67-D15284EA3604}"/>
              </a:ext>
            </a:extLst>
          </p:cNvPr>
          <p:cNvSpPr txBox="1">
            <a:spLocks/>
          </p:cNvSpPr>
          <p:nvPr/>
        </p:nvSpPr>
        <p:spPr>
          <a:xfrm>
            <a:off x="1133270" y="4537702"/>
            <a:ext cx="10952402" cy="1853955"/>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s-MX" sz="4000" dirty="0">
              <a:solidFill>
                <a:schemeClr val="tx2"/>
              </a:solidFill>
            </a:endParaRPr>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22C78019-780C-91E2-6FDE-6FA50D710F94}"/>
                  </a:ext>
                </a:extLst>
              </p:cNvPr>
              <p:cNvSpPr txBox="1"/>
              <p:nvPr/>
            </p:nvSpPr>
            <p:spPr>
              <a:xfrm>
                <a:off x="687850" y="3152001"/>
                <a:ext cx="118462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3600" b="0" i="1" smtClean="0">
                          <a:solidFill>
                            <a:schemeClr val="tx2"/>
                          </a:solidFill>
                          <a:latin typeface="Cambria Math" panose="02040503050406030204" pitchFamily="18" charset="0"/>
                        </a:rPr>
                        <m:t>60 </m:t>
                      </m:r>
                      <m:r>
                        <m:rPr>
                          <m:nor/>
                        </m:rPr>
                        <a:rPr lang="es-MX" sz="3600" b="0" i="0" smtClean="0">
                          <a:solidFill>
                            <a:schemeClr val="tx2"/>
                          </a:solidFill>
                          <a:latin typeface="Cambria Math" panose="02040503050406030204" pitchFamily="18" charset="0"/>
                        </a:rPr>
                        <m:t>kg</m:t>
                      </m:r>
                    </m:oMath>
                  </m:oMathPara>
                </a14:m>
                <a:endParaRPr lang="es-MX" sz="3600" dirty="0">
                  <a:solidFill>
                    <a:schemeClr val="tx2"/>
                  </a:solidFill>
                </a:endParaRPr>
              </a:p>
            </p:txBody>
          </p:sp>
        </mc:Choice>
        <mc:Fallback xmlns="">
          <p:sp>
            <p:nvSpPr>
              <p:cNvPr id="3" name="CuadroTexto 2">
                <a:extLst>
                  <a:ext uri="{FF2B5EF4-FFF2-40B4-BE49-F238E27FC236}">
                    <a16:creationId xmlns:a16="http://schemas.microsoft.com/office/drawing/2014/main" id="{22C78019-780C-91E2-6FDE-6FA50D710F94}"/>
                  </a:ext>
                </a:extLst>
              </p:cNvPr>
              <p:cNvSpPr txBox="1">
                <a:spLocks noRot="1" noChangeAspect="1" noMove="1" noResize="1" noEditPoints="1" noAdjustHandles="1" noChangeArrowheads="1" noChangeShapeType="1" noTextEdit="1"/>
              </p:cNvSpPr>
              <p:nvPr/>
            </p:nvSpPr>
            <p:spPr>
              <a:xfrm>
                <a:off x="687850" y="3152001"/>
                <a:ext cx="1184620" cy="553998"/>
              </a:xfrm>
              <a:prstGeom prst="rect">
                <a:avLst/>
              </a:prstGeom>
              <a:blipFill>
                <a:blip r:embed="rId2"/>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03352A41-97E7-7B02-3C94-BD1474C116C2}"/>
                  </a:ext>
                </a:extLst>
              </p:cNvPr>
              <p:cNvSpPr txBox="1"/>
              <p:nvPr/>
            </p:nvSpPr>
            <p:spPr>
              <a:xfrm>
                <a:off x="535336" y="4094439"/>
                <a:ext cx="148598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3600" b="0" i="1" smtClean="0">
                          <a:solidFill>
                            <a:schemeClr val="tx2"/>
                          </a:solidFill>
                          <a:latin typeface="Cambria Math" panose="02040503050406030204" pitchFamily="18" charset="0"/>
                        </a:rPr>
                        <m:t>45 </m:t>
                      </m:r>
                      <m:r>
                        <m:rPr>
                          <m:nor/>
                        </m:rPr>
                        <a:rPr lang="es-MX" sz="3600" b="0" i="0" smtClean="0">
                          <a:solidFill>
                            <a:schemeClr val="tx2"/>
                          </a:solidFill>
                          <a:latin typeface="Cambria Math" panose="02040503050406030204" pitchFamily="18" charset="0"/>
                        </a:rPr>
                        <m:t>min</m:t>
                      </m:r>
                    </m:oMath>
                  </m:oMathPara>
                </a14:m>
                <a:endParaRPr lang="es-MX" sz="3600" dirty="0">
                  <a:solidFill>
                    <a:schemeClr val="tx2"/>
                  </a:solidFill>
                </a:endParaRPr>
              </a:p>
            </p:txBody>
          </p:sp>
        </mc:Choice>
        <mc:Fallback xmlns="">
          <p:sp>
            <p:nvSpPr>
              <p:cNvPr id="4" name="CuadroTexto 3">
                <a:extLst>
                  <a:ext uri="{FF2B5EF4-FFF2-40B4-BE49-F238E27FC236}">
                    <a16:creationId xmlns:a16="http://schemas.microsoft.com/office/drawing/2014/main" id="{03352A41-97E7-7B02-3C94-BD1474C116C2}"/>
                  </a:ext>
                </a:extLst>
              </p:cNvPr>
              <p:cNvSpPr txBox="1">
                <a:spLocks noRot="1" noChangeAspect="1" noMove="1" noResize="1" noEditPoints="1" noAdjustHandles="1" noChangeArrowheads="1" noChangeShapeType="1" noTextEdit="1"/>
              </p:cNvSpPr>
              <p:nvPr/>
            </p:nvSpPr>
            <p:spPr>
              <a:xfrm>
                <a:off x="535336" y="4094439"/>
                <a:ext cx="1485984" cy="553998"/>
              </a:xfrm>
              <a:prstGeom prst="rect">
                <a:avLst/>
              </a:prstGeom>
              <a:blipFill>
                <a:blip r:embed="rId3"/>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28C9C163-29AA-A3A1-2DDA-005E56A724BB}"/>
                  </a:ext>
                </a:extLst>
              </p:cNvPr>
              <p:cNvSpPr txBox="1"/>
              <p:nvPr/>
            </p:nvSpPr>
            <p:spPr>
              <a:xfrm>
                <a:off x="654162" y="5107457"/>
                <a:ext cx="1449115"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3600" b="0" i="1" smtClean="0">
                          <a:solidFill>
                            <a:schemeClr val="tx2"/>
                          </a:solidFill>
                          <a:latin typeface="Cambria Math" panose="02040503050406030204" pitchFamily="18" charset="0"/>
                        </a:rPr>
                        <m:t>1.65 </m:t>
                      </m:r>
                      <m:r>
                        <m:rPr>
                          <m:nor/>
                        </m:rPr>
                        <a:rPr lang="es-MX" sz="3600" b="0" i="0" smtClean="0">
                          <a:solidFill>
                            <a:schemeClr val="tx2"/>
                          </a:solidFill>
                          <a:latin typeface="Cambria Math" panose="02040503050406030204" pitchFamily="18" charset="0"/>
                        </a:rPr>
                        <m:t>m</m:t>
                      </m:r>
                    </m:oMath>
                  </m:oMathPara>
                </a14:m>
                <a:endParaRPr lang="es-MX" sz="3600" dirty="0">
                  <a:solidFill>
                    <a:schemeClr val="tx2"/>
                  </a:solidFill>
                </a:endParaRPr>
              </a:p>
            </p:txBody>
          </p:sp>
        </mc:Choice>
        <mc:Fallback xmlns="">
          <p:sp>
            <p:nvSpPr>
              <p:cNvPr id="5" name="CuadroTexto 4">
                <a:extLst>
                  <a:ext uri="{FF2B5EF4-FFF2-40B4-BE49-F238E27FC236}">
                    <a16:creationId xmlns:a16="http://schemas.microsoft.com/office/drawing/2014/main" id="{28C9C163-29AA-A3A1-2DDA-005E56A724BB}"/>
                  </a:ext>
                </a:extLst>
              </p:cNvPr>
              <p:cNvSpPr txBox="1">
                <a:spLocks noRot="1" noChangeAspect="1" noMove="1" noResize="1" noEditPoints="1" noAdjustHandles="1" noChangeArrowheads="1" noChangeShapeType="1" noTextEdit="1"/>
              </p:cNvSpPr>
              <p:nvPr/>
            </p:nvSpPr>
            <p:spPr>
              <a:xfrm>
                <a:off x="654162" y="5107457"/>
                <a:ext cx="1449115" cy="553998"/>
              </a:xfrm>
              <a:prstGeom prst="rect">
                <a:avLst/>
              </a:prstGeom>
              <a:blipFill>
                <a:blip r:embed="rId4"/>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7A4F6A5B-55F4-5B1A-5F2F-5D57DAFA4E83}"/>
                  </a:ext>
                </a:extLst>
              </p:cNvPr>
              <p:cNvSpPr txBox="1"/>
              <p:nvPr/>
            </p:nvSpPr>
            <p:spPr>
              <a:xfrm>
                <a:off x="3275453" y="2974026"/>
                <a:ext cx="1707006" cy="9490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3600" b="0" i="1" smtClean="0">
                          <a:solidFill>
                            <a:schemeClr val="tx2"/>
                          </a:solidFill>
                          <a:latin typeface="Cambria Math" panose="02040503050406030204" pitchFamily="18" charset="0"/>
                        </a:rPr>
                        <m:t>1.5 </m:t>
                      </m:r>
                      <m:f>
                        <m:fPr>
                          <m:ctrlPr>
                            <a:rPr lang="es-MX" sz="3600" b="0" i="1" smtClean="0">
                              <a:solidFill>
                                <a:schemeClr val="tx2"/>
                              </a:solidFill>
                              <a:latin typeface="Cambria Math" panose="02040503050406030204" pitchFamily="18" charset="0"/>
                            </a:rPr>
                          </m:ctrlPr>
                        </m:fPr>
                        <m:num>
                          <m:r>
                            <a:rPr lang="es-MX" sz="3600" b="0" i="1" smtClean="0">
                              <a:solidFill>
                                <a:schemeClr val="tx2"/>
                              </a:solidFill>
                              <a:latin typeface="Cambria Math" panose="02040503050406030204" pitchFamily="18" charset="0"/>
                            </a:rPr>
                            <m:t>𝑔</m:t>
                          </m:r>
                        </m:num>
                        <m:den>
                          <m:sSup>
                            <m:sSupPr>
                              <m:ctrlPr>
                                <a:rPr lang="es-MX" sz="3600" b="0" i="1" smtClean="0">
                                  <a:solidFill>
                                    <a:schemeClr val="tx2"/>
                                  </a:solidFill>
                                  <a:latin typeface="Cambria Math" panose="02040503050406030204" pitchFamily="18" charset="0"/>
                                </a:rPr>
                              </m:ctrlPr>
                            </m:sSupPr>
                            <m:e>
                              <m:r>
                                <m:rPr>
                                  <m:nor/>
                                </m:rPr>
                                <a:rPr lang="es-MX" sz="3600" b="0" i="0" smtClean="0">
                                  <a:solidFill>
                                    <a:schemeClr val="tx2"/>
                                  </a:solidFill>
                                  <a:latin typeface="Cambria Math" panose="02040503050406030204" pitchFamily="18" charset="0"/>
                                </a:rPr>
                                <m:t>cm</m:t>
                              </m:r>
                            </m:e>
                            <m:sup>
                              <m:r>
                                <a:rPr lang="es-MX" sz="3600" b="0" i="1" smtClean="0">
                                  <a:solidFill>
                                    <a:schemeClr val="tx2"/>
                                  </a:solidFill>
                                  <a:latin typeface="Cambria Math" panose="02040503050406030204" pitchFamily="18" charset="0"/>
                                </a:rPr>
                                <m:t>3</m:t>
                              </m:r>
                            </m:sup>
                          </m:sSup>
                        </m:den>
                      </m:f>
                    </m:oMath>
                  </m:oMathPara>
                </a14:m>
                <a:endParaRPr lang="es-MX" sz="3600" dirty="0">
                  <a:solidFill>
                    <a:schemeClr val="tx2"/>
                  </a:solidFill>
                </a:endParaRPr>
              </a:p>
            </p:txBody>
          </p:sp>
        </mc:Choice>
        <mc:Fallback xmlns="">
          <p:sp>
            <p:nvSpPr>
              <p:cNvPr id="7" name="CuadroTexto 6">
                <a:extLst>
                  <a:ext uri="{FF2B5EF4-FFF2-40B4-BE49-F238E27FC236}">
                    <a16:creationId xmlns:a16="http://schemas.microsoft.com/office/drawing/2014/main" id="{7A4F6A5B-55F4-5B1A-5F2F-5D57DAFA4E83}"/>
                  </a:ext>
                </a:extLst>
              </p:cNvPr>
              <p:cNvSpPr txBox="1">
                <a:spLocks noRot="1" noChangeAspect="1" noMove="1" noResize="1" noEditPoints="1" noAdjustHandles="1" noChangeArrowheads="1" noChangeShapeType="1" noTextEdit="1"/>
              </p:cNvSpPr>
              <p:nvPr/>
            </p:nvSpPr>
            <p:spPr>
              <a:xfrm>
                <a:off x="3275453" y="2974026"/>
                <a:ext cx="1707006" cy="949042"/>
              </a:xfrm>
              <a:prstGeom prst="rect">
                <a:avLst/>
              </a:prstGeom>
              <a:blipFill>
                <a:blip r:embed="rId5"/>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6FFA101A-BA18-1A97-DCA7-707A1F8232DA}"/>
                  </a:ext>
                </a:extLst>
              </p:cNvPr>
              <p:cNvSpPr txBox="1"/>
              <p:nvPr/>
            </p:nvSpPr>
            <p:spPr>
              <a:xfrm>
                <a:off x="3465872" y="4458225"/>
                <a:ext cx="127304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3600" b="0" i="1" smtClean="0">
                          <a:solidFill>
                            <a:schemeClr val="tx2"/>
                          </a:solidFill>
                          <a:latin typeface="Cambria Math" panose="02040503050406030204" pitchFamily="18" charset="0"/>
                        </a:rPr>
                        <m:t>120 </m:t>
                      </m:r>
                      <m:r>
                        <a:rPr lang="es-MX" sz="3600" b="0" i="1" smtClean="0">
                          <a:solidFill>
                            <a:schemeClr val="tx2"/>
                          </a:solidFill>
                          <a:latin typeface="Cambria Math" panose="02040503050406030204" pitchFamily="18" charset="0"/>
                        </a:rPr>
                        <m:t>𝑉</m:t>
                      </m:r>
                    </m:oMath>
                  </m:oMathPara>
                </a14:m>
                <a:endParaRPr lang="es-MX" sz="3600" dirty="0">
                  <a:solidFill>
                    <a:schemeClr val="tx2"/>
                  </a:solidFill>
                </a:endParaRPr>
              </a:p>
            </p:txBody>
          </p:sp>
        </mc:Choice>
        <mc:Fallback xmlns="">
          <p:sp>
            <p:nvSpPr>
              <p:cNvPr id="8" name="CuadroTexto 7">
                <a:extLst>
                  <a:ext uri="{FF2B5EF4-FFF2-40B4-BE49-F238E27FC236}">
                    <a16:creationId xmlns:a16="http://schemas.microsoft.com/office/drawing/2014/main" id="{6FFA101A-BA18-1A97-DCA7-707A1F8232DA}"/>
                  </a:ext>
                </a:extLst>
              </p:cNvPr>
              <p:cNvSpPr txBox="1">
                <a:spLocks noRot="1" noChangeAspect="1" noMove="1" noResize="1" noEditPoints="1" noAdjustHandles="1" noChangeArrowheads="1" noChangeShapeType="1" noTextEdit="1"/>
              </p:cNvSpPr>
              <p:nvPr/>
            </p:nvSpPr>
            <p:spPr>
              <a:xfrm>
                <a:off x="3465872" y="4458225"/>
                <a:ext cx="1273041" cy="553998"/>
              </a:xfrm>
              <a:prstGeom prst="rect">
                <a:avLst/>
              </a:prstGeom>
              <a:blipFill>
                <a:blip r:embed="rId6"/>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055930A1-6F9C-5976-3F06-3D2ECECF5803}"/>
                  </a:ext>
                </a:extLst>
              </p:cNvPr>
              <p:cNvSpPr txBox="1"/>
              <p:nvPr/>
            </p:nvSpPr>
            <p:spPr>
              <a:xfrm>
                <a:off x="3467012" y="5626857"/>
                <a:ext cx="1323888"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3600" b="0" i="1" smtClean="0">
                          <a:solidFill>
                            <a:schemeClr val="tx2"/>
                          </a:solidFill>
                          <a:latin typeface="Cambria Math" panose="02040503050406030204" pitchFamily="18" charset="0"/>
                        </a:rPr>
                        <m:t>25 </m:t>
                      </m:r>
                      <m:sSup>
                        <m:sSupPr>
                          <m:ctrlPr>
                            <a:rPr lang="es-MX" sz="3600" b="0" i="1" smtClean="0">
                              <a:solidFill>
                                <a:schemeClr val="tx2"/>
                              </a:solidFill>
                              <a:latin typeface="Cambria Math" panose="02040503050406030204" pitchFamily="18" charset="0"/>
                            </a:rPr>
                          </m:ctrlPr>
                        </m:sSupPr>
                        <m:e>
                          <m:r>
                            <a:rPr lang="es-MX" sz="3600" b="0" i="1" smtClean="0">
                              <a:solidFill>
                                <a:schemeClr val="tx2"/>
                              </a:solidFill>
                              <a:latin typeface="Cambria Math" panose="02040503050406030204" pitchFamily="18" charset="0"/>
                            </a:rPr>
                            <m:t>𝑚</m:t>
                          </m:r>
                        </m:e>
                        <m:sup>
                          <m:r>
                            <a:rPr lang="es-MX" sz="3600" b="0" i="1" smtClean="0">
                              <a:solidFill>
                                <a:schemeClr val="tx2"/>
                              </a:solidFill>
                              <a:latin typeface="Cambria Math" panose="02040503050406030204" pitchFamily="18" charset="0"/>
                            </a:rPr>
                            <m:t>3</m:t>
                          </m:r>
                        </m:sup>
                      </m:sSup>
                    </m:oMath>
                  </m:oMathPara>
                </a14:m>
                <a:endParaRPr lang="es-MX" sz="3600" dirty="0">
                  <a:solidFill>
                    <a:schemeClr val="tx2"/>
                  </a:solidFill>
                </a:endParaRPr>
              </a:p>
            </p:txBody>
          </p:sp>
        </mc:Choice>
        <mc:Fallback xmlns="">
          <p:sp>
            <p:nvSpPr>
              <p:cNvPr id="9" name="CuadroTexto 8">
                <a:extLst>
                  <a:ext uri="{FF2B5EF4-FFF2-40B4-BE49-F238E27FC236}">
                    <a16:creationId xmlns:a16="http://schemas.microsoft.com/office/drawing/2014/main" id="{055930A1-6F9C-5976-3F06-3D2ECECF5803}"/>
                  </a:ext>
                </a:extLst>
              </p:cNvPr>
              <p:cNvSpPr txBox="1">
                <a:spLocks noRot="1" noChangeAspect="1" noMove="1" noResize="1" noEditPoints="1" noAdjustHandles="1" noChangeArrowheads="1" noChangeShapeType="1" noTextEdit="1"/>
              </p:cNvSpPr>
              <p:nvPr/>
            </p:nvSpPr>
            <p:spPr>
              <a:xfrm>
                <a:off x="3467012" y="5626857"/>
                <a:ext cx="1323888" cy="553998"/>
              </a:xfrm>
              <a:prstGeom prst="rect">
                <a:avLst/>
              </a:prstGeom>
              <a:blipFill>
                <a:blip r:embed="rId7"/>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8DFDAEBE-284D-EBD8-E963-D9A641E39FB4}"/>
                  </a:ext>
                </a:extLst>
              </p:cNvPr>
              <p:cNvSpPr txBox="1"/>
              <p:nvPr/>
            </p:nvSpPr>
            <p:spPr>
              <a:xfrm>
                <a:off x="6385442" y="3171548"/>
                <a:ext cx="71481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3600" b="0" i="1" smtClean="0">
                          <a:solidFill>
                            <a:schemeClr val="tx2"/>
                          </a:solidFill>
                          <a:latin typeface="Cambria Math" panose="02040503050406030204" pitchFamily="18" charset="0"/>
                        </a:rPr>
                        <m:t>5 </m:t>
                      </m:r>
                      <m:r>
                        <a:rPr lang="es-MX" sz="3600" b="0" i="1" smtClean="0">
                          <a:solidFill>
                            <a:schemeClr val="tx2"/>
                          </a:solidFill>
                          <a:latin typeface="Cambria Math" panose="02040503050406030204" pitchFamily="18" charset="0"/>
                        </a:rPr>
                        <m:t>𝐿</m:t>
                      </m:r>
                    </m:oMath>
                  </m:oMathPara>
                </a14:m>
                <a:endParaRPr lang="es-MX" sz="3600" dirty="0">
                  <a:solidFill>
                    <a:schemeClr val="tx2"/>
                  </a:solidFill>
                </a:endParaRPr>
              </a:p>
            </p:txBody>
          </p:sp>
        </mc:Choice>
        <mc:Fallback xmlns="">
          <p:sp>
            <p:nvSpPr>
              <p:cNvPr id="10" name="CuadroTexto 9">
                <a:extLst>
                  <a:ext uri="{FF2B5EF4-FFF2-40B4-BE49-F238E27FC236}">
                    <a16:creationId xmlns:a16="http://schemas.microsoft.com/office/drawing/2014/main" id="{8DFDAEBE-284D-EBD8-E963-D9A641E39FB4}"/>
                  </a:ext>
                </a:extLst>
              </p:cNvPr>
              <p:cNvSpPr txBox="1">
                <a:spLocks noRot="1" noChangeAspect="1" noMove="1" noResize="1" noEditPoints="1" noAdjustHandles="1" noChangeArrowheads="1" noChangeShapeType="1" noTextEdit="1"/>
              </p:cNvSpPr>
              <p:nvPr/>
            </p:nvSpPr>
            <p:spPr>
              <a:xfrm>
                <a:off x="6385442" y="3171548"/>
                <a:ext cx="714811" cy="553998"/>
              </a:xfrm>
              <a:prstGeom prst="rect">
                <a:avLst/>
              </a:prstGeom>
              <a:blipFill>
                <a:blip r:embed="rId8"/>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8AC6B1AD-6756-2EF5-7495-D20C5E8C8E09}"/>
                  </a:ext>
                </a:extLst>
              </p:cNvPr>
              <p:cNvSpPr txBox="1"/>
              <p:nvPr/>
            </p:nvSpPr>
            <p:spPr>
              <a:xfrm>
                <a:off x="6321369" y="4340180"/>
                <a:ext cx="113172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3600" i="1" smtClean="0">
                          <a:solidFill>
                            <a:schemeClr val="tx2"/>
                          </a:solidFill>
                          <a:latin typeface="Cambria Math" panose="02040503050406030204" pitchFamily="18" charset="0"/>
                        </a:rPr>
                        <m:t>2</m:t>
                      </m:r>
                      <m:r>
                        <a:rPr lang="es-MX" sz="3600" b="0" i="1" smtClean="0">
                          <a:solidFill>
                            <a:schemeClr val="tx2"/>
                          </a:solidFill>
                          <a:latin typeface="Cambria Math" panose="02040503050406030204" pitchFamily="18" charset="0"/>
                        </a:rPr>
                        <m:t>9 </m:t>
                      </m:r>
                      <m:r>
                        <a:rPr lang="es-MX" sz="3600" b="0" i="1" smtClean="0">
                          <a:solidFill>
                            <a:schemeClr val="tx2"/>
                          </a:solidFill>
                          <a:latin typeface="Cambria Math" panose="02040503050406030204" pitchFamily="18" charset="0"/>
                          <a:ea typeface="Cambria Math" panose="02040503050406030204" pitchFamily="18" charset="0"/>
                        </a:rPr>
                        <m:t>℃</m:t>
                      </m:r>
                    </m:oMath>
                  </m:oMathPara>
                </a14:m>
                <a:endParaRPr lang="es-MX" sz="3600" dirty="0">
                  <a:solidFill>
                    <a:schemeClr val="tx2"/>
                  </a:solidFill>
                </a:endParaRPr>
              </a:p>
            </p:txBody>
          </p:sp>
        </mc:Choice>
        <mc:Fallback xmlns="">
          <p:sp>
            <p:nvSpPr>
              <p:cNvPr id="11" name="CuadroTexto 10">
                <a:extLst>
                  <a:ext uri="{FF2B5EF4-FFF2-40B4-BE49-F238E27FC236}">
                    <a16:creationId xmlns:a16="http://schemas.microsoft.com/office/drawing/2014/main" id="{8AC6B1AD-6756-2EF5-7495-D20C5E8C8E09}"/>
                  </a:ext>
                </a:extLst>
              </p:cNvPr>
              <p:cNvSpPr txBox="1">
                <a:spLocks noRot="1" noChangeAspect="1" noMove="1" noResize="1" noEditPoints="1" noAdjustHandles="1" noChangeArrowheads="1" noChangeShapeType="1" noTextEdit="1"/>
              </p:cNvSpPr>
              <p:nvPr/>
            </p:nvSpPr>
            <p:spPr>
              <a:xfrm>
                <a:off x="6321369" y="4340180"/>
                <a:ext cx="1131720" cy="553998"/>
              </a:xfrm>
              <a:prstGeom prst="rect">
                <a:avLst/>
              </a:prstGeom>
              <a:blipFill>
                <a:blip r:embed="rId9"/>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4164400503"/>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P spid="8" grpId="0"/>
      <p:bldP spid="9" grpId="0"/>
      <p:bldP spid="10"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object 5"/>
          <p:cNvSpPr txBox="1"/>
          <p:nvPr/>
        </p:nvSpPr>
        <p:spPr>
          <a:xfrm>
            <a:off x="562708" y="2326615"/>
            <a:ext cx="10874326" cy="2487625"/>
          </a:xfrm>
          <a:prstGeom prst="rect">
            <a:avLst/>
          </a:prstGeom>
        </p:spPr>
        <p:txBody>
          <a:bodyPr vert="horz" wrap="square" lIns="0" tIns="25167" rIns="0" bIns="0" rtlCol="0">
            <a:spAutoFit/>
          </a:bodyPr>
          <a:lstStyle/>
          <a:p>
            <a:pPr marL="25168" marR="10067">
              <a:spcBef>
                <a:spcPts val="198"/>
              </a:spcBef>
            </a:pPr>
            <a:r>
              <a:rPr lang="es-MX" sz="4000" dirty="0">
                <a:solidFill>
                  <a:schemeClr val="tx2"/>
                </a:solidFill>
                <a:cs typeface="Tahoma"/>
              </a:rPr>
              <a:t>Las Unidades Fundamentales del Sistema Internacional de Unidades (SI), son magnitudes físicas básicas que pueden medirse y son independientes de todas las demás.</a:t>
            </a:r>
          </a:p>
        </p:txBody>
      </p:sp>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9628632"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¿Qué es una unidad?</a:t>
            </a:r>
          </a:p>
        </p:txBody>
      </p:sp>
    </p:spTree>
    <p:extLst>
      <p:ext uri="{BB962C8B-B14F-4D97-AF65-F5344CB8AC3E}">
        <p14:creationId xmlns:p14="http://schemas.microsoft.com/office/powerpoint/2010/main" val="2844941152"/>
      </p:ext>
    </p:extLst>
  </p:cSld>
  <p:clrMapOvr>
    <a:masterClrMapping/>
  </p:clrMapOvr>
  <p:transition>
    <p:cut/>
  </p:transition>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80411"/>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Magnitud vectorial</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535336" y="2122750"/>
            <a:ext cx="10952402" cy="3771613"/>
          </a:xfrm>
        </p:spPr>
        <p:txBody>
          <a:bodyPr>
            <a:noAutofit/>
          </a:bodyPr>
          <a:lstStyle/>
          <a:p>
            <a:pPr marL="0" indent="0">
              <a:buNone/>
            </a:pPr>
            <a:r>
              <a:rPr lang="es-MX" sz="4000" dirty="0">
                <a:solidFill>
                  <a:schemeClr val="tx2"/>
                </a:solidFill>
              </a:rPr>
              <a:t>Es la que además de definir una cantidad en número y unidad de medida, se requiere indicar la dirección y sentido en que actúan.</a:t>
            </a:r>
          </a:p>
          <a:p>
            <a:pPr marL="0" indent="0">
              <a:buNone/>
            </a:pPr>
            <a:endParaRPr lang="es-MX" sz="4000" dirty="0">
              <a:solidFill>
                <a:schemeClr val="tx2"/>
              </a:solidFill>
            </a:endParaRPr>
          </a:p>
          <a:p>
            <a:pPr marL="0" indent="0">
              <a:buNone/>
            </a:pPr>
            <a:r>
              <a:rPr lang="es-MX" sz="4000" dirty="0">
                <a:solidFill>
                  <a:schemeClr val="tx2"/>
                </a:solidFill>
              </a:rPr>
              <a:t>Se representan de manera gráfica por </a:t>
            </a:r>
            <a:r>
              <a:rPr lang="es-MX" sz="4000" b="1" dirty="0">
                <a:solidFill>
                  <a:srgbClr val="7030A0"/>
                </a:solidFill>
              </a:rPr>
              <a:t>vectores</a:t>
            </a:r>
            <a:r>
              <a:rPr lang="es-MX" sz="4000" dirty="0">
                <a:solidFill>
                  <a:schemeClr val="tx2"/>
                </a:solidFill>
              </a:rPr>
              <a:t>, los cuales deben tener: </a:t>
            </a:r>
            <a:r>
              <a:rPr lang="es-MX" sz="4000" b="1" dirty="0">
                <a:solidFill>
                  <a:srgbClr val="002060"/>
                </a:solidFill>
              </a:rPr>
              <a:t>magnitud</a:t>
            </a:r>
            <a:r>
              <a:rPr lang="es-MX" sz="4000" dirty="0">
                <a:solidFill>
                  <a:schemeClr val="tx2"/>
                </a:solidFill>
              </a:rPr>
              <a:t>, </a:t>
            </a:r>
            <a:r>
              <a:rPr lang="es-MX" sz="4000" b="1" dirty="0">
                <a:solidFill>
                  <a:srgbClr val="C00000"/>
                </a:solidFill>
              </a:rPr>
              <a:t>dirección</a:t>
            </a:r>
            <a:r>
              <a:rPr lang="es-MX" sz="4000" dirty="0">
                <a:solidFill>
                  <a:schemeClr val="tx2"/>
                </a:solidFill>
              </a:rPr>
              <a:t> y </a:t>
            </a:r>
            <a:r>
              <a:rPr lang="es-MX" sz="4000" b="1" dirty="0">
                <a:solidFill>
                  <a:schemeClr val="accent2"/>
                </a:solidFill>
              </a:rPr>
              <a:t>sentido</a:t>
            </a:r>
            <a:r>
              <a:rPr lang="es-MX" sz="4000" dirty="0">
                <a:solidFill>
                  <a:schemeClr val="tx2"/>
                </a:solidFill>
              </a:rPr>
              <a:t>.</a:t>
            </a:r>
          </a:p>
        </p:txBody>
      </p:sp>
      <p:sp>
        <p:nvSpPr>
          <p:cNvPr id="2" name="Marcador de contenido 5">
            <a:extLst>
              <a:ext uri="{FF2B5EF4-FFF2-40B4-BE49-F238E27FC236}">
                <a16:creationId xmlns:a16="http://schemas.microsoft.com/office/drawing/2014/main" id="{AAF98697-0457-3220-EC67-D15284EA3604}"/>
              </a:ext>
            </a:extLst>
          </p:cNvPr>
          <p:cNvSpPr txBox="1">
            <a:spLocks/>
          </p:cNvSpPr>
          <p:nvPr/>
        </p:nvSpPr>
        <p:spPr>
          <a:xfrm>
            <a:off x="1133270" y="4537702"/>
            <a:ext cx="10952402" cy="1853955"/>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s-MX" sz="4000" dirty="0">
              <a:solidFill>
                <a:schemeClr val="tx2"/>
              </a:solidFill>
            </a:endParaRPr>
          </a:p>
        </p:txBody>
      </p:sp>
    </p:spTree>
    <p:extLst>
      <p:ext uri="{BB962C8B-B14F-4D97-AF65-F5344CB8AC3E}">
        <p14:creationId xmlns:p14="http://schemas.microsoft.com/office/powerpoint/2010/main" val="602402074"/>
      </p:ext>
    </p:extLst>
  </p:cSld>
  <p:clrMapOvr>
    <a:masterClrMapping/>
  </p:clrMapOvr>
  <p:transition>
    <p:cut/>
  </p:transition>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80411"/>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Representación de un vector</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551862" y="1842524"/>
            <a:ext cx="10952402" cy="3771613"/>
          </a:xfrm>
        </p:spPr>
        <p:txBody>
          <a:bodyPr>
            <a:noAutofit/>
          </a:bodyPr>
          <a:lstStyle/>
          <a:p>
            <a:pPr marL="0" indent="0">
              <a:buNone/>
            </a:pPr>
            <a:r>
              <a:rPr lang="es-MX" sz="4000" dirty="0">
                <a:solidFill>
                  <a:schemeClr val="tx2"/>
                </a:solidFill>
              </a:rPr>
              <a:t>Gráficamente un vector se representa con una flecha, que tiene las siguientes características:</a:t>
            </a:r>
          </a:p>
        </p:txBody>
      </p:sp>
      <p:sp>
        <p:nvSpPr>
          <p:cNvPr id="2" name="Marcador de contenido 5">
            <a:extLst>
              <a:ext uri="{FF2B5EF4-FFF2-40B4-BE49-F238E27FC236}">
                <a16:creationId xmlns:a16="http://schemas.microsoft.com/office/drawing/2014/main" id="{AAF98697-0457-3220-EC67-D15284EA3604}"/>
              </a:ext>
            </a:extLst>
          </p:cNvPr>
          <p:cNvSpPr txBox="1">
            <a:spLocks/>
          </p:cNvSpPr>
          <p:nvPr/>
        </p:nvSpPr>
        <p:spPr>
          <a:xfrm>
            <a:off x="1133270" y="4537702"/>
            <a:ext cx="10952402" cy="1853955"/>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s-MX" sz="4000" dirty="0">
              <a:solidFill>
                <a:schemeClr val="tx2"/>
              </a:solidFill>
            </a:endParaRPr>
          </a:p>
        </p:txBody>
      </p:sp>
      <p:sp>
        <p:nvSpPr>
          <p:cNvPr id="3" name="Marcador de contenido 5">
            <a:extLst>
              <a:ext uri="{FF2B5EF4-FFF2-40B4-BE49-F238E27FC236}">
                <a16:creationId xmlns:a16="http://schemas.microsoft.com/office/drawing/2014/main" id="{ADE33D35-C7D0-69E1-A0D2-080B1BC53BAC}"/>
              </a:ext>
            </a:extLst>
          </p:cNvPr>
          <p:cNvSpPr txBox="1">
            <a:spLocks/>
          </p:cNvSpPr>
          <p:nvPr/>
        </p:nvSpPr>
        <p:spPr>
          <a:xfrm>
            <a:off x="551862" y="3286246"/>
            <a:ext cx="10952402" cy="3771613"/>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r>
              <a:rPr lang="es-MX" sz="4000" dirty="0">
                <a:solidFill>
                  <a:schemeClr val="tx2"/>
                </a:solidFill>
              </a:rPr>
              <a:t> Punto de inicio.</a:t>
            </a:r>
          </a:p>
          <a:p>
            <a:r>
              <a:rPr lang="es-MX" sz="4000" dirty="0">
                <a:solidFill>
                  <a:schemeClr val="tx2"/>
                </a:solidFill>
              </a:rPr>
              <a:t> Punto final.</a:t>
            </a:r>
          </a:p>
          <a:p>
            <a:r>
              <a:rPr lang="es-MX" sz="4000" dirty="0">
                <a:solidFill>
                  <a:schemeClr val="tx2"/>
                </a:solidFill>
              </a:rPr>
              <a:t> Longitud.</a:t>
            </a:r>
          </a:p>
          <a:p>
            <a:r>
              <a:rPr lang="es-MX" sz="4000" dirty="0">
                <a:solidFill>
                  <a:schemeClr val="tx2"/>
                </a:solidFill>
              </a:rPr>
              <a:t> Una flecha.</a:t>
            </a:r>
          </a:p>
        </p:txBody>
      </p:sp>
      <p:cxnSp>
        <p:nvCxnSpPr>
          <p:cNvPr id="5" name="Conector recto de flecha 4">
            <a:extLst>
              <a:ext uri="{FF2B5EF4-FFF2-40B4-BE49-F238E27FC236}">
                <a16:creationId xmlns:a16="http://schemas.microsoft.com/office/drawing/2014/main" id="{8AF64E2D-1F8A-7A11-3C71-868C4B90220E}"/>
              </a:ext>
            </a:extLst>
          </p:cNvPr>
          <p:cNvCxnSpPr/>
          <p:nvPr/>
        </p:nvCxnSpPr>
        <p:spPr>
          <a:xfrm flipV="1">
            <a:off x="5669280" y="4135902"/>
            <a:ext cx="3334043" cy="1478235"/>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9CAE3BE2-07CB-3C03-84FC-5F7FA4273662}"/>
              </a:ext>
            </a:extLst>
          </p:cNvPr>
          <p:cNvSpPr txBox="1"/>
          <p:nvPr/>
        </p:nvSpPr>
        <p:spPr>
          <a:xfrm>
            <a:off x="5274646" y="5761744"/>
            <a:ext cx="1083951" cy="584775"/>
          </a:xfrm>
          <a:prstGeom prst="rect">
            <a:avLst/>
          </a:prstGeom>
          <a:noFill/>
        </p:spPr>
        <p:txBody>
          <a:bodyPr wrap="none" rtlCol="0">
            <a:spAutoFit/>
          </a:bodyPr>
          <a:lstStyle/>
          <a:p>
            <a:r>
              <a:rPr lang="es-MX" sz="3200" dirty="0">
                <a:solidFill>
                  <a:schemeClr val="tx2"/>
                </a:solidFill>
              </a:rPr>
              <a:t>Inicio</a:t>
            </a:r>
          </a:p>
        </p:txBody>
      </p:sp>
      <p:sp>
        <p:nvSpPr>
          <p:cNvPr id="8" name="CuadroTexto 7">
            <a:extLst>
              <a:ext uri="{FF2B5EF4-FFF2-40B4-BE49-F238E27FC236}">
                <a16:creationId xmlns:a16="http://schemas.microsoft.com/office/drawing/2014/main" id="{F778FF7C-0ABA-BBDC-5EC2-DD1F89A3CDDA}"/>
              </a:ext>
            </a:extLst>
          </p:cNvPr>
          <p:cNvSpPr txBox="1"/>
          <p:nvPr/>
        </p:nvSpPr>
        <p:spPr>
          <a:xfrm>
            <a:off x="9275753" y="3667630"/>
            <a:ext cx="1258678" cy="584775"/>
          </a:xfrm>
          <a:prstGeom prst="rect">
            <a:avLst/>
          </a:prstGeom>
          <a:noFill/>
        </p:spPr>
        <p:txBody>
          <a:bodyPr wrap="none" rtlCol="0">
            <a:spAutoFit/>
          </a:bodyPr>
          <a:lstStyle/>
          <a:p>
            <a:r>
              <a:rPr lang="es-MX" sz="3200" dirty="0">
                <a:solidFill>
                  <a:schemeClr val="tx2"/>
                </a:solidFill>
              </a:rPr>
              <a:t>Flecha</a:t>
            </a:r>
          </a:p>
        </p:txBody>
      </p:sp>
      <p:grpSp>
        <p:nvGrpSpPr>
          <p:cNvPr id="20" name="Grupo 19">
            <a:extLst>
              <a:ext uri="{FF2B5EF4-FFF2-40B4-BE49-F238E27FC236}">
                <a16:creationId xmlns:a16="http://schemas.microsoft.com/office/drawing/2014/main" id="{209CAD02-1927-00FF-9075-71B3BDDF7199}"/>
              </a:ext>
            </a:extLst>
          </p:cNvPr>
          <p:cNvGrpSpPr/>
          <p:nvPr/>
        </p:nvGrpSpPr>
        <p:grpSpPr>
          <a:xfrm>
            <a:off x="5443459" y="3516318"/>
            <a:ext cx="3446366" cy="1935475"/>
            <a:chOff x="5443459" y="3516318"/>
            <a:chExt cx="3446366" cy="1935475"/>
          </a:xfrm>
        </p:grpSpPr>
        <p:sp>
          <p:nvSpPr>
            <p:cNvPr id="9" name="CuadroTexto 8">
              <a:extLst>
                <a:ext uri="{FF2B5EF4-FFF2-40B4-BE49-F238E27FC236}">
                  <a16:creationId xmlns:a16="http://schemas.microsoft.com/office/drawing/2014/main" id="{CDB69434-EDF1-577B-F676-A9D7D0094BA7}"/>
                </a:ext>
              </a:extLst>
            </p:cNvPr>
            <p:cNvSpPr txBox="1"/>
            <p:nvPr/>
          </p:nvSpPr>
          <p:spPr>
            <a:xfrm rot="20223895">
              <a:off x="6119965" y="3830939"/>
              <a:ext cx="1649811" cy="584775"/>
            </a:xfrm>
            <a:prstGeom prst="rect">
              <a:avLst/>
            </a:prstGeom>
            <a:noFill/>
          </p:spPr>
          <p:txBody>
            <a:bodyPr wrap="none" rtlCol="0">
              <a:spAutoFit/>
            </a:bodyPr>
            <a:lstStyle/>
            <a:p>
              <a:r>
                <a:rPr lang="es-MX" sz="3200" dirty="0">
                  <a:solidFill>
                    <a:schemeClr val="tx2"/>
                  </a:solidFill>
                </a:rPr>
                <a:t>Longitud</a:t>
              </a:r>
            </a:p>
          </p:txBody>
        </p:sp>
        <p:cxnSp>
          <p:nvCxnSpPr>
            <p:cNvPr id="11" name="Conector recto 10">
              <a:extLst>
                <a:ext uri="{FF2B5EF4-FFF2-40B4-BE49-F238E27FC236}">
                  <a16:creationId xmlns:a16="http://schemas.microsoft.com/office/drawing/2014/main" id="{63A3333D-BFD4-749E-0BF4-813D23C9CA9A}"/>
                </a:ext>
              </a:extLst>
            </p:cNvPr>
            <p:cNvCxnSpPr/>
            <p:nvPr/>
          </p:nvCxnSpPr>
          <p:spPr>
            <a:xfrm flipV="1">
              <a:off x="5551962" y="3782485"/>
              <a:ext cx="3263086" cy="144372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E78D4960-FE43-42F9-08D6-6965A1A80313}"/>
                </a:ext>
              </a:extLst>
            </p:cNvPr>
            <p:cNvCxnSpPr/>
            <p:nvPr/>
          </p:nvCxnSpPr>
          <p:spPr>
            <a:xfrm>
              <a:off x="5443459" y="4965894"/>
              <a:ext cx="169551" cy="4858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1ABAF470-02D8-8BC3-C163-A9990B66517A}"/>
                </a:ext>
              </a:extLst>
            </p:cNvPr>
            <p:cNvCxnSpPr/>
            <p:nvPr/>
          </p:nvCxnSpPr>
          <p:spPr>
            <a:xfrm>
              <a:off x="8720274" y="3516318"/>
              <a:ext cx="169551" cy="4858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94D35840-71CC-1E65-405A-BCF78D92C3D2}"/>
                  </a:ext>
                </a:extLst>
              </p:cNvPr>
              <p:cNvSpPr txBox="1"/>
              <p:nvPr/>
            </p:nvSpPr>
            <p:spPr>
              <a:xfrm>
                <a:off x="7336301" y="5026543"/>
                <a:ext cx="400430" cy="6249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MX" sz="3600" b="0" i="1" smtClean="0">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𝐴</m:t>
                          </m:r>
                        </m:e>
                      </m:acc>
                    </m:oMath>
                  </m:oMathPara>
                </a14:m>
                <a:endParaRPr lang="es-MX" sz="3600" dirty="0">
                  <a:solidFill>
                    <a:schemeClr val="tx2"/>
                  </a:solidFill>
                </a:endParaRPr>
              </a:p>
            </p:txBody>
          </p:sp>
        </mc:Choice>
        <mc:Fallback xmlns="">
          <p:sp>
            <p:nvSpPr>
              <p:cNvPr id="19" name="CuadroTexto 18">
                <a:extLst>
                  <a:ext uri="{FF2B5EF4-FFF2-40B4-BE49-F238E27FC236}">
                    <a16:creationId xmlns:a16="http://schemas.microsoft.com/office/drawing/2014/main" id="{94D35840-71CC-1E65-405A-BCF78D92C3D2}"/>
                  </a:ext>
                </a:extLst>
              </p:cNvPr>
              <p:cNvSpPr txBox="1">
                <a:spLocks noRot="1" noChangeAspect="1" noMove="1" noResize="1" noEditPoints="1" noAdjustHandles="1" noChangeArrowheads="1" noChangeShapeType="1" noTextEdit="1"/>
              </p:cNvSpPr>
              <p:nvPr/>
            </p:nvSpPr>
            <p:spPr>
              <a:xfrm>
                <a:off x="7336301" y="5026543"/>
                <a:ext cx="400430" cy="624915"/>
              </a:xfrm>
              <a:prstGeom prst="rect">
                <a:avLst/>
              </a:prstGeom>
              <a:blipFill>
                <a:blip r:embed="rId2"/>
                <a:stretch>
                  <a:fillRect/>
                </a:stretch>
              </a:blipFill>
            </p:spPr>
            <p:txBody>
              <a:bodyPr/>
              <a:lstStyle/>
              <a:p>
                <a:r>
                  <a:rPr lang="es-MX">
                    <a:noFill/>
                  </a:rPr>
                  <a:t> </a:t>
                </a:r>
              </a:p>
            </p:txBody>
          </p:sp>
        </mc:Fallback>
      </mc:AlternateContent>
      <p:sp>
        <p:nvSpPr>
          <p:cNvPr id="21" name="CuadroTexto 20">
            <a:extLst>
              <a:ext uri="{FF2B5EF4-FFF2-40B4-BE49-F238E27FC236}">
                <a16:creationId xmlns:a16="http://schemas.microsoft.com/office/drawing/2014/main" id="{3D8F8ABB-766D-47BE-E0CF-F62BEF3AA4BD}"/>
              </a:ext>
            </a:extLst>
          </p:cNvPr>
          <p:cNvSpPr txBox="1"/>
          <p:nvPr/>
        </p:nvSpPr>
        <p:spPr>
          <a:xfrm>
            <a:off x="8850129" y="4442644"/>
            <a:ext cx="684803" cy="584775"/>
          </a:xfrm>
          <a:prstGeom prst="rect">
            <a:avLst/>
          </a:prstGeom>
          <a:noFill/>
        </p:spPr>
        <p:txBody>
          <a:bodyPr wrap="none" rtlCol="0">
            <a:spAutoFit/>
          </a:bodyPr>
          <a:lstStyle/>
          <a:p>
            <a:r>
              <a:rPr lang="es-MX" sz="3200" dirty="0">
                <a:solidFill>
                  <a:schemeClr val="tx2"/>
                </a:solidFill>
              </a:rPr>
              <a:t>Fin</a:t>
            </a:r>
          </a:p>
        </p:txBody>
      </p:sp>
    </p:spTree>
    <p:extLst>
      <p:ext uri="{BB962C8B-B14F-4D97-AF65-F5344CB8AC3E}">
        <p14:creationId xmlns:p14="http://schemas.microsoft.com/office/powerpoint/2010/main" val="3391300720"/>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0"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000"/>
                                        <p:tgtEl>
                                          <p:spTgt spid="3">
                                            <p:txEl>
                                              <p:pRg st="0" end="0"/>
                                            </p:txEl>
                                          </p:spTgt>
                                        </p:tgtEl>
                                      </p:cBhvr>
                                    </p:animEffect>
                                    <p:anim calcmode="lin" valueType="num">
                                      <p:cBhvr>
                                        <p:cTn id="2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fade">
                                      <p:cBhvr>
                                        <p:cTn id="27" dur="1000"/>
                                        <p:tgtEl>
                                          <p:spTgt spid="3">
                                            <p:txEl>
                                              <p:pRg st="1" end="1"/>
                                            </p:txEl>
                                          </p:spTgt>
                                        </p:tgtEl>
                                      </p:cBhvr>
                                    </p:animEffect>
                                    <p:anim calcmode="lin" valueType="num">
                                      <p:cBhvr>
                                        <p:cTn id="2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3">
                                            <p:txEl>
                                              <p:pRg st="2" end="2"/>
                                            </p:txEl>
                                          </p:spTgt>
                                        </p:tgtEl>
                                        <p:attrNameLst>
                                          <p:attrName>style.visibility</p:attrName>
                                        </p:attrNameLst>
                                      </p:cBhvr>
                                      <p:to>
                                        <p:strVal val="visible"/>
                                      </p:to>
                                    </p:set>
                                    <p:animEffect transition="in" filter="fade">
                                      <p:cBhvr>
                                        <p:cTn id="34" dur="1000"/>
                                        <p:tgtEl>
                                          <p:spTgt spid="3">
                                            <p:txEl>
                                              <p:pRg st="2" end="2"/>
                                            </p:txEl>
                                          </p:spTgt>
                                        </p:tgtEl>
                                      </p:cBhvr>
                                    </p:animEffect>
                                    <p:anim calcmode="lin" valueType="num">
                                      <p:cBhvr>
                                        <p:cTn id="3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Effect transition="in" filter="fade">
                                      <p:cBhvr>
                                        <p:cTn id="41" dur="1000"/>
                                        <p:tgtEl>
                                          <p:spTgt spid="3">
                                            <p:txEl>
                                              <p:pRg st="3" end="3"/>
                                            </p:txEl>
                                          </p:spTgt>
                                        </p:tgtEl>
                                      </p:cBhvr>
                                    </p:animEffect>
                                    <p:anim calcmode="lin" valueType="num">
                                      <p:cBhvr>
                                        <p:cTn id="4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20"/>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build="p"/>
      <p:bldP spid="7" grpId="0"/>
      <p:bldP spid="8" grpId="0"/>
      <p:bldP spid="19" grpId="0"/>
      <p:bldP spid="21" grpId="0"/>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80411"/>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Cantidades vectoriales</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535336" y="2122750"/>
            <a:ext cx="10952402" cy="3771613"/>
          </a:xfrm>
        </p:spPr>
        <p:txBody>
          <a:bodyPr>
            <a:noAutofit/>
          </a:bodyPr>
          <a:lstStyle/>
          <a:p>
            <a:pPr marL="0" indent="0">
              <a:buNone/>
            </a:pPr>
            <a:r>
              <a:rPr lang="es-MX" sz="4000" dirty="0">
                <a:solidFill>
                  <a:schemeClr val="tx2"/>
                </a:solidFill>
              </a:rPr>
              <a:t>Son ejemplos de la cantidades o magnitudes vectoriales: el desplazamiento, la velocidad, la aceleración, la fuerza, etc.</a:t>
            </a:r>
          </a:p>
          <a:p>
            <a:pPr marL="0" indent="0">
              <a:buNone/>
            </a:pPr>
            <a:endParaRPr lang="es-MX" sz="4000" dirty="0">
              <a:solidFill>
                <a:schemeClr val="tx2"/>
              </a:solidFill>
            </a:endParaRPr>
          </a:p>
          <a:p>
            <a:pPr marL="0" indent="0">
              <a:buNone/>
            </a:pPr>
            <a:r>
              <a:rPr lang="es-MX" sz="4000" dirty="0">
                <a:solidFill>
                  <a:schemeClr val="tx2"/>
                </a:solidFill>
              </a:rPr>
              <a:t>Cada una de estas cantidades considera una magnitud, dirección y sentido.</a:t>
            </a:r>
          </a:p>
        </p:txBody>
      </p:sp>
      <p:sp>
        <p:nvSpPr>
          <p:cNvPr id="2" name="Marcador de contenido 5">
            <a:extLst>
              <a:ext uri="{FF2B5EF4-FFF2-40B4-BE49-F238E27FC236}">
                <a16:creationId xmlns:a16="http://schemas.microsoft.com/office/drawing/2014/main" id="{AAF98697-0457-3220-EC67-D15284EA3604}"/>
              </a:ext>
            </a:extLst>
          </p:cNvPr>
          <p:cNvSpPr txBox="1">
            <a:spLocks/>
          </p:cNvSpPr>
          <p:nvPr/>
        </p:nvSpPr>
        <p:spPr>
          <a:xfrm>
            <a:off x="1133270" y="4537702"/>
            <a:ext cx="10952402" cy="1853955"/>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s-MX" sz="4000" dirty="0">
              <a:solidFill>
                <a:schemeClr val="tx2"/>
              </a:solidFill>
            </a:endParaRPr>
          </a:p>
        </p:txBody>
      </p:sp>
    </p:spTree>
    <p:extLst>
      <p:ext uri="{BB962C8B-B14F-4D97-AF65-F5344CB8AC3E}">
        <p14:creationId xmlns:p14="http://schemas.microsoft.com/office/powerpoint/2010/main" val="2762660977"/>
      </p:ext>
    </p:extLst>
  </p:cSld>
  <p:clrMapOvr>
    <a:masterClrMapping/>
  </p:clrMapOvr>
  <p:transition>
    <p:cut/>
  </p:transition>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80411"/>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Escribiendo un vector</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535336" y="2122750"/>
            <a:ext cx="10952402" cy="3771613"/>
          </a:xfrm>
        </p:spPr>
        <p:txBody>
          <a:bodyPr>
            <a:noAutofit/>
          </a:bodyPr>
          <a:lstStyle/>
          <a:p>
            <a:pPr marL="0" indent="0">
              <a:buNone/>
            </a:pPr>
            <a:r>
              <a:rPr lang="es-MX" sz="4000" dirty="0">
                <a:solidFill>
                  <a:schemeClr val="tx2"/>
                </a:solidFill>
              </a:rPr>
              <a:t>En la escritura a mano, un vector puede caracterizarse dibujando una pequeña flecha arriba de la letra usada para representarlo de la siguiente forma:</a:t>
            </a:r>
          </a:p>
        </p:txBody>
      </p:sp>
      <p:sp>
        <p:nvSpPr>
          <p:cNvPr id="2" name="Marcador de contenido 5">
            <a:extLst>
              <a:ext uri="{FF2B5EF4-FFF2-40B4-BE49-F238E27FC236}">
                <a16:creationId xmlns:a16="http://schemas.microsoft.com/office/drawing/2014/main" id="{AAF98697-0457-3220-EC67-D15284EA3604}"/>
              </a:ext>
            </a:extLst>
          </p:cNvPr>
          <p:cNvSpPr txBox="1">
            <a:spLocks/>
          </p:cNvSpPr>
          <p:nvPr/>
        </p:nvSpPr>
        <p:spPr>
          <a:xfrm>
            <a:off x="1133270" y="4537702"/>
            <a:ext cx="10952402" cy="1853955"/>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s-MX" sz="4000" dirty="0">
              <a:solidFill>
                <a:schemeClr val="tx2"/>
              </a:solidFill>
            </a:endParaRPr>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1568AECC-2F28-5E63-5DCC-5264E1E38080}"/>
                  </a:ext>
                </a:extLst>
              </p:cNvPr>
              <p:cNvSpPr txBox="1"/>
              <p:nvPr/>
            </p:nvSpPr>
            <p:spPr>
              <a:xfrm>
                <a:off x="2298009" y="4910681"/>
                <a:ext cx="400430" cy="6249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MX" sz="3600" b="0" i="1" smtClean="0">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𝐴</m:t>
                          </m:r>
                        </m:e>
                      </m:acc>
                    </m:oMath>
                  </m:oMathPara>
                </a14:m>
                <a:endParaRPr lang="es-MX" sz="3600" dirty="0">
                  <a:solidFill>
                    <a:schemeClr val="tx2"/>
                  </a:solidFill>
                </a:endParaRPr>
              </a:p>
            </p:txBody>
          </p:sp>
        </mc:Choice>
        <mc:Fallback xmlns="">
          <p:sp>
            <p:nvSpPr>
              <p:cNvPr id="3" name="CuadroTexto 2">
                <a:extLst>
                  <a:ext uri="{FF2B5EF4-FFF2-40B4-BE49-F238E27FC236}">
                    <a16:creationId xmlns:a16="http://schemas.microsoft.com/office/drawing/2014/main" id="{1568AECC-2F28-5E63-5DCC-5264E1E38080}"/>
                  </a:ext>
                </a:extLst>
              </p:cNvPr>
              <p:cNvSpPr txBox="1">
                <a:spLocks noRot="1" noChangeAspect="1" noMove="1" noResize="1" noEditPoints="1" noAdjustHandles="1" noChangeArrowheads="1" noChangeShapeType="1" noTextEdit="1"/>
              </p:cNvSpPr>
              <p:nvPr/>
            </p:nvSpPr>
            <p:spPr>
              <a:xfrm>
                <a:off x="2298009" y="4910681"/>
                <a:ext cx="400430" cy="624915"/>
              </a:xfrm>
              <a:prstGeom prst="rect">
                <a:avLst/>
              </a:prstGeom>
              <a:blipFill>
                <a:blip r:embed="rId2"/>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AFBC4EE5-9CDF-46E0-4F08-14EEFBDFC02B}"/>
                  </a:ext>
                </a:extLst>
              </p:cNvPr>
              <p:cNvSpPr txBox="1"/>
              <p:nvPr/>
            </p:nvSpPr>
            <p:spPr>
              <a:xfrm>
                <a:off x="4095972" y="4899653"/>
                <a:ext cx="362792" cy="6359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MX" sz="3600" b="0" i="1" smtClean="0">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𝑏</m:t>
                          </m:r>
                        </m:e>
                      </m:acc>
                    </m:oMath>
                  </m:oMathPara>
                </a14:m>
                <a:endParaRPr lang="es-MX" sz="3600" dirty="0">
                  <a:solidFill>
                    <a:schemeClr val="tx2"/>
                  </a:solidFill>
                </a:endParaRPr>
              </a:p>
            </p:txBody>
          </p:sp>
        </mc:Choice>
        <mc:Fallback xmlns="">
          <p:sp>
            <p:nvSpPr>
              <p:cNvPr id="4" name="CuadroTexto 3">
                <a:extLst>
                  <a:ext uri="{FF2B5EF4-FFF2-40B4-BE49-F238E27FC236}">
                    <a16:creationId xmlns:a16="http://schemas.microsoft.com/office/drawing/2014/main" id="{AFBC4EE5-9CDF-46E0-4F08-14EEFBDFC02B}"/>
                  </a:ext>
                </a:extLst>
              </p:cNvPr>
              <p:cNvSpPr txBox="1">
                <a:spLocks noRot="1" noChangeAspect="1" noMove="1" noResize="1" noEditPoints="1" noAdjustHandles="1" noChangeArrowheads="1" noChangeShapeType="1" noTextEdit="1"/>
              </p:cNvSpPr>
              <p:nvPr/>
            </p:nvSpPr>
            <p:spPr>
              <a:xfrm>
                <a:off x="4095972" y="4899653"/>
                <a:ext cx="362792" cy="635943"/>
              </a:xfrm>
              <a:prstGeom prst="rect">
                <a:avLst/>
              </a:prstGeom>
              <a:blipFill>
                <a:blip r:embed="rId3"/>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BF32EFF9-4EF0-AA4E-66DD-67F4F0803D8E}"/>
                  </a:ext>
                </a:extLst>
              </p:cNvPr>
              <p:cNvSpPr txBox="1"/>
              <p:nvPr/>
            </p:nvSpPr>
            <p:spPr>
              <a:xfrm>
                <a:off x="5637936" y="4843355"/>
                <a:ext cx="436722" cy="6213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MX" sz="3600" b="0" i="1" smtClean="0">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𝐷</m:t>
                          </m:r>
                        </m:e>
                      </m:acc>
                    </m:oMath>
                  </m:oMathPara>
                </a14:m>
                <a:endParaRPr lang="es-MX" sz="3600" dirty="0">
                  <a:solidFill>
                    <a:schemeClr val="tx2"/>
                  </a:solidFill>
                </a:endParaRPr>
              </a:p>
            </p:txBody>
          </p:sp>
        </mc:Choice>
        <mc:Fallback xmlns="">
          <p:sp>
            <p:nvSpPr>
              <p:cNvPr id="5" name="CuadroTexto 4">
                <a:extLst>
                  <a:ext uri="{FF2B5EF4-FFF2-40B4-BE49-F238E27FC236}">
                    <a16:creationId xmlns:a16="http://schemas.microsoft.com/office/drawing/2014/main" id="{BF32EFF9-4EF0-AA4E-66DD-67F4F0803D8E}"/>
                  </a:ext>
                </a:extLst>
              </p:cNvPr>
              <p:cNvSpPr txBox="1">
                <a:spLocks noRot="1" noChangeAspect="1" noMove="1" noResize="1" noEditPoints="1" noAdjustHandles="1" noChangeArrowheads="1" noChangeShapeType="1" noTextEdit="1"/>
              </p:cNvSpPr>
              <p:nvPr/>
            </p:nvSpPr>
            <p:spPr>
              <a:xfrm>
                <a:off x="5637936" y="4843355"/>
                <a:ext cx="436722" cy="621324"/>
              </a:xfrm>
              <a:prstGeom prst="rect">
                <a:avLst/>
              </a:prstGeom>
              <a:blipFill>
                <a:blip r:embed="rId4"/>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0A320A87-AC38-EFB0-D8AD-0489982E1135}"/>
                  </a:ext>
                </a:extLst>
              </p:cNvPr>
              <p:cNvSpPr txBox="1"/>
              <p:nvPr/>
            </p:nvSpPr>
            <p:spPr>
              <a:xfrm>
                <a:off x="7338236" y="4872188"/>
                <a:ext cx="539891" cy="6213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MX" sz="3600" b="0" i="1" smtClean="0">
                              <a:solidFill>
                                <a:schemeClr val="tx2"/>
                              </a:solidFill>
                              <a:latin typeface="Cambria Math" panose="02040503050406030204" pitchFamily="18" charset="0"/>
                            </a:rPr>
                          </m:ctrlPr>
                        </m:accPr>
                        <m:e>
                          <m:sSub>
                            <m:sSubPr>
                              <m:ctrlPr>
                                <a:rPr lang="es-MX" sz="3600" b="0" i="1" smtClean="0">
                                  <a:solidFill>
                                    <a:schemeClr val="tx2"/>
                                  </a:solidFill>
                                  <a:latin typeface="Cambria Math" panose="02040503050406030204" pitchFamily="18" charset="0"/>
                                </a:rPr>
                              </m:ctrlPr>
                            </m:sSubPr>
                            <m:e>
                              <m:r>
                                <a:rPr lang="es-MX" sz="3600" b="0" i="1" smtClean="0">
                                  <a:solidFill>
                                    <a:schemeClr val="tx2"/>
                                  </a:solidFill>
                                  <a:latin typeface="Cambria Math" panose="02040503050406030204" pitchFamily="18" charset="0"/>
                                </a:rPr>
                                <m:t>𝐹</m:t>
                              </m:r>
                            </m:e>
                            <m:sub>
                              <m:r>
                                <a:rPr lang="es-MX" sz="3600" b="0" i="1" smtClean="0">
                                  <a:solidFill>
                                    <a:schemeClr val="tx2"/>
                                  </a:solidFill>
                                  <a:latin typeface="Cambria Math" panose="02040503050406030204" pitchFamily="18" charset="0"/>
                                </a:rPr>
                                <m:t>1</m:t>
                              </m:r>
                            </m:sub>
                          </m:sSub>
                        </m:e>
                      </m:acc>
                    </m:oMath>
                  </m:oMathPara>
                </a14:m>
                <a:endParaRPr lang="es-MX" sz="3600" dirty="0">
                  <a:solidFill>
                    <a:schemeClr val="tx2"/>
                  </a:solidFill>
                </a:endParaRPr>
              </a:p>
            </p:txBody>
          </p:sp>
        </mc:Choice>
        <mc:Fallback xmlns="">
          <p:sp>
            <p:nvSpPr>
              <p:cNvPr id="7" name="CuadroTexto 6">
                <a:extLst>
                  <a:ext uri="{FF2B5EF4-FFF2-40B4-BE49-F238E27FC236}">
                    <a16:creationId xmlns:a16="http://schemas.microsoft.com/office/drawing/2014/main" id="{0A320A87-AC38-EFB0-D8AD-0489982E1135}"/>
                  </a:ext>
                </a:extLst>
              </p:cNvPr>
              <p:cNvSpPr txBox="1">
                <a:spLocks noRot="1" noChangeAspect="1" noMove="1" noResize="1" noEditPoints="1" noAdjustHandles="1" noChangeArrowheads="1" noChangeShapeType="1" noTextEdit="1"/>
              </p:cNvSpPr>
              <p:nvPr/>
            </p:nvSpPr>
            <p:spPr>
              <a:xfrm>
                <a:off x="7338236" y="4872188"/>
                <a:ext cx="539891" cy="621324"/>
              </a:xfrm>
              <a:prstGeom prst="rect">
                <a:avLst/>
              </a:prstGeom>
              <a:blipFill>
                <a:blip r:embed="rId5"/>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533998153"/>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80411"/>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La magnitud de un vector</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535336" y="2122751"/>
            <a:ext cx="10952402" cy="1487974"/>
          </a:xfrm>
        </p:spPr>
        <p:txBody>
          <a:bodyPr>
            <a:noAutofit/>
          </a:bodyPr>
          <a:lstStyle/>
          <a:p>
            <a:pPr marL="0" indent="0">
              <a:buNone/>
            </a:pPr>
            <a:r>
              <a:rPr lang="es-MX" sz="4000" dirty="0">
                <a:solidFill>
                  <a:schemeClr val="tx2"/>
                </a:solidFill>
              </a:rPr>
              <a:t>La magnitud de un vector determina la longitud de la flecha correspondiente.</a:t>
            </a:r>
          </a:p>
        </p:txBody>
      </p:sp>
      <p:grpSp>
        <p:nvGrpSpPr>
          <p:cNvPr id="26" name="Grupo 25">
            <a:extLst>
              <a:ext uri="{FF2B5EF4-FFF2-40B4-BE49-F238E27FC236}">
                <a16:creationId xmlns:a16="http://schemas.microsoft.com/office/drawing/2014/main" id="{DCAD8AA4-2FCE-435A-A34D-3BDA793E284C}"/>
              </a:ext>
            </a:extLst>
          </p:cNvPr>
          <p:cNvGrpSpPr/>
          <p:nvPr/>
        </p:nvGrpSpPr>
        <p:grpSpPr>
          <a:xfrm>
            <a:off x="1280160" y="4079106"/>
            <a:ext cx="3617670" cy="2091962"/>
            <a:chOff x="3945341" y="4374528"/>
            <a:chExt cx="3617670" cy="2091962"/>
          </a:xfrm>
        </p:grpSpPr>
        <p:cxnSp>
          <p:nvCxnSpPr>
            <p:cNvPr id="8" name="Conector recto de flecha 7">
              <a:extLst>
                <a:ext uri="{FF2B5EF4-FFF2-40B4-BE49-F238E27FC236}">
                  <a16:creationId xmlns:a16="http://schemas.microsoft.com/office/drawing/2014/main" id="{8B7B5951-786D-C49A-5177-5684049453EE}"/>
                </a:ext>
              </a:extLst>
            </p:cNvPr>
            <p:cNvCxnSpPr>
              <a:cxnSpLocks/>
            </p:cNvCxnSpPr>
            <p:nvPr/>
          </p:nvCxnSpPr>
          <p:spPr>
            <a:xfrm>
              <a:off x="3981210" y="5614750"/>
              <a:ext cx="3581801"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0" name="CuadroTexto 9">
              <a:extLst>
                <a:ext uri="{FF2B5EF4-FFF2-40B4-BE49-F238E27FC236}">
                  <a16:creationId xmlns:a16="http://schemas.microsoft.com/office/drawing/2014/main" id="{413A8C82-CF58-086A-1403-EB379DBB364A}"/>
                </a:ext>
              </a:extLst>
            </p:cNvPr>
            <p:cNvSpPr txBox="1"/>
            <p:nvPr/>
          </p:nvSpPr>
          <p:spPr>
            <a:xfrm rot="21562197">
              <a:off x="4929271" y="4374528"/>
              <a:ext cx="1649811" cy="584775"/>
            </a:xfrm>
            <a:prstGeom prst="rect">
              <a:avLst/>
            </a:prstGeom>
            <a:noFill/>
          </p:spPr>
          <p:txBody>
            <a:bodyPr wrap="none" rtlCol="0">
              <a:spAutoFit/>
            </a:bodyPr>
            <a:lstStyle/>
            <a:p>
              <a:r>
                <a:rPr lang="es-MX" sz="3200" dirty="0">
                  <a:solidFill>
                    <a:schemeClr val="tx2"/>
                  </a:solidFill>
                </a:rPr>
                <a:t>Longitud</a:t>
              </a:r>
            </a:p>
          </p:txBody>
        </p:sp>
        <p:cxnSp>
          <p:nvCxnSpPr>
            <p:cNvPr id="11" name="Conector recto 10">
              <a:extLst>
                <a:ext uri="{FF2B5EF4-FFF2-40B4-BE49-F238E27FC236}">
                  <a16:creationId xmlns:a16="http://schemas.microsoft.com/office/drawing/2014/main" id="{0A755D54-9FD9-49E8-CECC-166D1F953995}"/>
                </a:ext>
              </a:extLst>
            </p:cNvPr>
            <p:cNvCxnSpPr>
              <a:cxnSpLocks/>
            </p:cNvCxnSpPr>
            <p:nvPr/>
          </p:nvCxnSpPr>
          <p:spPr>
            <a:xfrm>
              <a:off x="3945341" y="5207814"/>
              <a:ext cx="361767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239EBF9E-2838-8561-5671-40FB036E4C70}"/>
                </a:ext>
              </a:extLst>
            </p:cNvPr>
            <p:cNvCxnSpPr/>
            <p:nvPr/>
          </p:nvCxnSpPr>
          <p:spPr>
            <a:xfrm>
              <a:off x="3981210" y="5092505"/>
              <a:ext cx="0" cy="29542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Conector recto 23">
              <a:extLst>
                <a:ext uri="{FF2B5EF4-FFF2-40B4-BE49-F238E27FC236}">
                  <a16:creationId xmlns:a16="http://schemas.microsoft.com/office/drawing/2014/main" id="{7E28631C-12C2-2694-99DA-5A6258B3D7DD}"/>
                </a:ext>
              </a:extLst>
            </p:cNvPr>
            <p:cNvCxnSpPr/>
            <p:nvPr/>
          </p:nvCxnSpPr>
          <p:spPr>
            <a:xfrm>
              <a:off x="7560719" y="5092504"/>
              <a:ext cx="0" cy="29542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CuadroTexto 24">
                  <a:extLst>
                    <a:ext uri="{FF2B5EF4-FFF2-40B4-BE49-F238E27FC236}">
                      <a16:creationId xmlns:a16="http://schemas.microsoft.com/office/drawing/2014/main" id="{436EBE12-B36F-88A3-1988-76B4C230F34C}"/>
                    </a:ext>
                  </a:extLst>
                </p:cNvPr>
                <p:cNvSpPr txBox="1"/>
                <p:nvPr/>
              </p:nvSpPr>
              <p:spPr>
                <a:xfrm>
                  <a:off x="5611107" y="5841575"/>
                  <a:ext cx="400430" cy="6249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MX" sz="3600" b="0" i="1" smtClean="0">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𝐴</m:t>
                            </m:r>
                          </m:e>
                        </m:acc>
                      </m:oMath>
                    </m:oMathPara>
                  </a14:m>
                  <a:endParaRPr lang="es-MX" sz="3600" dirty="0">
                    <a:solidFill>
                      <a:schemeClr val="tx2"/>
                    </a:solidFill>
                  </a:endParaRPr>
                </a:p>
              </p:txBody>
            </p:sp>
          </mc:Choice>
          <mc:Fallback xmlns="">
            <p:sp>
              <p:nvSpPr>
                <p:cNvPr id="25" name="CuadroTexto 24">
                  <a:extLst>
                    <a:ext uri="{FF2B5EF4-FFF2-40B4-BE49-F238E27FC236}">
                      <a16:creationId xmlns:a16="http://schemas.microsoft.com/office/drawing/2014/main" id="{436EBE12-B36F-88A3-1988-76B4C230F34C}"/>
                    </a:ext>
                  </a:extLst>
                </p:cNvPr>
                <p:cNvSpPr txBox="1">
                  <a:spLocks noRot="1" noChangeAspect="1" noMove="1" noResize="1" noEditPoints="1" noAdjustHandles="1" noChangeArrowheads="1" noChangeShapeType="1" noTextEdit="1"/>
                </p:cNvSpPr>
                <p:nvPr/>
              </p:nvSpPr>
              <p:spPr>
                <a:xfrm>
                  <a:off x="5611107" y="5841575"/>
                  <a:ext cx="400430" cy="624915"/>
                </a:xfrm>
                <a:prstGeom prst="rect">
                  <a:avLst/>
                </a:prstGeom>
                <a:blipFill>
                  <a:blip r:embed="rId2"/>
                  <a:stretch>
                    <a:fillRect/>
                  </a:stretch>
                </a:blipFill>
              </p:spPr>
              <p:txBody>
                <a:bodyPr/>
                <a:lstStyle/>
                <a:p>
                  <a:r>
                    <a:rPr lang="es-MX">
                      <a:noFill/>
                    </a:rPr>
                    <a:t> </a:t>
                  </a:r>
                </a:p>
              </p:txBody>
            </p:sp>
          </mc:Fallback>
        </mc:AlternateContent>
      </p:grpSp>
      <p:grpSp>
        <p:nvGrpSpPr>
          <p:cNvPr id="38" name="Grupo 37">
            <a:extLst>
              <a:ext uri="{FF2B5EF4-FFF2-40B4-BE49-F238E27FC236}">
                <a16:creationId xmlns:a16="http://schemas.microsoft.com/office/drawing/2014/main" id="{B1ED62EE-3720-6E29-4C04-35B734F2DCA2}"/>
              </a:ext>
            </a:extLst>
          </p:cNvPr>
          <p:cNvGrpSpPr/>
          <p:nvPr/>
        </p:nvGrpSpPr>
        <p:grpSpPr>
          <a:xfrm>
            <a:off x="6808763" y="4192172"/>
            <a:ext cx="2560320" cy="2131463"/>
            <a:chOff x="6808763" y="4192172"/>
            <a:chExt cx="2560320" cy="2131463"/>
          </a:xfrm>
        </p:grpSpPr>
        <p:cxnSp>
          <p:nvCxnSpPr>
            <p:cNvPr id="28" name="Conector recto de flecha 27">
              <a:extLst>
                <a:ext uri="{FF2B5EF4-FFF2-40B4-BE49-F238E27FC236}">
                  <a16:creationId xmlns:a16="http://schemas.microsoft.com/office/drawing/2014/main" id="{7C6EFC0A-223D-773E-2BE0-CB36B2C511A9}"/>
                </a:ext>
              </a:extLst>
            </p:cNvPr>
            <p:cNvCxnSpPr/>
            <p:nvPr/>
          </p:nvCxnSpPr>
          <p:spPr>
            <a:xfrm flipH="1" flipV="1">
              <a:off x="7188591" y="4192172"/>
              <a:ext cx="2180492" cy="1688123"/>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CuadroTexto 28">
                  <a:extLst>
                    <a:ext uri="{FF2B5EF4-FFF2-40B4-BE49-F238E27FC236}">
                      <a16:creationId xmlns:a16="http://schemas.microsoft.com/office/drawing/2014/main" id="{1487D618-87B8-29C3-608F-2AEA64468288}"/>
                    </a:ext>
                  </a:extLst>
                </p:cNvPr>
                <p:cNvSpPr txBox="1"/>
                <p:nvPr/>
              </p:nvSpPr>
              <p:spPr>
                <a:xfrm>
                  <a:off x="8337344" y="4360477"/>
                  <a:ext cx="330475"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MX" sz="3600" b="0" i="1" smtClean="0">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𝑐</m:t>
                            </m:r>
                          </m:e>
                        </m:acc>
                      </m:oMath>
                    </m:oMathPara>
                  </a14:m>
                  <a:endParaRPr lang="es-MX" sz="3600" dirty="0">
                    <a:solidFill>
                      <a:schemeClr val="tx2"/>
                    </a:solidFill>
                  </a:endParaRPr>
                </a:p>
              </p:txBody>
            </p:sp>
          </mc:Choice>
          <mc:Fallback xmlns="">
            <p:sp>
              <p:nvSpPr>
                <p:cNvPr id="29" name="CuadroTexto 28">
                  <a:extLst>
                    <a:ext uri="{FF2B5EF4-FFF2-40B4-BE49-F238E27FC236}">
                      <a16:creationId xmlns:a16="http://schemas.microsoft.com/office/drawing/2014/main" id="{1487D618-87B8-29C3-608F-2AEA64468288}"/>
                    </a:ext>
                  </a:extLst>
                </p:cNvPr>
                <p:cNvSpPr txBox="1">
                  <a:spLocks noRot="1" noChangeAspect="1" noMove="1" noResize="1" noEditPoints="1" noAdjustHandles="1" noChangeArrowheads="1" noChangeShapeType="1" noTextEdit="1"/>
                </p:cNvSpPr>
                <p:nvPr/>
              </p:nvSpPr>
              <p:spPr>
                <a:xfrm>
                  <a:off x="8337344" y="4360477"/>
                  <a:ext cx="330475" cy="553998"/>
                </a:xfrm>
                <a:prstGeom prst="rect">
                  <a:avLst/>
                </a:prstGeom>
                <a:blipFill>
                  <a:blip r:embed="rId3"/>
                  <a:stretch>
                    <a:fillRect/>
                  </a:stretch>
                </a:blipFill>
              </p:spPr>
              <p:txBody>
                <a:bodyPr/>
                <a:lstStyle/>
                <a:p>
                  <a:r>
                    <a:rPr lang="es-MX">
                      <a:noFill/>
                    </a:rPr>
                    <a:t> </a:t>
                  </a:r>
                </a:p>
              </p:txBody>
            </p:sp>
          </mc:Fallback>
        </mc:AlternateContent>
        <p:cxnSp>
          <p:nvCxnSpPr>
            <p:cNvPr id="31" name="Conector recto 30">
              <a:extLst>
                <a:ext uri="{FF2B5EF4-FFF2-40B4-BE49-F238E27FC236}">
                  <a16:creationId xmlns:a16="http://schemas.microsoft.com/office/drawing/2014/main" id="{00CC4519-65C3-41D7-77F6-4BE609AAD8AB}"/>
                </a:ext>
              </a:extLst>
            </p:cNvPr>
            <p:cNvCxnSpPr/>
            <p:nvPr/>
          </p:nvCxnSpPr>
          <p:spPr>
            <a:xfrm>
              <a:off x="6963507" y="4473526"/>
              <a:ext cx="2264899" cy="168347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 name="Conector recto 34">
              <a:extLst>
                <a:ext uri="{FF2B5EF4-FFF2-40B4-BE49-F238E27FC236}">
                  <a16:creationId xmlns:a16="http://schemas.microsoft.com/office/drawing/2014/main" id="{BD1C1C5C-2531-6301-1DDD-77E807A1B68A}"/>
                </a:ext>
              </a:extLst>
            </p:cNvPr>
            <p:cNvCxnSpPr/>
            <p:nvPr/>
          </p:nvCxnSpPr>
          <p:spPr>
            <a:xfrm flipH="1">
              <a:off x="6808763" y="4360477"/>
              <a:ext cx="253219" cy="2769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Conector recto 35">
              <a:extLst>
                <a:ext uri="{FF2B5EF4-FFF2-40B4-BE49-F238E27FC236}">
                  <a16:creationId xmlns:a16="http://schemas.microsoft.com/office/drawing/2014/main" id="{28714669-3303-A272-5E07-170D5D52292D}"/>
                </a:ext>
              </a:extLst>
            </p:cNvPr>
            <p:cNvCxnSpPr/>
            <p:nvPr/>
          </p:nvCxnSpPr>
          <p:spPr>
            <a:xfrm flipH="1">
              <a:off x="9087728" y="6046636"/>
              <a:ext cx="253219" cy="2769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7" name="CuadroTexto 36">
              <a:extLst>
                <a:ext uri="{FF2B5EF4-FFF2-40B4-BE49-F238E27FC236}">
                  <a16:creationId xmlns:a16="http://schemas.microsoft.com/office/drawing/2014/main" id="{B0DD489C-8AF4-415B-55B9-1FFE9531FB8A}"/>
                </a:ext>
              </a:extLst>
            </p:cNvPr>
            <p:cNvSpPr txBox="1"/>
            <p:nvPr/>
          </p:nvSpPr>
          <p:spPr>
            <a:xfrm rot="2233544">
              <a:off x="6920591" y="5236544"/>
              <a:ext cx="1649811" cy="584775"/>
            </a:xfrm>
            <a:prstGeom prst="rect">
              <a:avLst/>
            </a:prstGeom>
            <a:noFill/>
          </p:spPr>
          <p:txBody>
            <a:bodyPr wrap="none" rtlCol="0">
              <a:spAutoFit/>
            </a:bodyPr>
            <a:lstStyle/>
            <a:p>
              <a:r>
                <a:rPr lang="es-MX" sz="3200" dirty="0">
                  <a:solidFill>
                    <a:schemeClr val="tx2"/>
                  </a:solidFill>
                </a:rPr>
                <a:t>Longitud</a:t>
              </a:r>
            </a:p>
          </p:txBody>
        </p:sp>
      </p:grpSp>
    </p:spTree>
    <p:extLst>
      <p:ext uri="{BB962C8B-B14F-4D97-AF65-F5344CB8AC3E}">
        <p14:creationId xmlns:p14="http://schemas.microsoft.com/office/powerpoint/2010/main" val="1760765291"/>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80411"/>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La dirección de un vector</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535336" y="2122751"/>
            <a:ext cx="10952402" cy="1487974"/>
          </a:xfrm>
        </p:spPr>
        <p:txBody>
          <a:bodyPr>
            <a:noAutofit/>
          </a:bodyPr>
          <a:lstStyle/>
          <a:p>
            <a:pPr marL="0" indent="0">
              <a:buNone/>
            </a:pPr>
            <a:r>
              <a:rPr lang="es-MX" sz="4000" dirty="0">
                <a:solidFill>
                  <a:schemeClr val="tx2"/>
                </a:solidFill>
              </a:rPr>
              <a:t>Para establecer la dirección de un vector, será necesario apoyarnos con una referencia de la geometría.</a:t>
            </a:r>
          </a:p>
          <a:p>
            <a:pPr marL="0" indent="0">
              <a:buNone/>
            </a:pPr>
            <a:endParaRPr lang="es-MX" sz="4000" dirty="0">
              <a:solidFill>
                <a:schemeClr val="tx2"/>
              </a:solidFill>
            </a:endParaRPr>
          </a:p>
          <a:p>
            <a:pPr marL="0" indent="0">
              <a:buNone/>
            </a:pPr>
            <a:r>
              <a:rPr lang="es-MX" sz="4000" dirty="0">
                <a:solidFill>
                  <a:schemeClr val="tx2"/>
                </a:solidFill>
              </a:rPr>
              <a:t>El sistema coordenado cartesiano.</a:t>
            </a:r>
          </a:p>
        </p:txBody>
      </p:sp>
    </p:spTree>
    <p:extLst>
      <p:ext uri="{BB962C8B-B14F-4D97-AF65-F5344CB8AC3E}">
        <p14:creationId xmlns:p14="http://schemas.microsoft.com/office/powerpoint/2010/main" val="223447244"/>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 calcmode="lin" valueType="num">
                                      <p:cBhvr>
                                        <p:cTn id="15" dur="10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6" dur="1000" fill="hold"/>
                                        <p:tgtEl>
                                          <p:spTgt spid="6">
                                            <p:txEl>
                                              <p:pRg st="2" end="2"/>
                                            </p:txEl>
                                          </p:spTgt>
                                        </p:tgtEl>
                                        <p:attrNameLst>
                                          <p:attrName>ppt_h</p:attrName>
                                        </p:attrNameLst>
                                      </p:cBhvr>
                                      <p:tavLst>
                                        <p:tav tm="0">
                                          <p:val>
                                            <p:fltVal val="0"/>
                                          </p:val>
                                        </p:tav>
                                        <p:tav tm="100000">
                                          <p:val>
                                            <p:strVal val="#ppt_h"/>
                                          </p:val>
                                        </p:tav>
                                      </p:tavLst>
                                    </p:anim>
                                    <p:anim calcmode="lin" valueType="num">
                                      <p:cBhvr>
                                        <p:cTn id="17" dur="1000" fill="hold"/>
                                        <p:tgtEl>
                                          <p:spTgt spid="6">
                                            <p:txEl>
                                              <p:pRg st="2" end="2"/>
                                            </p:txEl>
                                          </p:spTgt>
                                        </p:tgtEl>
                                        <p:attrNameLst>
                                          <p:attrName>style.rotation</p:attrName>
                                        </p:attrNameLst>
                                      </p:cBhvr>
                                      <p:tavLst>
                                        <p:tav tm="0">
                                          <p:val>
                                            <p:fltVal val="90"/>
                                          </p:val>
                                        </p:tav>
                                        <p:tav tm="100000">
                                          <p:val>
                                            <p:fltVal val="0"/>
                                          </p:val>
                                        </p:tav>
                                      </p:tavLst>
                                    </p:anim>
                                    <p:animEffect transition="in" filter="fade">
                                      <p:cBhvr>
                                        <p:cTn id="18" dur="10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80411"/>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Sistema coordenado cartesiano</a:t>
            </a:r>
          </a:p>
        </p:txBody>
      </p:sp>
      <p:cxnSp>
        <p:nvCxnSpPr>
          <p:cNvPr id="5" name="Conector recto de flecha 4">
            <a:extLst>
              <a:ext uri="{FF2B5EF4-FFF2-40B4-BE49-F238E27FC236}">
                <a16:creationId xmlns:a16="http://schemas.microsoft.com/office/drawing/2014/main" id="{B1975792-8888-A3D9-AAAA-F9B25A749C21}"/>
              </a:ext>
            </a:extLst>
          </p:cNvPr>
          <p:cNvCxnSpPr>
            <a:cxnSpLocks/>
          </p:cNvCxnSpPr>
          <p:nvPr/>
        </p:nvCxnSpPr>
        <p:spPr>
          <a:xfrm>
            <a:off x="6110068" y="2152356"/>
            <a:ext cx="0" cy="4276579"/>
          </a:xfrm>
          <a:prstGeom prst="straightConnector1">
            <a:avLst/>
          </a:prstGeom>
          <a:ln w="28575">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Conector recto de flecha 7">
            <a:extLst>
              <a:ext uri="{FF2B5EF4-FFF2-40B4-BE49-F238E27FC236}">
                <a16:creationId xmlns:a16="http://schemas.microsoft.com/office/drawing/2014/main" id="{129D30ED-6A02-2152-361A-2DB3EE00F567}"/>
              </a:ext>
            </a:extLst>
          </p:cNvPr>
          <p:cNvCxnSpPr/>
          <p:nvPr/>
        </p:nvCxnSpPr>
        <p:spPr>
          <a:xfrm>
            <a:off x="2982351" y="4417255"/>
            <a:ext cx="6358597" cy="0"/>
          </a:xfrm>
          <a:prstGeom prst="straightConnector1">
            <a:avLst/>
          </a:prstGeom>
          <a:ln w="28575">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CuadroTexto 9">
            <a:extLst>
              <a:ext uri="{FF2B5EF4-FFF2-40B4-BE49-F238E27FC236}">
                <a16:creationId xmlns:a16="http://schemas.microsoft.com/office/drawing/2014/main" id="{CAE80F34-9B92-949F-EE99-5889509B1E67}"/>
              </a:ext>
            </a:extLst>
          </p:cNvPr>
          <p:cNvSpPr txBox="1"/>
          <p:nvPr/>
        </p:nvSpPr>
        <p:spPr>
          <a:xfrm rot="21562197">
            <a:off x="5517643" y="3829985"/>
            <a:ext cx="457176" cy="584775"/>
          </a:xfrm>
          <a:prstGeom prst="rect">
            <a:avLst/>
          </a:prstGeom>
          <a:noFill/>
        </p:spPr>
        <p:txBody>
          <a:bodyPr wrap="none" rtlCol="0">
            <a:spAutoFit/>
          </a:bodyPr>
          <a:lstStyle/>
          <a:p>
            <a:r>
              <a:rPr lang="es-MX" sz="3200" dirty="0">
                <a:solidFill>
                  <a:schemeClr val="tx2"/>
                </a:solidFill>
              </a:rPr>
              <a:t>O</a:t>
            </a:r>
          </a:p>
        </p:txBody>
      </p:sp>
      <p:sp>
        <p:nvSpPr>
          <p:cNvPr id="11" name="CuadroTexto 10">
            <a:extLst>
              <a:ext uri="{FF2B5EF4-FFF2-40B4-BE49-F238E27FC236}">
                <a16:creationId xmlns:a16="http://schemas.microsoft.com/office/drawing/2014/main" id="{55616CE9-C594-B6A2-5C89-5330D74E8627}"/>
              </a:ext>
            </a:extLst>
          </p:cNvPr>
          <p:cNvSpPr txBox="1"/>
          <p:nvPr/>
        </p:nvSpPr>
        <p:spPr>
          <a:xfrm rot="21562197">
            <a:off x="9291695" y="4391615"/>
            <a:ext cx="362600" cy="584775"/>
          </a:xfrm>
          <a:prstGeom prst="rect">
            <a:avLst/>
          </a:prstGeom>
          <a:noFill/>
        </p:spPr>
        <p:txBody>
          <a:bodyPr wrap="none" rtlCol="0">
            <a:spAutoFit/>
          </a:bodyPr>
          <a:lstStyle/>
          <a:p>
            <a:r>
              <a:rPr lang="es-MX" sz="3200" dirty="0">
                <a:solidFill>
                  <a:schemeClr val="tx2"/>
                </a:solidFill>
              </a:rPr>
              <a:t>x</a:t>
            </a:r>
          </a:p>
        </p:txBody>
      </p:sp>
      <p:sp>
        <p:nvSpPr>
          <p:cNvPr id="12" name="CuadroTexto 11">
            <a:extLst>
              <a:ext uri="{FF2B5EF4-FFF2-40B4-BE49-F238E27FC236}">
                <a16:creationId xmlns:a16="http://schemas.microsoft.com/office/drawing/2014/main" id="{26FB0FDC-D6CA-BA49-93BC-6F0D8B70011D}"/>
              </a:ext>
            </a:extLst>
          </p:cNvPr>
          <p:cNvSpPr txBox="1"/>
          <p:nvPr/>
        </p:nvSpPr>
        <p:spPr>
          <a:xfrm rot="21562197">
            <a:off x="5664837" y="1812885"/>
            <a:ext cx="370614" cy="584775"/>
          </a:xfrm>
          <a:prstGeom prst="rect">
            <a:avLst/>
          </a:prstGeom>
          <a:noFill/>
        </p:spPr>
        <p:txBody>
          <a:bodyPr wrap="none" rtlCol="0">
            <a:spAutoFit/>
          </a:bodyPr>
          <a:lstStyle/>
          <a:p>
            <a:r>
              <a:rPr lang="es-MX" sz="3200" dirty="0">
                <a:solidFill>
                  <a:schemeClr val="tx2"/>
                </a:solidFill>
              </a:rPr>
              <a:t>y</a:t>
            </a:r>
          </a:p>
        </p:txBody>
      </p:sp>
      <p:sp>
        <p:nvSpPr>
          <p:cNvPr id="13" name="CuadroTexto 12">
            <a:extLst>
              <a:ext uri="{FF2B5EF4-FFF2-40B4-BE49-F238E27FC236}">
                <a16:creationId xmlns:a16="http://schemas.microsoft.com/office/drawing/2014/main" id="{4112C5C6-05E6-387A-2504-33FEF2F6C27D}"/>
              </a:ext>
            </a:extLst>
          </p:cNvPr>
          <p:cNvSpPr txBox="1"/>
          <p:nvPr/>
        </p:nvSpPr>
        <p:spPr>
          <a:xfrm rot="21562197">
            <a:off x="6643029" y="2583380"/>
            <a:ext cx="2112501" cy="584775"/>
          </a:xfrm>
          <a:prstGeom prst="rect">
            <a:avLst/>
          </a:prstGeom>
          <a:noFill/>
        </p:spPr>
        <p:txBody>
          <a:bodyPr wrap="none" rtlCol="0">
            <a:spAutoFit/>
          </a:bodyPr>
          <a:lstStyle/>
          <a:p>
            <a:r>
              <a:rPr lang="es-MX" sz="3200" dirty="0">
                <a:solidFill>
                  <a:schemeClr val="tx2"/>
                </a:solidFill>
              </a:rPr>
              <a:t>Cuadrante I</a:t>
            </a:r>
          </a:p>
        </p:txBody>
      </p:sp>
      <p:sp>
        <p:nvSpPr>
          <p:cNvPr id="14" name="CuadroTexto 13">
            <a:extLst>
              <a:ext uri="{FF2B5EF4-FFF2-40B4-BE49-F238E27FC236}">
                <a16:creationId xmlns:a16="http://schemas.microsoft.com/office/drawing/2014/main" id="{34725FA9-119A-DB6C-DB25-7E9F08B17A0A}"/>
              </a:ext>
            </a:extLst>
          </p:cNvPr>
          <p:cNvSpPr txBox="1"/>
          <p:nvPr/>
        </p:nvSpPr>
        <p:spPr>
          <a:xfrm rot="21562197">
            <a:off x="2933405" y="2583379"/>
            <a:ext cx="2216697" cy="584775"/>
          </a:xfrm>
          <a:prstGeom prst="rect">
            <a:avLst/>
          </a:prstGeom>
          <a:noFill/>
        </p:spPr>
        <p:txBody>
          <a:bodyPr wrap="none" rtlCol="0">
            <a:spAutoFit/>
          </a:bodyPr>
          <a:lstStyle/>
          <a:p>
            <a:r>
              <a:rPr lang="es-MX" sz="3200" dirty="0">
                <a:solidFill>
                  <a:schemeClr val="tx2"/>
                </a:solidFill>
              </a:rPr>
              <a:t>Cuadrante II</a:t>
            </a:r>
          </a:p>
        </p:txBody>
      </p:sp>
      <p:sp>
        <p:nvSpPr>
          <p:cNvPr id="15" name="CuadroTexto 14">
            <a:extLst>
              <a:ext uri="{FF2B5EF4-FFF2-40B4-BE49-F238E27FC236}">
                <a16:creationId xmlns:a16="http://schemas.microsoft.com/office/drawing/2014/main" id="{FAECFA6B-CF4F-C6F9-A49D-7F1794F570E9}"/>
              </a:ext>
            </a:extLst>
          </p:cNvPr>
          <p:cNvSpPr txBox="1"/>
          <p:nvPr/>
        </p:nvSpPr>
        <p:spPr>
          <a:xfrm rot="21562197">
            <a:off x="2870943" y="4446849"/>
            <a:ext cx="487634" cy="584775"/>
          </a:xfrm>
          <a:prstGeom prst="rect">
            <a:avLst/>
          </a:prstGeom>
          <a:noFill/>
        </p:spPr>
        <p:txBody>
          <a:bodyPr wrap="none" rtlCol="0">
            <a:spAutoFit/>
          </a:bodyPr>
          <a:lstStyle/>
          <a:p>
            <a:r>
              <a:rPr lang="es-MX" sz="3200" dirty="0">
                <a:solidFill>
                  <a:schemeClr val="tx2"/>
                </a:solidFill>
              </a:rPr>
              <a:t>-x</a:t>
            </a:r>
          </a:p>
        </p:txBody>
      </p:sp>
      <p:sp>
        <p:nvSpPr>
          <p:cNvPr id="17" name="CuadroTexto 16">
            <a:extLst>
              <a:ext uri="{FF2B5EF4-FFF2-40B4-BE49-F238E27FC236}">
                <a16:creationId xmlns:a16="http://schemas.microsoft.com/office/drawing/2014/main" id="{5F3B848B-771A-BCE0-A3AC-A59045486654}"/>
              </a:ext>
            </a:extLst>
          </p:cNvPr>
          <p:cNvSpPr txBox="1"/>
          <p:nvPr/>
        </p:nvSpPr>
        <p:spPr>
          <a:xfrm rot="21562197">
            <a:off x="2933401" y="5457394"/>
            <a:ext cx="2320892" cy="584775"/>
          </a:xfrm>
          <a:prstGeom prst="rect">
            <a:avLst/>
          </a:prstGeom>
          <a:noFill/>
        </p:spPr>
        <p:txBody>
          <a:bodyPr wrap="none" rtlCol="0">
            <a:spAutoFit/>
          </a:bodyPr>
          <a:lstStyle/>
          <a:p>
            <a:r>
              <a:rPr lang="es-MX" sz="3200" dirty="0">
                <a:solidFill>
                  <a:schemeClr val="tx2"/>
                </a:solidFill>
              </a:rPr>
              <a:t>Cuadrante III</a:t>
            </a:r>
          </a:p>
        </p:txBody>
      </p:sp>
      <p:sp>
        <p:nvSpPr>
          <p:cNvPr id="18" name="CuadroTexto 17">
            <a:extLst>
              <a:ext uri="{FF2B5EF4-FFF2-40B4-BE49-F238E27FC236}">
                <a16:creationId xmlns:a16="http://schemas.microsoft.com/office/drawing/2014/main" id="{25668CFF-92DA-2EEA-078D-4261D27F46EC}"/>
              </a:ext>
            </a:extLst>
          </p:cNvPr>
          <p:cNvSpPr txBox="1"/>
          <p:nvPr/>
        </p:nvSpPr>
        <p:spPr>
          <a:xfrm rot="21562197">
            <a:off x="5469293" y="6001814"/>
            <a:ext cx="495649" cy="584775"/>
          </a:xfrm>
          <a:prstGeom prst="rect">
            <a:avLst/>
          </a:prstGeom>
          <a:noFill/>
        </p:spPr>
        <p:txBody>
          <a:bodyPr wrap="none" rtlCol="0">
            <a:spAutoFit/>
          </a:bodyPr>
          <a:lstStyle/>
          <a:p>
            <a:r>
              <a:rPr lang="es-MX" sz="3200" dirty="0">
                <a:solidFill>
                  <a:schemeClr val="tx2"/>
                </a:solidFill>
              </a:rPr>
              <a:t>-y</a:t>
            </a:r>
          </a:p>
        </p:txBody>
      </p:sp>
      <p:sp>
        <p:nvSpPr>
          <p:cNvPr id="19" name="CuadroTexto 18">
            <a:extLst>
              <a:ext uri="{FF2B5EF4-FFF2-40B4-BE49-F238E27FC236}">
                <a16:creationId xmlns:a16="http://schemas.microsoft.com/office/drawing/2014/main" id="{3D98BE2D-6F40-2195-7C34-E9FA472EAEB2}"/>
              </a:ext>
            </a:extLst>
          </p:cNvPr>
          <p:cNvSpPr txBox="1"/>
          <p:nvPr/>
        </p:nvSpPr>
        <p:spPr>
          <a:xfrm rot="21562197">
            <a:off x="6759800" y="5401588"/>
            <a:ext cx="2344937" cy="584775"/>
          </a:xfrm>
          <a:prstGeom prst="rect">
            <a:avLst/>
          </a:prstGeom>
          <a:noFill/>
        </p:spPr>
        <p:txBody>
          <a:bodyPr wrap="none" rtlCol="0">
            <a:spAutoFit/>
          </a:bodyPr>
          <a:lstStyle/>
          <a:p>
            <a:r>
              <a:rPr lang="es-MX" sz="3200" dirty="0">
                <a:solidFill>
                  <a:schemeClr val="tx2"/>
                </a:solidFill>
              </a:rPr>
              <a:t>Cuadrante IV</a:t>
            </a:r>
          </a:p>
        </p:txBody>
      </p:sp>
    </p:spTree>
    <p:extLst>
      <p:ext uri="{BB962C8B-B14F-4D97-AF65-F5344CB8AC3E}">
        <p14:creationId xmlns:p14="http://schemas.microsoft.com/office/powerpoint/2010/main" val="291122629"/>
      </p:ext>
    </p:extLst>
  </p:cSld>
  <p:clrMapOvr>
    <a:masterClrMapping/>
  </p:clrMapOvr>
  <p:transition>
    <p:cut/>
  </p:transition>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80411"/>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La dirección de un vector</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535336" y="2122751"/>
            <a:ext cx="10952402" cy="1487974"/>
          </a:xfrm>
        </p:spPr>
        <p:txBody>
          <a:bodyPr>
            <a:noAutofit/>
          </a:bodyPr>
          <a:lstStyle/>
          <a:p>
            <a:pPr marL="0" indent="0">
              <a:buNone/>
            </a:pPr>
            <a:r>
              <a:rPr lang="es-MX" sz="4000" dirty="0">
                <a:solidFill>
                  <a:schemeClr val="tx2"/>
                </a:solidFill>
              </a:rPr>
              <a:t>Corresponde al valor del ángulo que se forma con el eje x positivo y el vector.</a:t>
            </a:r>
          </a:p>
        </p:txBody>
      </p:sp>
      <p:cxnSp>
        <p:nvCxnSpPr>
          <p:cNvPr id="3" name="Conector recto de flecha 2">
            <a:extLst>
              <a:ext uri="{FF2B5EF4-FFF2-40B4-BE49-F238E27FC236}">
                <a16:creationId xmlns:a16="http://schemas.microsoft.com/office/drawing/2014/main" id="{83A5D759-7C19-A596-F1F5-803C623E5672}"/>
              </a:ext>
            </a:extLst>
          </p:cNvPr>
          <p:cNvCxnSpPr/>
          <p:nvPr/>
        </p:nvCxnSpPr>
        <p:spPr>
          <a:xfrm flipV="1">
            <a:off x="1800665" y="4065563"/>
            <a:ext cx="1645920" cy="1772529"/>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 name="Conector recto 4">
            <a:extLst>
              <a:ext uri="{FF2B5EF4-FFF2-40B4-BE49-F238E27FC236}">
                <a16:creationId xmlns:a16="http://schemas.microsoft.com/office/drawing/2014/main" id="{BDC6C350-53FC-0C1C-7EE7-AF505CF492DD}"/>
              </a:ext>
            </a:extLst>
          </p:cNvPr>
          <p:cNvCxnSpPr/>
          <p:nvPr/>
        </p:nvCxnSpPr>
        <p:spPr>
          <a:xfrm>
            <a:off x="1547446" y="5838092"/>
            <a:ext cx="213828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7" name="Arco 6">
            <a:extLst>
              <a:ext uri="{FF2B5EF4-FFF2-40B4-BE49-F238E27FC236}">
                <a16:creationId xmlns:a16="http://schemas.microsoft.com/office/drawing/2014/main" id="{87F83C18-A148-33AD-5F4F-9EC95F9169A2}"/>
              </a:ext>
            </a:extLst>
          </p:cNvPr>
          <p:cNvSpPr/>
          <p:nvPr/>
        </p:nvSpPr>
        <p:spPr>
          <a:xfrm>
            <a:off x="1800665" y="5491109"/>
            <a:ext cx="745587" cy="693968"/>
          </a:xfrm>
          <a:prstGeom prst="arc">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C17E9423-273B-320F-567C-6D9054951FE8}"/>
                  </a:ext>
                </a:extLst>
              </p:cNvPr>
              <p:cNvSpPr txBox="1"/>
              <p:nvPr/>
            </p:nvSpPr>
            <p:spPr>
              <a:xfrm>
                <a:off x="2715563" y="5074212"/>
                <a:ext cx="37741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3600" b="0" i="1" smtClean="0">
                          <a:solidFill>
                            <a:schemeClr val="tx2"/>
                          </a:solidFill>
                          <a:latin typeface="Cambria Math" panose="02040503050406030204" pitchFamily="18" charset="0"/>
                          <a:ea typeface="Cambria Math" panose="02040503050406030204" pitchFamily="18" charset="0"/>
                        </a:rPr>
                        <m:t>𝜃</m:t>
                      </m:r>
                    </m:oMath>
                  </m:oMathPara>
                </a14:m>
                <a:endParaRPr lang="es-MX" sz="3600" dirty="0">
                  <a:solidFill>
                    <a:schemeClr val="tx2"/>
                  </a:solidFill>
                </a:endParaRPr>
              </a:p>
            </p:txBody>
          </p:sp>
        </mc:Choice>
        <mc:Fallback xmlns="">
          <p:sp>
            <p:nvSpPr>
              <p:cNvPr id="8" name="CuadroTexto 7">
                <a:extLst>
                  <a:ext uri="{FF2B5EF4-FFF2-40B4-BE49-F238E27FC236}">
                    <a16:creationId xmlns:a16="http://schemas.microsoft.com/office/drawing/2014/main" id="{C17E9423-273B-320F-567C-6D9054951FE8}"/>
                  </a:ext>
                </a:extLst>
              </p:cNvPr>
              <p:cNvSpPr txBox="1">
                <a:spLocks noRot="1" noChangeAspect="1" noMove="1" noResize="1" noEditPoints="1" noAdjustHandles="1" noChangeArrowheads="1" noChangeShapeType="1" noTextEdit="1"/>
              </p:cNvSpPr>
              <p:nvPr/>
            </p:nvSpPr>
            <p:spPr>
              <a:xfrm>
                <a:off x="2715563" y="5074212"/>
                <a:ext cx="377411" cy="553998"/>
              </a:xfrm>
              <a:prstGeom prst="rect">
                <a:avLst/>
              </a:prstGeom>
              <a:blipFill>
                <a:blip r:embed="rId2"/>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288BB26D-6378-A0FD-0EC1-41ECB63FEC28}"/>
                  </a:ext>
                </a:extLst>
              </p:cNvPr>
              <p:cNvSpPr txBox="1"/>
              <p:nvPr/>
            </p:nvSpPr>
            <p:spPr>
              <a:xfrm>
                <a:off x="2135520" y="4326318"/>
                <a:ext cx="419538" cy="6213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MX" sz="3600" b="0" i="1" smtClean="0">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𝐵</m:t>
                          </m:r>
                        </m:e>
                      </m:acc>
                    </m:oMath>
                  </m:oMathPara>
                </a14:m>
                <a:endParaRPr lang="es-MX" sz="3600" dirty="0">
                  <a:solidFill>
                    <a:schemeClr val="tx2"/>
                  </a:solidFill>
                </a:endParaRPr>
              </a:p>
            </p:txBody>
          </p:sp>
        </mc:Choice>
        <mc:Fallback xmlns="">
          <p:sp>
            <p:nvSpPr>
              <p:cNvPr id="9" name="CuadroTexto 8">
                <a:extLst>
                  <a:ext uri="{FF2B5EF4-FFF2-40B4-BE49-F238E27FC236}">
                    <a16:creationId xmlns:a16="http://schemas.microsoft.com/office/drawing/2014/main" id="{288BB26D-6378-A0FD-0EC1-41ECB63FEC28}"/>
                  </a:ext>
                </a:extLst>
              </p:cNvPr>
              <p:cNvSpPr txBox="1">
                <a:spLocks noRot="1" noChangeAspect="1" noMove="1" noResize="1" noEditPoints="1" noAdjustHandles="1" noChangeArrowheads="1" noChangeShapeType="1" noTextEdit="1"/>
              </p:cNvSpPr>
              <p:nvPr/>
            </p:nvSpPr>
            <p:spPr>
              <a:xfrm>
                <a:off x="2135520" y="4326318"/>
                <a:ext cx="419538" cy="621324"/>
              </a:xfrm>
              <a:prstGeom prst="rect">
                <a:avLst/>
              </a:prstGeom>
              <a:blipFill>
                <a:blip r:embed="rId3"/>
                <a:stretch>
                  <a:fillRect/>
                </a:stretch>
              </a:blipFill>
            </p:spPr>
            <p:txBody>
              <a:bodyPr/>
              <a:lstStyle/>
              <a:p>
                <a:r>
                  <a:rPr lang="es-MX">
                    <a:noFill/>
                  </a:rPr>
                  <a:t> </a:t>
                </a:r>
              </a:p>
            </p:txBody>
          </p:sp>
        </mc:Fallback>
      </mc:AlternateContent>
      <p:cxnSp>
        <p:nvCxnSpPr>
          <p:cNvPr id="10" name="Conector recto de flecha 9">
            <a:extLst>
              <a:ext uri="{FF2B5EF4-FFF2-40B4-BE49-F238E27FC236}">
                <a16:creationId xmlns:a16="http://schemas.microsoft.com/office/drawing/2014/main" id="{2C427259-F8C4-5351-2FD4-DB232D679CCD}"/>
              </a:ext>
            </a:extLst>
          </p:cNvPr>
          <p:cNvCxnSpPr>
            <a:cxnSpLocks/>
          </p:cNvCxnSpPr>
          <p:nvPr/>
        </p:nvCxnSpPr>
        <p:spPr>
          <a:xfrm flipH="1" flipV="1">
            <a:off x="6358597" y="4065563"/>
            <a:ext cx="1868659" cy="1772529"/>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9568E062-6FA1-EA7E-73A6-1A764B0C1044}"/>
              </a:ext>
            </a:extLst>
          </p:cNvPr>
          <p:cNvCxnSpPr/>
          <p:nvPr/>
        </p:nvCxnSpPr>
        <p:spPr>
          <a:xfrm>
            <a:off x="7833360" y="5838092"/>
            <a:ext cx="213828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Arco 13">
            <a:extLst>
              <a:ext uri="{FF2B5EF4-FFF2-40B4-BE49-F238E27FC236}">
                <a16:creationId xmlns:a16="http://schemas.microsoft.com/office/drawing/2014/main" id="{E2FEDC74-FA51-86DB-CEF5-08F668C86446}"/>
              </a:ext>
            </a:extLst>
          </p:cNvPr>
          <p:cNvSpPr/>
          <p:nvPr/>
        </p:nvSpPr>
        <p:spPr>
          <a:xfrm>
            <a:off x="7796768" y="5379941"/>
            <a:ext cx="1178419" cy="741801"/>
          </a:xfrm>
          <a:custGeom>
            <a:avLst/>
            <a:gdLst>
              <a:gd name="connsiteX0" fmla="*/ 886016 w 1645920"/>
              <a:gd name="connsiteY0" fmla="*/ 2187 h 1487975"/>
              <a:gd name="connsiteX1" fmla="*/ 1630230 w 1645920"/>
              <a:gd name="connsiteY1" fmla="*/ 599402 h 1487975"/>
              <a:gd name="connsiteX2" fmla="*/ 822960 w 1645920"/>
              <a:gd name="connsiteY2" fmla="*/ 743988 h 1487975"/>
              <a:gd name="connsiteX3" fmla="*/ 886016 w 1645920"/>
              <a:gd name="connsiteY3" fmla="*/ 2187 h 1487975"/>
              <a:gd name="connsiteX0" fmla="*/ 886016 w 1645920"/>
              <a:gd name="connsiteY0" fmla="*/ 2187 h 1487975"/>
              <a:gd name="connsiteX1" fmla="*/ 1630230 w 1645920"/>
              <a:gd name="connsiteY1" fmla="*/ 599402 h 1487975"/>
              <a:gd name="connsiteX0" fmla="*/ 196948 w 941162"/>
              <a:gd name="connsiteY0" fmla="*/ 0 h 741801"/>
              <a:gd name="connsiteX1" fmla="*/ 941162 w 941162"/>
              <a:gd name="connsiteY1" fmla="*/ 597215 h 741801"/>
              <a:gd name="connsiteX2" fmla="*/ 133892 w 941162"/>
              <a:gd name="connsiteY2" fmla="*/ 741801 h 741801"/>
              <a:gd name="connsiteX3" fmla="*/ 196948 w 941162"/>
              <a:gd name="connsiteY3" fmla="*/ 0 h 741801"/>
              <a:gd name="connsiteX0" fmla="*/ 0 w 941162"/>
              <a:gd name="connsiteY0" fmla="*/ 28135 h 741801"/>
              <a:gd name="connsiteX1" fmla="*/ 941162 w 941162"/>
              <a:gd name="connsiteY1" fmla="*/ 597215 h 741801"/>
              <a:gd name="connsiteX0" fmla="*/ 196948 w 941162"/>
              <a:gd name="connsiteY0" fmla="*/ 0 h 741801"/>
              <a:gd name="connsiteX1" fmla="*/ 941162 w 941162"/>
              <a:gd name="connsiteY1" fmla="*/ 597215 h 741801"/>
              <a:gd name="connsiteX2" fmla="*/ 133892 w 941162"/>
              <a:gd name="connsiteY2" fmla="*/ 741801 h 741801"/>
              <a:gd name="connsiteX3" fmla="*/ 196948 w 941162"/>
              <a:gd name="connsiteY3" fmla="*/ 0 h 741801"/>
              <a:gd name="connsiteX0" fmla="*/ 0 w 941162"/>
              <a:gd name="connsiteY0" fmla="*/ 28135 h 741801"/>
              <a:gd name="connsiteX1" fmla="*/ 631673 w 941162"/>
              <a:gd name="connsiteY1" fmla="*/ 470605 h 741801"/>
            </a:gdLst>
            <a:ahLst/>
            <a:cxnLst>
              <a:cxn ang="0">
                <a:pos x="connsiteX0" y="connsiteY0"/>
              </a:cxn>
              <a:cxn ang="0">
                <a:pos x="connsiteX1" y="connsiteY1"/>
              </a:cxn>
            </a:cxnLst>
            <a:rect l="l" t="t" r="r" b="b"/>
            <a:pathLst>
              <a:path w="941162" h="741801" stroke="0" extrusionOk="0">
                <a:moveTo>
                  <a:pt x="196948" y="0"/>
                </a:moveTo>
                <a:cubicBezTo>
                  <a:pt x="565136" y="25579"/>
                  <a:pt x="869398" y="269743"/>
                  <a:pt x="941162" y="597215"/>
                </a:cubicBezTo>
                <a:lnTo>
                  <a:pt x="133892" y="741801"/>
                </a:lnTo>
                <a:lnTo>
                  <a:pt x="196948" y="0"/>
                </a:lnTo>
                <a:close/>
              </a:path>
              <a:path w="941162" h="741801" fill="none">
                <a:moveTo>
                  <a:pt x="0" y="28135"/>
                </a:moveTo>
                <a:cubicBezTo>
                  <a:pt x="368188" y="53714"/>
                  <a:pt x="559909" y="143133"/>
                  <a:pt x="631673" y="470605"/>
                </a:cubicBezTo>
              </a:path>
            </a:pathLst>
          </a:custGeom>
          <a:noFill/>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A682A158-98C0-4DA9-ACCD-B7EF2E552CC7}"/>
                  </a:ext>
                </a:extLst>
              </p:cNvPr>
              <p:cNvSpPr txBox="1"/>
              <p:nvPr/>
            </p:nvSpPr>
            <p:spPr>
              <a:xfrm>
                <a:off x="8348075" y="4858528"/>
                <a:ext cx="39549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3600" b="0" i="1" smtClean="0">
                          <a:solidFill>
                            <a:schemeClr val="tx2"/>
                          </a:solidFill>
                          <a:latin typeface="Cambria Math" panose="02040503050406030204" pitchFamily="18" charset="0"/>
                          <a:ea typeface="Cambria Math" panose="02040503050406030204" pitchFamily="18" charset="0"/>
                        </a:rPr>
                        <m:t>𝛼</m:t>
                      </m:r>
                    </m:oMath>
                  </m:oMathPara>
                </a14:m>
                <a:endParaRPr lang="es-MX" sz="3600" dirty="0">
                  <a:solidFill>
                    <a:schemeClr val="tx2"/>
                  </a:solidFill>
                </a:endParaRPr>
              </a:p>
            </p:txBody>
          </p:sp>
        </mc:Choice>
        <mc:Fallback xmlns="">
          <p:sp>
            <p:nvSpPr>
              <p:cNvPr id="15" name="CuadroTexto 14">
                <a:extLst>
                  <a:ext uri="{FF2B5EF4-FFF2-40B4-BE49-F238E27FC236}">
                    <a16:creationId xmlns:a16="http://schemas.microsoft.com/office/drawing/2014/main" id="{A682A158-98C0-4DA9-ACCD-B7EF2E552CC7}"/>
                  </a:ext>
                </a:extLst>
              </p:cNvPr>
              <p:cNvSpPr txBox="1">
                <a:spLocks noRot="1" noChangeAspect="1" noMove="1" noResize="1" noEditPoints="1" noAdjustHandles="1" noChangeArrowheads="1" noChangeShapeType="1" noTextEdit="1"/>
              </p:cNvSpPr>
              <p:nvPr/>
            </p:nvSpPr>
            <p:spPr>
              <a:xfrm>
                <a:off x="8348075" y="4858528"/>
                <a:ext cx="395493" cy="553998"/>
              </a:xfrm>
              <a:prstGeom prst="rect">
                <a:avLst/>
              </a:prstGeom>
              <a:blipFill>
                <a:blip r:embed="rId4"/>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63362D82-9289-B79C-0579-5A06AECC37A7}"/>
                  </a:ext>
                </a:extLst>
              </p:cNvPr>
              <p:cNvSpPr txBox="1"/>
              <p:nvPr/>
            </p:nvSpPr>
            <p:spPr>
              <a:xfrm>
                <a:off x="6590537" y="4858528"/>
                <a:ext cx="386581" cy="6359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MX" sz="3600" b="0" i="1" smtClean="0">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𝑑</m:t>
                          </m:r>
                        </m:e>
                      </m:acc>
                    </m:oMath>
                  </m:oMathPara>
                </a14:m>
                <a:endParaRPr lang="es-MX" sz="3600" dirty="0">
                  <a:solidFill>
                    <a:schemeClr val="tx2"/>
                  </a:solidFill>
                </a:endParaRPr>
              </a:p>
            </p:txBody>
          </p:sp>
        </mc:Choice>
        <mc:Fallback xmlns="">
          <p:sp>
            <p:nvSpPr>
              <p:cNvPr id="17" name="CuadroTexto 16">
                <a:extLst>
                  <a:ext uri="{FF2B5EF4-FFF2-40B4-BE49-F238E27FC236}">
                    <a16:creationId xmlns:a16="http://schemas.microsoft.com/office/drawing/2014/main" id="{63362D82-9289-B79C-0579-5A06AECC37A7}"/>
                  </a:ext>
                </a:extLst>
              </p:cNvPr>
              <p:cNvSpPr txBox="1">
                <a:spLocks noRot="1" noChangeAspect="1" noMove="1" noResize="1" noEditPoints="1" noAdjustHandles="1" noChangeArrowheads="1" noChangeShapeType="1" noTextEdit="1"/>
              </p:cNvSpPr>
              <p:nvPr/>
            </p:nvSpPr>
            <p:spPr>
              <a:xfrm>
                <a:off x="6590537" y="4858528"/>
                <a:ext cx="386581" cy="635943"/>
              </a:xfrm>
              <a:prstGeom prst="rect">
                <a:avLst/>
              </a:prstGeom>
              <a:blipFill>
                <a:blip r:embed="rId5"/>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4210705385"/>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80411"/>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La dirección de un vector</a:t>
            </a:r>
          </a:p>
        </p:txBody>
      </p:sp>
      <p:pic>
        <p:nvPicPr>
          <p:cNvPr id="23" name="Imagen 22">
            <a:extLst>
              <a:ext uri="{FF2B5EF4-FFF2-40B4-BE49-F238E27FC236}">
                <a16:creationId xmlns:a16="http://schemas.microsoft.com/office/drawing/2014/main" id="{86367793-018A-5ABB-46F3-62E9C5308CEE}"/>
              </a:ext>
            </a:extLst>
          </p:cNvPr>
          <p:cNvPicPr>
            <a:picLocks noChangeAspect="1"/>
          </p:cNvPicPr>
          <p:nvPr/>
        </p:nvPicPr>
        <p:blipFill rotWithShape="1">
          <a:blip r:embed="rId2"/>
          <a:srcRect l="28413" t="23470" r="41523" b="11384"/>
          <a:stretch/>
        </p:blipFill>
        <p:spPr>
          <a:xfrm>
            <a:off x="678694" y="2338330"/>
            <a:ext cx="3525216" cy="4467628"/>
          </a:xfrm>
          <a:prstGeom prst="rect">
            <a:avLst/>
          </a:prstGeom>
        </p:spPr>
      </p:pic>
      <p:pic>
        <p:nvPicPr>
          <p:cNvPr id="27" name="Imagen 26">
            <a:extLst>
              <a:ext uri="{FF2B5EF4-FFF2-40B4-BE49-F238E27FC236}">
                <a16:creationId xmlns:a16="http://schemas.microsoft.com/office/drawing/2014/main" id="{B02D198D-19FE-FE9E-72B7-A48B3D125BD5}"/>
              </a:ext>
            </a:extLst>
          </p:cNvPr>
          <p:cNvPicPr>
            <a:picLocks noChangeAspect="1"/>
          </p:cNvPicPr>
          <p:nvPr/>
        </p:nvPicPr>
        <p:blipFill rotWithShape="1">
          <a:blip r:embed="rId3"/>
          <a:srcRect l="32484" t="28718" r="16888" b="23078"/>
          <a:stretch/>
        </p:blipFill>
        <p:spPr>
          <a:xfrm>
            <a:off x="5500468" y="2919189"/>
            <a:ext cx="5936566" cy="3305909"/>
          </a:xfrm>
          <a:prstGeom prst="rect">
            <a:avLst/>
          </a:prstGeom>
        </p:spPr>
      </p:pic>
    </p:spTree>
    <p:extLst>
      <p:ext uri="{BB962C8B-B14F-4D97-AF65-F5344CB8AC3E}">
        <p14:creationId xmlns:p14="http://schemas.microsoft.com/office/powerpoint/2010/main" val="4184877489"/>
      </p:ext>
    </p:extLst>
  </p:cSld>
  <p:clrMapOvr>
    <a:masterClrMapping/>
  </p:clrMapOvr>
  <p:transition>
    <p:cut/>
  </p:transition>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80411"/>
            <a:ext cx="10156874" cy="1362113"/>
          </a:xfrm>
          <a:prstGeom prst="rect">
            <a:avLst/>
          </a:prstGeom>
        </p:spPr>
        <p:txBody>
          <a:bodyPr vert="horz" wrap="square" lIns="0" tIns="0" rIns="0" bIns="0" rtlCol="0" anchor="ctr">
            <a:normAutofit fontScale="92500" lnSpcReduction="10000"/>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Referencia para la dirección de un vector</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535336" y="2122751"/>
            <a:ext cx="10952402" cy="1487974"/>
          </a:xfrm>
        </p:spPr>
        <p:txBody>
          <a:bodyPr>
            <a:noAutofit/>
          </a:bodyPr>
          <a:lstStyle/>
          <a:p>
            <a:pPr marL="0" indent="0">
              <a:buNone/>
            </a:pPr>
            <a:r>
              <a:rPr lang="es-MX" sz="4000" dirty="0">
                <a:solidFill>
                  <a:schemeClr val="tx2"/>
                </a:solidFill>
              </a:rPr>
              <a:t>Es posible que se indique una referencia en particular para el ángulo de un vector.</a:t>
            </a:r>
          </a:p>
        </p:txBody>
      </p:sp>
      <p:grpSp>
        <p:nvGrpSpPr>
          <p:cNvPr id="25" name="Grupo 24">
            <a:extLst>
              <a:ext uri="{FF2B5EF4-FFF2-40B4-BE49-F238E27FC236}">
                <a16:creationId xmlns:a16="http://schemas.microsoft.com/office/drawing/2014/main" id="{638CFDD9-45F7-3567-8AE5-E7259AFC9740}"/>
              </a:ext>
            </a:extLst>
          </p:cNvPr>
          <p:cNvGrpSpPr/>
          <p:nvPr/>
        </p:nvGrpSpPr>
        <p:grpSpPr>
          <a:xfrm>
            <a:off x="3849867" y="3610725"/>
            <a:ext cx="3179171" cy="2746714"/>
            <a:chOff x="1556833" y="3447750"/>
            <a:chExt cx="3179171" cy="2746714"/>
          </a:xfrm>
        </p:grpSpPr>
        <p:cxnSp>
          <p:nvCxnSpPr>
            <p:cNvPr id="2" name="Conector recto de flecha 1">
              <a:extLst>
                <a:ext uri="{FF2B5EF4-FFF2-40B4-BE49-F238E27FC236}">
                  <a16:creationId xmlns:a16="http://schemas.microsoft.com/office/drawing/2014/main" id="{E91AC2E8-5453-B744-7D4D-0DE1DFEE64F0}"/>
                </a:ext>
              </a:extLst>
            </p:cNvPr>
            <p:cNvCxnSpPr/>
            <p:nvPr/>
          </p:nvCxnSpPr>
          <p:spPr>
            <a:xfrm rot="16200000" flipV="1">
              <a:off x="1620138" y="4232021"/>
              <a:ext cx="1645920" cy="1772529"/>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 name="Conector recto 3">
              <a:extLst>
                <a:ext uri="{FF2B5EF4-FFF2-40B4-BE49-F238E27FC236}">
                  <a16:creationId xmlns:a16="http://schemas.microsoft.com/office/drawing/2014/main" id="{7FA139C6-7B7F-541D-9043-175C50DE184B}"/>
                </a:ext>
              </a:extLst>
            </p:cNvPr>
            <p:cNvCxnSpPr/>
            <p:nvPr/>
          </p:nvCxnSpPr>
          <p:spPr>
            <a:xfrm rot="16200000">
              <a:off x="2260218" y="5125320"/>
              <a:ext cx="213828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7" name="Arco 6">
              <a:extLst>
                <a:ext uri="{FF2B5EF4-FFF2-40B4-BE49-F238E27FC236}">
                  <a16:creationId xmlns:a16="http://schemas.microsoft.com/office/drawing/2014/main" id="{2CB2736C-A013-A7EB-A4CE-21F0A7C5CCBA}"/>
                </a:ext>
              </a:extLst>
            </p:cNvPr>
            <p:cNvSpPr/>
            <p:nvPr/>
          </p:nvSpPr>
          <p:spPr>
            <a:xfrm rot="16200000">
              <a:off x="2956570" y="5221468"/>
              <a:ext cx="745587" cy="693968"/>
            </a:xfrm>
            <a:prstGeom prst="arc">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822A7EF2-3079-ADF8-6A07-EFF548FD592E}"/>
                    </a:ext>
                  </a:extLst>
                </p:cNvPr>
                <p:cNvSpPr txBox="1"/>
                <p:nvPr/>
              </p:nvSpPr>
              <p:spPr>
                <a:xfrm>
                  <a:off x="2778459" y="4564287"/>
                  <a:ext cx="37741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3600" b="0" i="1" smtClean="0">
                            <a:solidFill>
                              <a:schemeClr val="tx2"/>
                            </a:solidFill>
                            <a:latin typeface="Cambria Math" panose="02040503050406030204" pitchFamily="18" charset="0"/>
                            <a:ea typeface="Cambria Math" panose="02040503050406030204" pitchFamily="18" charset="0"/>
                          </a:rPr>
                          <m:t>𝜃</m:t>
                        </m:r>
                      </m:oMath>
                    </m:oMathPara>
                  </a14:m>
                  <a:endParaRPr lang="es-MX" sz="3600" dirty="0">
                    <a:solidFill>
                      <a:schemeClr val="tx2"/>
                    </a:solidFill>
                  </a:endParaRPr>
                </a:p>
              </p:txBody>
            </p:sp>
          </mc:Choice>
          <mc:Fallback xmlns="">
            <p:sp>
              <p:nvSpPr>
                <p:cNvPr id="11" name="CuadroTexto 10">
                  <a:extLst>
                    <a:ext uri="{FF2B5EF4-FFF2-40B4-BE49-F238E27FC236}">
                      <a16:creationId xmlns:a16="http://schemas.microsoft.com/office/drawing/2014/main" id="{822A7EF2-3079-ADF8-6A07-EFF548FD592E}"/>
                    </a:ext>
                  </a:extLst>
                </p:cNvPr>
                <p:cNvSpPr txBox="1">
                  <a:spLocks noRot="1" noChangeAspect="1" noMove="1" noResize="1" noEditPoints="1" noAdjustHandles="1" noChangeArrowheads="1" noChangeShapeType="1" noTextEdit="1"/>
                </p:cNvSpPr>
                <p:nvPr/>
              </p:nvSpPr>
              <p:spPr>
                <a:xfrm>
                  <a:off x="2778459" y="4564287"/>
                  <a:ext cx="377411" cy="553998"/>
                </a:xfrm>
                <a:prstGeom prst="rect">
                  <a:avLst/>
                </a:prstGeom>
                <a:blipFill>
                  <a:blip r:embed="rId2"/>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1B9F6CD9-F9FE-AEE9-8756-6BFCC0946D9F}"/>
                    </a:ext>
                  </a:extLst>
                </p:cNvPr>
                <p:cNvSpPr txBox="1"/>
                <p:nvPr/>
              </p:nvSpPr>
              <p:spPr>
                <a:xfrm>
                  <a:off x="1582676" y="4814658"/>
                  <a:ext cx="419538" cy="6213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MX" sz="3600" b="0" i="1" smtClean="0">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𝐵</m:t>
                            </m:r>
                          </m:e>
                        </m:acc>
                      </m:oMath>
                    </m:oMathPara>
                  </a14:m>
                  <a:endParaRPr lang="es-MX" sz="3600" dirty="0">
                    <a:solidFill>
                      <a:schemeClr val="tx2"/>
                    </a:solidFill>
                  </a:endParaRPr>
                </a:p>
              </p:txBody>
            </p:sp>
          </mc:Choice>
          <mc:Fallback xmlns="">
            <p:sp>
              <p:nvSpPr>
                <p:cNvPr id="13" name="CuadroTexto 12">
                  <a:extLst>
                    <a:ext uri="{FF2B5EF4-FFF2-40B4-BE49-F238E27FC236}">
                      <a16:creationId xmlns:a16="http://schemas.microsoft.com/office/drawing/2014/main" id="{1B9F6CD9-F9FE-AEE9-8756-6BFCC0946D9F}"/>
                    </a:ext>
                  </a:extLst>
                </p:cNvPr>
                <p:cNvSpPr txBox="1">
                  <a:spLocks noRot="1" noChangeAspect="1" noMove="1" noResize="1" noEditPoints="1" noAdjustHandles="1" noChangeArrowheads="1" noChangeShapeType="1" noTextEdit="1"/>
                </p:cNvSpPr>
                <p:nvPr/>
              </p:nvSpPr>
              <p:spPr>
                <a:xfrm>
                  <a:off x="1582676" y="4814658"/>
                  <a:ext cx="419538" cy="621324"/>
                </a:xfrm>
                <a:prstGeom prst="rect">
                  <a:avLst/>
                </a:prstGeom>
                <a:blipFill>
                  <a:blip r:embed="rId3"/>
                  <a:stretch>
                    <a:fillRect/>
                  </a:stretch>
                </a:blipFill>
              </p:spPr>
              <p:txBody>
                <a:bodyPr/>
                <a:lstStyle/>
                <a:p>
                  <a:r>
                    <a:rPr lang="es-MX">
                      <a:noFill/>
                    </a:rPr>
                    <a:t> </a:t>
                  </a:r>
                </a:p>
              </p:txBody>
            </p:sp>
          </mc:Fallback>
        </mc:AlternateContent>
        <p:cxnSp>
          <p:nvCxnSpPr>
            <p:cNvPr id="22" name="Conector recto 21">
              <a:extLst>
                <a:ext uri="{FF2B5EF4-FFF2-40B4-BE49-F238E27FC236}">
                  <a16:creationId xmlns:a16="http://schemas.microsoft.com/office/drawing/2014/main" id="{F46A2F1A-B92C-8618-BF7D-87989BFBA8EC}"/>
                </a:ext>
              </a:extLst>
            </p:cNvPr>
            <p:cNvCxnSpPr/>
            <p:nvPr/>
          </p:nvCxnSpPr>
          <p:spPr>
            <a:xfrm>
              <a:off x="2053883" y="5964702"/>
              <a:ext cx="2489982"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CuadroTexto 22">
                  <a:extLst>
                    <a:ext uri="{FF2B5EF4-FFF2-40B4-BE49-F238E27FC236}">
                      <a16:creationId xmlns:a16="http://schemas.microsoft.com/office/drawing/2014/main" id="{B7A7650B-7C31-E640-2912-D02D0671ECC3}"/>
                    </a:ext>
                  </a:extLst>
                </p:cNvPr>
                <p:cNvSpPr txBox="1"/>
                <p:nvPr/>
              </p:nvSpPr>
              <p:spPr>
                <a:xfrm>
                  <a:off x="3256810" y="3447750"/>
                  <a:ext cx="28828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2800" b="0" i="1" smtClean="0">
                            <a:solidFill>
                              <a:schemeClr val="tx2"/>
                            </a:solidFill>
                            <a:latin typeface="Cambria Math" panose="02040503050406030204" pitchFamily="18" charset="0"/>
                          </a:rPr>
                          <m:t>𝑦</m:t>
                        </m:r>
                      </m:oMath>
                    </m:oMathPara>
                  </a14:m>
                  <a:endParaRPr lang="es-MX" sz="2800" dirty="0">
                    <a:solidFill>
                      <a:schemeClr val="tx2"/>
                    </a:solidFill>
                  </a:endParaRPr>
                </a:p>
              </p:txBody>
            </p:sp>
          </mc:Choice>
          <mc:Fallback xmlns="">
            <p:sp>
              <p:nvSpPr>
                <p:cNvPr id="23" name="CuadroTexto 22">
                  <a:extLst>
                    <a:ext uri="{FF2B5EF4-FFF2-40B4-BE49-F238E27FC236}">
                      <a16:creationId xmlns:a16="http://schemas.microsoft.com/office/drawing/2014/main" id="{B7A7650B-7C31-E640-2912-D02D0671ECC3}"/>
                    </a:ext>
                  </a:extLst>
                </p:cNvPr>
                <p:cNvSpPr txBox="1">
                  <a:spLocks noRot="1" noChangeAspect="1" noMove="1" noResize="1" noEditPoints="1" noAdjustHandles="1" noChangeArrowheads="1" noChangeShapeType="1" noTextEdit="1"/>
                </p:cNvSpPr>
                <p:nvPr/>
              </p:nvSpPr>
              <p:spPr>
                <a:xfrm>
                  <a:off x="3256810" y="3447750"/>
                  <a:ext cx="288284" cy="430887"/>
                </a:xfrm>
                <a:prstGeom prst="rect">
                  <a:avLst/>
                </a:prstGeom>
                <a:blipFill>
                  <a:blip r:embed="rId4"/>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4" name="CuadroTexto 23">
                  <a:extLst>
                    <a:ext uri="{FF2B5EF4-FFF2-40B4-BE49-F238E27FC236}">
                      <a16:creationId xmlns:a16="http://schemas.microsoft.com/office/drawing/2014/main" id="{DD75FBEF-EF5A-C2FA-6800-C9AC55ABB417}"/>
                    </a:ext>
                  </a:extLst>
                </p:cNvPr>
                <p:cNvSpPr txBox="1"/>
                <p:nvPr/>
              </p:nvSpPr>
              <p:spPr>
                <a:xfrm>
                  <a:off x="4452593" y="5449618"/>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2800" b="0" i="1" smtClean="0">
                            <a:solidFill>
                              <a:schemeClr val="tx2"/>
                            </a:solidFill>
                            <a:latin typeface="Cambria Math" panose="02040503050406030204" pitchFamily="18" charset="0"/>
                          </a:rPr>
                          <m:t>𝑥</m:t>
                        </m:r>
                      </m:oMath>
                    </m:oMathPara>
                  </a14:m>
                  <a:endParaRPr lang="es-MX" sz="2800" dirty="0">
                    <a:solidFill>
                      <a:schemeClr val="tx2"/>
                    </a:solidFill>
                  </a:endParaRPr>
                </a:p>
              </p:txBody>
            </p:sp>
          </mc:Choice>
          <mc:Fallback xmlns="">
            <p:sp>
              <p:nvSpPr>
                <p:cNvPr id="24" name="CuadroTexto 23">
                  <a:extLst>
                    <a:ext uri="{FF2B5EF4-FFF2-40B4-BE49-F238E27FC236}">
                      <a16:creationId xmlns:a16="http://schemas.microsoft.com/office/drawing/2014/main" id="{DD75FBEF-EF5A-C2FA-6800-C9AC55ABB417}"/>
                    </a:ext>
                  </a:extLst>
                </p:cNvPr>
                <p:cNvSpPr txBox="1">
                  <a:spLocks noRot="1" noChangeAspect="1" noMove="1" noResize="1" noEditPoints="1" noAdjustHandles="1" noChangeArrowheads="1" noChangeShapeType="1" noTextEdit="1"/>
                </p:cNvSpPr>
                <p:nvPr/>
              </p:nvSpPr>
              <p:spPr>
                <a:xfrm>
                  <a:off x="4452593" y="5449618"/>
                  <a:ext cx="283411" cy="430887"/>
                </a:xfrm>
                <a:prstGeom prst="rect">
                  <a:avLst/>
                </a:prstGeom>
                <a:blipFill>
                  <a:blip r:embed="rId5"/>
                  <a:stretch>
                    <a:fillRect/>
                  </a:stretch>
                </a:blipFill>
              </p:spPr>
              <p:txBody>
                <a:bodyPr/>
                <a:lstStyle/>
                <a:p>
                  <a:r>
                    <a:rPr lang="es-MX">
                      <a:noFill/>
                    </a:rPr>
                    <a:t> </a:t>
                  </a:r>
                </a:p>
              </p:txBody>
            </p:sp>
          </mc:Fallback>
        </mc:AlternateContent>
      </p:grpSp>
    </p:spTree>
    <p:extLst>
      <p:ext uri="{BB962C8B-B14F-4D97-AF65-F5344CB8AC3E}">
        <p14:creationId xmlns:p14="http://schemas.microsoft.com/office/powerpoint/2010/main" val="1365955781"/>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9628632"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Unidades fundamentales</a:t>
            </a:r>
          </a:p>
        </p:txBody>
      </p:sp>
      <p:graphicFrame>
        <p:nvGraphicFramePr>
          <p:cNvPr id="2" name="object 3">
            <a:extLst>
              <a:ext uri="{FF2B5EF4-FFF2-40B4-BE49-F238E27FC236}">
                <a16:creationId xmlns:a16="http://schemas.microsoft.com/office/drawing/2014/main" id="{AAFE3694-6E4A-AA9D-AEDD-6C0E037BAF75}"/>
              </a:ext>
            </a:extLst>
          </p:cNvPr>
          <p:cNvGraphicFramePr>
            <a:graphicFrameLocks noGrp="1"/>
          </p:cNvGraphicFramePr>
          <p:nvPr>
            <p:extLst>
              <p:ext uri="{D42A27DB-BD31-4B8C-83A1-F6EECF244321}">
                <p14:modId xmlns:p14="http://schemas.microsoft.com/office/powerpoint/2010/main" val="3127564136"/>
              </p:ext>
            </p:extLst>
          </p:nvPr>
        </p:nvGraphicFramePr>
        <p:xfrm>
          <a:off x="1280160" y="2377440"/>
          <a:ext cx="8778240" cy="4135112"/>
        </p:xfrm>
        <a:graphic>
          <a:graphicData uri="http://schemas.openxmlformats.org/drawingml/2006/table">
            <a:tbl>
              <a:tblPr firstRow="1" bandRow="1">
                <a:tableStyleId>{9D7B26C5-4107-4FEC-AEDC-1716B250A1EF}</a:tableStyleId>
              </a:tblPr>
              <a:tblGrid>
                <a:gridCol w="4575822">
                  <a:extLst>
                    <a:ext uri="{9D8B030D-6E8A-4147-A177-3AD203B41FA5}">
                      <a16:colId xmlns:a16="http://schemas.microsoft.com/office/drawing/2014/main" val="20000"/>
                    </a:ext>
                  </a:extLst>
                </a:gridCol>
                <a:gridCol w="2262070">
                  <a:extLst>
                    <a:ext uri="{9D8B030D-6E8A-4147-A177-3AD203B41FA5}">
                      <a16:colId xmlns:a16="http://schemas.microsoft.com/office/drawing/2014/main" val="20001"/>
                    </a:ext>
                  </a:extLst>
                </a:gridCol>
                <a:gridCol w="1940348">
                  <a:extLst>
                    <a:ext uri="{9D8B030D-6E8A-4147-A177-3AD203B41FA5}">
                      <a16:colId xmlns:a16="http://schemas.microsoft.com/office/drawing/2014/main" val="20002"/>
                    </a:ext>
                  </a:extLst>
                </a:gridCol>
              </a:tblGrid>
              <a:tr h="415313">
                <a:tc>
                  <a:txBody>
                    <a:bodyPr/>
                    <a:lstStyle/>
                    <a:p>
                      <a:pPr algn="ctr">
                        <a:lnSpc>
                          <a:spcPct val="100000"/>
                        </a:lnSpc>
                        <a:spcBef>
                          <a:spcPts val="229"/>
                        </a:spcBef>
                      </a:pPr>
                      <a:r>
                        <a:rPr sz="3200" spc="-10" dirty="0">
                          <a:solidFill>
                            <a:schemeClr val="tx2"/>
                          </a:solidFill>
                        </a:rPr>
                        <a:t>Magnitud</a:t>
                      </a:r>
                      <a:endParaRPr sz="3200">
                        <a:solidFill>
                          <a:schemeClr val="tx2"/>
                        </a:solidFill>
                        <a:latin typeface="Tahoma"/>
                        <a:cs typeface="Tahoma"/>
                      </a:endParaRPr>
                    </a:p>
                  </a:txBody>
                  <a:tcPr marL="0" marR="0" marT="29209" marB="0"/>
                </a:tc>
                <a:tc>
                  <a:txBody>
                    <a:bodyPr/>
                    <a:lstStyle/>
                    <a:p>
                      <a:pPr algn="ctr">
                        <a:lnSpc>
                          <a:spcPct val="100000"/>
                        </a:lnSpc>
                        <a:spcBef>
                          <a:spcPts val="229"/>
                        </a:spcBef>
                      </a:pPr>
                      <a:r>
                        <a:rPr sz="3200" spc="-10" dirty="0">
                          <a:solidFill>
                            <a:schemeClr val="tx2"/>
                          </a:solidFill>
                        </a:rPr>
                        <a:t>Unidad</a:t>
                      </a:r>
                      <a:endParaRPr sz="3200">
                        <a:solidFill>
                          <a:schemeClr val="tx2"/>
                        </a:solidFill>
                        <a:latin typeface="Tahoma"/>
                        <a:cs typeface="Tahoma"/>
                      </a:endParaRPr>
                    </a:p>
                  </a:txBody>
                  <a:tcPr marL="0" marR="0" marT="29209" marB="0"/>
                </a:tc>
                <a:tc>
                  <a:txBody>
                    <a:bodyPr/>
                    <a:lstStyle/>
                    <a:p>
                      <a:pPr algn="ctr">
                        <a:lnSpc>
                          <a:spcPct val="100000"/>
                        </a:lnSpc>
                        <a:spcBef>
                          <a:spcPts val="229"/>
                        </a:spcBef>
                      </a:pPr>
                      <a:r>
                        <a:rPr lang="es-MX" sz="3200" spc="-125" dirty="0">
                          <a:solidFill>
                            <a:schemeClr val="tx2"/>
                          </a:solidFill>
                        </a:rPr>
                        <a:t>Símbolo</a:t>
                      </a:r>
                      <a:endParaRPr sz="3200" dirty="0">
                        <a:solidFill>
                          <a:schemeClr val="tx2"/>
                        </a:solidFill>
                        <a:latin typeface="Tahoma"/>
                        <a:cs typeface="Tahoma"/>
                      </a:endParaRPr>
                    </a:p>
                  </a:txBody>
                  <a:tcPr marL="0" marR="0" marT="29209" marB="0"/>
                </a:tc>
                <a:extLst>
                  <a:ext uri="{0D108BD9-81ED-4DB2-BD59-A6C34878D82A}">
                    <a16:rowId xmlns:a16="http://schemas.microsoft.com/office/drawing/2014/main" val="10000"/>
                  </a:ext>
                </a:extLst>
              </a:tr>
              <a:tr h="415313">
                <a:tc>
                  <a:txBody>
                    <a:bodyPr/>
                    <a:lstStyle/>
                    <a:p>
                      <a:pPr algn="ctr">
                        <a:lnSpc>
                          <a:spcPct val="100000"/>
                        </a:lnSpc>
                        <a:spcBef>
                          <a:spcPts val="229"/>
                        </a:spcBef>
                      </a:pPr>
                      <a:r>
                        <a:rPr sz="3200" spc="-10" dirty="0">
                          <a:solidFill>
                            <a:schemeClr val="tx2"/>
                          </a:solidFill>
                        </a:rPr>
                        <a:t>Longitud</a:t>
                      </a:r>
                      <a:endParaRPr sz="3200">
                        <a:solidFill>
                          <a:schemeClr val="tx2"/>
                        </a:solidFill>
                        <a:latin typeface="Tahoma"/>
                        <a:cs typeface="Tahoma"/>
                      </a:endParaRPr>
                    </a:p>
                  </a:txBody>
                  <a:tcPr marL="0" marR="0" marT="29209" marB="0"/>
                </a:tc>
                <a:tc>
                  <a:txBody>
                    <a:bodyPr/>
                    <a:lstStyle/>
                    <a:p>
                      <a:pPr algn="ctr">
                        <a:lnSpc>
                          <a:spcPct val="100000"/>
                        </a:lnSpc>
                        <a:spcBef>
                          <a:spcPts val="229"/>
                        </a:spcBef>
                      </a:pPr>
                      <a:r>
                        <a:rPr sz="3200" spc="-10" dirty="0">
                          <a:solidFill>
                            <a:schemeClr val="tx2"/>
                          </a:solidFill>
                        </a:rPr>
                        <a:t>metro</a:t>
                      </a:r>
                      <a:endParaRPr sz="3200">
                        <a:solidFill>
                          <a:schemeClr val="tx2"/>
                        </a:solidFill>
                        <a:latin typeface="Tahoma"/>
                        <a:cs typeface="Tahoma"/>
                      </a:endParaRPr>
                    </a:p>
                  </a:txBody>
                  <a:tcPr marL="0" marR="0" marT="29209" marB="0"/>
                </a:tc>
                <a:tc>
                  <a:txBody>
                    <a:bodyPr/>
                    <a:lstStyle/>
                    <a:p>
                      <a:pPr algn="ctr">
                        <a:lnSpc>
                          <a:spcPct val="100000"/>
                        </a:lnSpc>
                        <a:spcBef>
                          <a:spcPts val="229"/>
                        </a:spcBef>
                      </a:pPr>
                      <a:r>
                        <a:rPr sz="3200" dirty="0">
                          <a:solidFill>
                            <a:schemeClr val="tx2"/>
                          </a:solidFill>
                        </a:rPr>
                        <a:t>m</a:t>
                      </a:r>
                      <a:endParaRPr sz="3200">
                        <a:solidFill>
                          <a:schemeClr val="tx2"/>
                        </a:solidFill>
                        <a:latin typeface="Tahoma"/>
                        <a:cs typeface="Tahoma"/>
                      </a:endParaRPr>
                    </a:p>
                  </a:txBody>
                  <a:tcPr marL="0" marR="0" marT="29209" marB="0"/>
                </a:tc>
                <a:extLst>
                  <a:ext uri="{0D108BD9-81ED-4DB2-BD59-A6C34878D82A}">
                    <a16:rowId xmlns:a16="http://schemas.microsoft.com/office/drawing/2014/main" val="10001"/>
                  </a:ext>
                </a:extLst>
              </a:tr>
              <a:tr h="415313">
                <a:tc>
                  <a:txBody>
                    <a:bodyPr/>
                    <a:lstStyle/>
                    <a:p>
                      <a:pPr algn="ctr">
                        <a:lnSpc>
                          <a:spcPct val="100000"/>
                        </a:lnSpc>
                        <a:spcBef>
                          <a:spcPts val="229"/>
                        </a:spcBef>
                      </a:pPr>
                      <a:r>
                        <a:rPr sz="3200" spc="-20" dirty="0">
                          <a:solidFill>
                            <a:schemeClr val="tx2"/>
                          </a:solidFill>
                        </a:rPr>
                        <a:t>Masa</a:t>
                      </a:r>
                      <a:endParaRPr sz="3200" dirty="0">
                        <a:solidFill>
                          <a:schemeClr val="tx2"/>
                        </a:solidFill>
                        <a:latin typeface="Tahoma"/>
                        <a:cs typeface="Tahoma"/>
                      </a:endParaRPr>
                    </a:p>
                  </a:txBody>
                  <a:tcPr marL="0" marR="0" marT="29209" marB="0"/>
                </a:tc>
                <a:tc>
                  <a:txBody>
                    <a:bodyPr/>
                    <a:lstStyle/>
                    <a:p>
                      <a:pPr algn="ctr">
                        <a:lnSpc>
                          <a:spcPct val="100000"/>
                        </a:lnSpc>
                        <a:spcBef>
                          <a:spcPts val="229"/>
                        </a:spcBef>
                      </a:pPr>
                      <a:r>
                        <a:rPr sz="3200" spc="-10" dirty="0">
                          <a:solidFill>
                            <a:schemeClr val="tx2"/>
                          </a:solidFill>
                        </a:rPr>
                        <a:t>kilogramo</a:t>
                      </a:r>
                      <a:endParaRPr sz="3200">
                        <a:solidFill>
                          <a:schemeClr val="tx2"/>
                        </a:solidFill>
                        <a:latin typeface="Tahoma"/>
                        <a:cs typeface="Tahoma"/>
                      </a:endParaRPr>
                    </a:p>
                  </a:txBody>
                  <a:tcPr marL="0" marR="0" marT="29209" marB="0"/>
                </a:tc>
                <a:tc>
                  <a:txBody>
                    <a:bodyPr/>
                    <a:lstStyle/>
                    <a:p>
                      <a:pPr algn="ctr">
                        <a:lnSpc>
                          <a:spcPct val="100000"/>
                        </a:lnSpc>
                        <a:spcBef>
                          <a:spcPts val="229"/>
                        </a:spcBef>
                      </a:pPr>
                      <a:r>
                        <a:rPr sz="3200" spc="-25" dirty="0">
                          <a:solidFill>
                            <a:schemeClr val="tx2"/>
                          </a:solidFill>
                        </a:rPr>
                        <a:t>kg</a:t>
                      </a:r>
                      <a:endParaRPr sz="3200">
                        <a:solidFill>
                          <a:schemeClr val="tx2"/>
                        </a:solidFill>
                        <a:latin typeface="Tahoma"/>
                        <a:cs typeface="Tahoma"/>
                      </a:endParaRPr>
                    </a:p>
                  </a:txBody>
                  <a:tcPr marL="0" marR="0" marT="29209" marB="0"/>
                </a:tc>
                <a:extLst>
                  <a:ext uri="{0D108BD9-81ED-4DB2-BD59-A6C34878D82A}">
                    <a16:rowId xmlns:a16="http://schemas.microsoft.com/office/drawing/2014/main" val="10002"/>
                  </a:ext>
                </a:extLst>
              </a:tr>
              <a:tr h="415313">
                <a:tc>
                  <a:txBody>
                    <a:bodyPr/>
                    <a:lstStyle/>
                    <a:p>
                      <a:pPr algn="ctr">
                        <a:lnSpc>
                          <a:spcPct val="100000"/>
                        </a:lnSpc>
                        <a:spcBef>
                          <a:spcPts val="229"/>
                        </a:spcBef>
                      </a:pPr>
                      <a:r>
                        <a:rPr sz="3200" spc="-10" dirty="0">
                          <a:solidFill>
                            <a:schemeClr val="tx2"/>
                          </a:solidFill>
                        </a:rPr>
                        <a:t>Tiempo</a:t>
                      </a:r>
                      <a:endParaRPr sz="3200">
                        <a:solidFill>
                          <a:schemeClr val="tx2"/>
                        </a:solidFill>
                        <a:latin typeface="Tahoma"/>
                        <a:cs typeface="Tahoma"/>
                      </a:endParaRPr>
                    </a:p>
                  </a:txBody>
                  <a:tcPr marL="0" marR="0" marT="29209" marB="0"/>
                </a:tc>
                <a:tc>
                  <a:txBody>
                    <a:bodyPr/>
                    <a:lstStyle/>
                    <a:p>
                      <a:pPr algn="ctr">
                        <a:lnSpc>
                          <a:spcPct val="100000"/>
                        </a:lnSpc>
                        <a:spcBef>
                          <a:spcPts val="229"/>
                        </a:spcBef>
                      </a:pPr>
                      <a:r>
                        <a:rPr sz="3200" spc="-10" dirty="0">
                          <a:solidFill>
                            <a:schemeClr val="tx2"/>
                          </a:solidFill>
                        </a:rPr>
                        <a:t>segundo</a:t>
                      </a:r>
                      <a:endParaRPr sz="3200">
                        <a:solidFill>
                          <a:schemeClr val="tx2"/>
                        </a:solidFill>
                        <a:latin typeface="Tahoma"/>
                        <a:cs typeface="Tahoma"/>
                      </a:endParaRPr>
                    </a:p>
                  </a:txBody>
                  <a:tcPr marL="0" marR="0" marT="29209" marB="0"/>
                </a:tc>
                <a:tc>
                  <a:txBody>
                    <a:bodyPr/>
                    <a:lstStyle/>
                    <a:p>
                      <a:pPr algn="ctr">
                        <a:lnSpc>
                          <a:spcPct val="100000"/>
                        </a:lnSpc>
                        <a:spcBef>
                          <a:spcPts val="229"/>
                        </a:spcBef>
                      </a:pPr>
                      <a:r>
                        <a:rPr sz="3200" dirty="0">
                          <a:solidFill>
                            <a:schemeClr val="tx2"/>
                          </a:solidFill>
                        </a:rPr>
                        <a:t>s</a:t>
                      </a:r>
                      <a:endParaRPr sz="3200">
                        <a:solidFill>
                          <a:schemeClr val="tx2"/>
                        </a:solidFill>
                        <a:latin typeface="Tahoma"/>
                        <a:cs typeface="Tahoma"/>
                      </a:endParaRPr>
                    </a:p>
                  </a:txBody>
                  <a:tcPr marL="0" marR="0" marT="29209" marB="0"/>
                </a:tc>
                <a:extLst>
                  <a:ext uri="{0D108BD9-81ED-4DB2-BD59-A6C34878D82A}">
                    <a16:rowId xmlns:a16="http://schemas.microsoft.com/office/drawing/2014/main" val="10003"/>
                  </a:ext>
                </a:extLst>
              </a:tr>
              <a:tr h="415313">
                <a:tc>
                  <a:txBody>
                    <a:bodyPr/>
                    <a:lstStyle/>
                    <a:p>
                      <a:pPr algn="ctr">
                        <a:lnSpc>
                          <a:spcPct val="100000"/>
                        </a:lnSpc>
                        <a:spcBef>
                          <a:spcPts val="229"/>
                        </a:spcBef>
                      </a:pPr>
                      <a:r>
                        <a:rPr sz="3200" spc="-10" dirty="0">
                          <a:solidFill>
                            <a:schemeClr val="tx2"/>
                          </a:solidFill>
                        </a:rPr>
                        <a:t>Temperatura</a:t>
                      </a:r>
                      <a:endParaRPr sz="3200">
                        <a:solidFill>
                          <a:schemeClr val="tx2"/>
                        </a:solidFill>
                        <a:latin typeface="Tahoma"/>
                        <a:cs typeface="Tahoma"/>
                      </a:endParaRPr>
                    </a:p>
                  </a:txBody>
                  <a:tcPr marL="0" marR="0" marT="29209" marB="0"/>
                </a:tc>
                <a:tc>
                  <a:txBody>
                    <a:bodyPr/>
                    <a:lstStyle/>
                    <a:p>
                      <a:pPr algn="ctr">
                        <a:lnSpc>
                          <a:spcPct val="100000"/>
                        </a:lnSpc>
                        <a:spcBef>
                          <a:spcPts val="229"/>
                        </a:spcBef>
                      </a:pPr>
                      <a:r>
                        <a:rPr sz="3200" spc="-10" dirty="0">
                          <a:solidFill>
                            <a:schemeClr val="tx2"/>
                          </a:solidFill>
                        </a:rPr>
                        <a:t>Kelvin</a:t>
                      </a:r>
                      <a:endParaRPr sz="3200">
                        <a:solidFill>
                          <a:schemeClr val="tx2"/>
                        </a:solidFill>
                        <a:latin typeface="Tahoma"/>
                        <a:cs typeface="Tahoma"/>
                      </a:endParaRPr>
                    </a:p>
                  </a:txBody>
                  <a:tcPr marL="0" marR="0" marT="29209" marB="0"/>
                </a:tc>
                <a:tc>
                  <a:txBody>
                    <a:bodyPr/>
                    <a:lstStyle/>
                    <a:p>
                      <a:pPr algn="ctr">
                        <a:lnSpc>
                          <a:spcPct val="100000"/>
                        </a:lnSpc>
                        <a:spcBef>
                          <a:spcPts val="229"/>
                        </a:spcBef>
                      </a:pPr>
                      <a:r>
                        <a:rPr sz="3200" dirty="0">
                          <a:solidFill>
                            <a:schemeClr val="tx2"/>
                          </a:solidFill>
                        </a:rPr>
                        <a:t>K</a:t>
                      </a:r>
                      <a:endParaRPr sz="3200">
                        <a:solidFill>
                          <a:schemeClr val="tx2"/>
                        </a:solidFill>
                        <a:latin typeface="Tahoma"/>
                        <a:cs typeface="Tahoma"/>
                      </a:endParaRPr>
                    </a:p>
                  </a:txBody>
                  <a:tcPr marL="0" marR="0" marT="29209" marB="0"/>
                </a:tc>
                <a:extLst>
                  <a:ext uri="{0D108BD9-81ED-4DB2-BD59-A6C34878D82A}">
                    <a16:rowId xmlns:a16="http://schemas.microsoft.com/office/drawing/2014/main" val="10004"/>
                  </a:ext>
                </a:extLst>
              </a:tr>
              <a:tr h="415313">
                <a:tc>
                  <a:txBody>
                    <a:bodyPr/>
                    <a:lstStyle/>
                    <a:p>
                      <a:pPr algn="ctr">
                        <a:lnSpc>
                          <a:spcPct val="100000"/>
                        </a:lnSpc>
                        <a:spcBef>
                          <a:spcPts val="229"/>
                        </a:spcBef>
                      </a:pPr>
                      <a:r>
                        <a:rPr lang="es-MX" sz="3200" spc="-75" dirty="0">
                          <a:solidFill>
                            <a:schemeClr val="tx2"/>
                          </a:solidFill>
                        </a:rPr>
                        <a:t>Intensidad eléctrica</a:t>
                      </a:r>
                      <a:endParaRPr sz="3200" dirty="0">
                        <a:solidFill>
                          <a:schemeClr val="tx2"/>
                        </a:solidFill>
                        <a:latin typeface="Tahoma"/>
                        <a:cs typeface="Tahoma"/>
                      </a:endParaRPr>
                    </a:p>
                  </a:txBody>
                  <a:tcPr marL="0" marR="0" marT="29209" marB="0"/>
                </a:tc>
                <a:tc>
                  <a:txBody>
                    <a:bodyPr/>
                    <a:lstStyle/>
                    <a:p>
                      <a:pPr algn="ctr">
                        <a:lnSpc>
                          <a:spcPct val="100000"/>
                        </a:lnSpc>
                        <a:spcBef>
                          <a:spcPts val="229"/>
                        </a:spcBef>
                      </a:pPr>
                      <a:r>
                        <a:rPr sz="3200" spc="-10" dirty="0">
                          <a:solidFill>
                            <a:schemeClr val="tx2"/>
                          </a:solidFill>
                        </a:rPr>
                        <a:t>Ampere</a:t>
                      </a:r>
                      <a:endParaRPr sz="3200">
                        <a:solidFill>
                          <a:schemeClr val="tx2"/>
                        </a:solidFill>
                        <a:latin typeface="Tahoma"/>
                        <a:cs typeface="Tahoma"/>
                      </a:endParaRPr>
                    </a:p>
                  </a:txBody>
                  <a:tcPr marL="0" marR="0" marT="29209" marB="0"/>
                </a:tc>
                <a:tc>
                  <a:txBody>
                    <a:bodyPr/>
                    <a:lstStyle/>
                    <a:p>
                      <a:pPr algn="ctr">
                        <a:lnSpc>
                          <a:spcPct val="100000"/>
                        </a:lnSpc>
                        <a:spcBef>
                          <a:spcPts val="229"/>
                        </a:spcBef>
                      </a:pPr>
                      <a:r>
                        <a:rPr sz="3200" dirty="0">
                          <a:solidFill>
                            <a:schemeClr val="tx2"/>
                          </a:solidFill>
                        </a:rPr>
                        <a:t>A</a:t>
                      </a:r>
                      <a:endParaRPr sz="3200">
                        <a:solidFill>
                          <a:schemeClr val="tx2"/>
                        </a:solidFill>
                        <a:latin typeface="Tahoma"/>
                        <a:cs typeface="Tahoma"/>
                      </a:endParaRPr>
                    </a:p>
                  </a:txBody>
                  <a:tcPr marL="0" marR="0" marT="29209" marB="0"/>
                </a:tc>
                <a:extLst>
                  <a:ext uri="{0D108BD9-81ED-4DB2-BD59-A6C34878D82A}">
                    <a16:rowId xmlns:a16="http://schemas.microsoft.com/office/drawing/2014/main" val="10005"/>
                  </a:ext>
                </a:extLst>
              </a:tr>
              <a:tr h="415313">
                <a:tc>
                  <a:txBody>
                    <a:bodyPr/>
                    <a:lstStyle/>
                    <a:p>
                      <a:pPr algn="ctr">
                        <a:lnSpc>
                          <a:spcPct val="100000"/>
                        </a:lnSpc>
                        <a:spcBef>
                          <a:spcPts val="229"/>
                        </a:spcBef>
                      </a:pPr>
                      <a:r>
                        <a:rPr sz="3200" spc="-75" dirty="0">
                          <a:solidFill>
                            <a:schemeClr val="tx2"/>
                          </a:solidFill>
                        </a:rPr>
                        <a:t>Intensidad</a:t>
                      </a:r>
                      <a:r>
                        <a:rPr sz="3200" spc="-20" dirty="0">
                          <a:solidFill>
                            <a:schemeClr val="tx2"/>
                          </a:solidFill>
                        </a:rPr>
                        <a:t> </a:t>
                      </a:r>
                      <a:r>
                        <a:rPr sz="3200" spc="-10" dirty="0">
                          <a:solidFill>
                            <a:schemeClr val="tx2"/>
                          </a:solidFill>
                        </a:rPr>
                        <a:t>luminosa</a:t>
                      </a:r>
                      <a:endParaRPr sz="3200">
                        <a:solidFill>
                          <a:schemeClr val="tx2"/>
                        </a:solidFill>
                        <a:latin typeface="Tahoma"/>
                        <a:cs typeface="Tahoma"/>
                      </a:endParaRPr>
                    </a:p>
                  </a:txBody>
                  <a:tcPr marL="0" marR="0" marT="29209" marB="0"/>
                </a:tc>
                <a:tc>
                  <a:txBody>
                    <a:bodyPr/>
                    <a:lstStyle/>
                    <a:p>
                      <a:pPr algn="ctr">
                        <a:lnSpc>
                          <a:spcPct val="100000"/>
                        </a:lnSpc>
                        <a:spcBef>
                          <a:spcPts val="229"/>
                        </a:spcBef>
                      </a:pPr>
                      <a:r>
                        <a:rPr sz="3200" spc="-10" dirty="0">
                          <a:solidFill>
                            <a:schemeClr val="tx2"/>
                          </a:solidFill>
                        </a:rPr>
                        <a:t>candela</a:t>
                      </a:r>
                      <a:endParaRPr sz="3200">
                        <a:solidFill>
                          <a:schemeClr val="tx2"/>
                        </a:solidFill>
                        <a:latin typeface="Tahoma"/>
                        <a:cs typeface="Tahoma"/>
                      </a:endParaRPr>
                    </a:p>
                  </a:txBody>
                  <a:tcPr marL="0" marR="0" marT="29209" marB="0"/>
                </a:tc>
                <a:tc>
                  <a:txBody>
                    <a:bodyPr/>
                    <a:lstStyle/>
                    <a:p>
                      <a:pPr algn="ctr">
                        <a:lnSpc>
                          <a:spcPct val="100000"/>
                        </a:lnSpc>
                        <a:spcBef>
                          <a:spcPts val="229"/>
                        </a:spcBef>
                      </a:pPr>
                      <a:r>
                        <a:rPr sz="3200" spc="-25" dirty="0">
                          <a:solidFill>
                            <a:schemeClr val="tx2"/>
                          </a:solidFill>
                        </a:rPr>
                        <a:t>cd</a:t>
                      </a:r>
                      <a:endParaRPr sz="3200">
                        <a:solidFill>
                          <a:schemeClr val="tx2"/>
                        </a:solidFill>
                        <a:latin typeface="Tahoma"/>
                        <a:cs typeface="Tahoma"/>
                      </a:endParaRPr>
                    </a:p>
                  </a:txBody>
                  <a:tcPr marL="0" marR="0" marT="29209" marB="0"/>
                </a:tc>
                <a:extLst>
                  <a:ext uri="{0D108BD9-81ED-4DB2-BD59-A6C34878D82A}">
                    <a16:rowId xmlns:a16="http://schemas.microsoft.com/office/drawing/2014/main" val="10006"/>
                  </a:ext>
                </a:extLst>
              </a:tr>
              <a:tr h="415313">
                <a:tc>
                  <a:txBody>
                    <a:bodyPr/>
                    <a:lstStyle/>
                    <a:p>
                      <a:pPr algn="ctr">
                        <a:lnSpc>
                          <a:spcPct val="100000"/>
                        </a:lnSpc>
                        <a:spcBef>
                          <a:spcPts val="229"/>
                        </a:spcBef>
                      </a:pPr>
                      <a:r>
                        <a:rPr sz="3200" spc="-45" dirty="0">
                          <a:solidFill>
                            <a:schemeClr val="tx2"/>
                          </a:solidFill>
                        </a:rPr>
                        <a:t>Cantidad</a:t>
                      </a:r>
                      <a:r>
                        <a:rPr sz="3200" spc="-40" dirty="0">
                          <a:solidFill>
                            <a:schemeClr val="tx2"/>
                          </a:solidFill>
                        </a:rPr>
                        <a:t> </a:t>
                      </a:r>
                      <a:r>
                        <a:rPr sz="3200" spc="-90" dirty="0">
                          <a:solidFill>
                            <a:schemeClr val="tx2"/>
                          </a:solidFill>
                        </a:rPr>
                        <a:t>de</a:t>
                      </a:r>
                      <a:r>
                        <a:rPr sz="3200" spc="-20" dirty="0">
                          <a:solidFill>
                            <a:schemeClr val="tx2"/>
                          </a:solidFill>
                        </a:rPr>
                        <a:t> </a:t>
                      </a:r>
                      <a:r>
                        <a:rPr sz="3200" spc="-10" dirty="0">
                          <a:solidFill>
                            <a:schemeClr val="tx2"/>
                          </a:solidFill>
                        </a:rPr>
                        <a:t>sustancia</a:t>
                      </a:r>
                      <a:endParaRPr sz="3200">
                        <a:solidFill>
                          <a:schemeClr val="tx2"/>
                        </a:solidFill>
                        <a:latin typeface="Tahoma"/>
                        <a:cs typeface="Tahoma"/>
                      </a:endParaRPr>
                    </a:p>
                  </a:txBody>
                  <a:tcPr marL="0" marR="0" marT="29209" marB="0"/>
                </a:tc>
                <a:tc>
                  <a:txBody>
                    <a:bodyPr/>
                    <a:lstStyle/>
                    <a:p>
                      <a:pPr algn="ctr">
                        <a:lnSpc>
                          <a:spcPct val="100000"/>
                        </a:lnSpc>
                        <a:spcBef>
                          <a:spcPts val="229"/>
                        </a:spcBef>
                      </a:pPr>
                      <a:r>
                        <a:rPr sz="3200" spc="-25" dirty="0">
                          <a:solidFill>
                            <a:schemeClr val="tx2"/>
                          </a:solidFill>
                        </a:rPr>
                        <a:t>mol</a:t>
                      </a:r>
                      <a:endParaRPr sz="3200">
                        <a:solidFill>
                          <a:schemeClr val="tx2"/>
                        </a:solidFill>
                        <a:latin typeface="Tahoma"/>
                        <a:cs typeface="Tahoma"/>
                      </a:endParaRPr>
                    </a:p>
                  </a:txBody>
                  <a:tcPr marL="0" marR="0" marT="29209" marB="0"/>
                </a:tc>
                <a:tc>
                  <a:txBody>
                    <a:bodyPr/>
                    <a:lstStyle/>
                    <a:p>
                      <a:pPr algn="ctr">
                        <a:lnSpc>
                          <a:spcPct val="100000"/>
                        </a:lnSpc>
                        <a:spcBef>
                          <a:spcPts val="229"/>
                        </a:spcBef>
                      </a:pPr>
                      <a:r>
                        <a:rPr sz="3200" spc="-25" dirty="0">
                          <a:solidFill>
                            <a:schemeClr val="tx2"/>
                          </a:solidFill>
                        </a:rPr>
                        <a:t>mol</a:t>
                      </a:r>
                      <a:endParaRPr sz="3200" dirty="0">
                        <a:solidFill>
                          <a:schemeClr val="tx2"/>
                        </a:solidFill>
                        <a:latin typeface="Tahoma"/>
                        <a:cs typeface="Tahoma"/>
                      </a:endParaRPr>
                    </a:p>
                  </a:txBody>
                  <a:tcPr marL="0" marR="0" marT="29209"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19078164"/>
      </p:ext>
    </p:extLst>
  </p:cSld>
  <p:clrMapOvr>
    <a:masterClrMapping/>
  </p:clrMapOvr>
  <p:transition>
    <p:cut/>
  </p:transition>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80411"/>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Línea de acción de un vector</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560336" y="3352682"/>
            <a:ext cx="6090547" cy="4254838"/>
          </a:xfrm>
        </p:spPr>
        <p:txBody>
          <a:bodyPr>
            <a:noAutofit/>
          </a:bodyPr>
          <a:lstStyle/>
          <a:p>
            <a:pPr marL="0" indent="0">
              <a:buNone/>
            </a:pPr>
            <a:r>
              <a:rPr lang="es-MX" sz="4000" dirty="0">
                <a:solidFill>
                  <a:schemeClr val="tx2"/>
                </a:solidFill>
              </a:rPr>
              <a:t>Es una línea imaginaria que se extiende de manera previa y posterior al vector.</a:t>
            </a:r>
          </a:p>
        </p:txBody>
      </p:sp>
      <p:cxnSp>
        <p:nvCxnSpPr>
          <p:cNvPr id="10" name="Conector recto de flecha 9">
            <a:extLst>
              <a:ext uri="{FF2B5EF4-FFF2-40B4-BE49-F238E27FC236}">
                <a16:creationId xmlns:a16="http://schemas.microsoft.com/office/drawing/2014/main" id="{EA0848DB-5843-CF3F-380A-F01798A9D9C6}"/>
              </a:ext>
            </a:extLst>
          </p:cNvPr>
          <p:cNvCxnSpPr>
            <a:cxnSpLocks/>
          </p:cNvCxnSpPr>
          <p:nvPr/>
        </p:nvCxnSpPr>
        <p:spPr>
          <a:xfrm flipV="1">
            <a:off x="7146388" y="3352682"/>
            <a:ext cx="2131254" cy="2569816"/>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DC3B1F08-54F7-8378-877A-D784F999846D}"/>
              </a:ext>
            </a:extLst>
          </p:cNvPr>
          <p:cNvCxnSpPr/>
          <p:nvPr/>
        </p:nvCxnSpPr>
        <p:spPr>
          <a:xfrm>
            <a:off x="6569612" y="68580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BA0EA53B-F1F7-01E4-E3B3-999350261F59}"/>
              </a:ext>
            </a:extLst>
          </p:cNvPr>
          <p:cNvCxnSpPr>
            <a:cxnSpLocks/>
          </p:cNvCxnSpPr>
          <p:nvPr/>
        </p:nvCxnSpPr>
        <p:spPr>
          <a:xfrm flipV="1">
            <a:off x="6471138" y="2335237"/>
            <a:ext cx="3643533" cy="4403188"/>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
        <p:nvSpPr>
          <p:cNvPr id="32" name="CuadroTexto 31">
            <a:extLst>
              <a:ext uri="{FF2B5EF4-FFF2-40B4-BE49-F238E27FC236}">
                <a16:creationId xmlns:a16="http://schemas.microsoft.com/office/drawing/2014/main" id="{46112754-C7C9-0BB6-CD44-F0810C086722}"/>
              </a:ext>
            </a:extLst>
          </p:cNvPr>
          <p:cNvSpPr txBox="1"/>
          <p:nvPr/>
        </p:nvSpPr>
        <p:spPr>
          <a:xfrm>
            <a:off x="9558445" y="3121849"/>
            <a:ext cx="2103461" cy="461665"/>
          </a:xfrm>
          <a:prstGeom prst="rect">
            <a:avLst/>
          </a:prstGeom>
          <a:noFill/>
        </p:spPr>
        <p:txBody>
          <a:bodyPr wrap="none" rtlCol="0">
            <a:spAutoFit/>
          </a:bodyPr>
          <a:lstStyle/>
          <a:p>
            <a:r>
              <a:rPr lang="es-MX" sz="2400" dirty="0">
                <a:solidFill>
                  <a:schemeClr val="tx2"/>
                </a:solidFill>
              </a:rPr>
              <a:t>Línea de acción</a:t>
            </a:r>
          </a:p>
        </p:txBody>
      </p:sp>
      <mc:AlternateContent xmlns:mc="http://schemas.openxmlformats.org/markup-compatibility/2006" xmlns:a14="http://schemas.microsoft.com/office/drawing/2010/main">
        <mc:Choice Requires="a14">
          <p:sp>
            <p:nvSpPr>
              <p:cNvPr id="33" name="CuadroTexto 32">
                <a:extLst>
                  <a:ext uri="{FF2B5EF4-FFF2-40B4-BE49-F238E27FC236}">
                    <a16:creationId xmlns:a16="http://schemas.microsoft.com/office/drawing/2014/main" id="{37AB6670-424B-19E8-39BE-9F3F7FC22FE1}"/>
                  </a:ext>
                </a:extLst>
              </p:cNvPr>
              <p:cNvSpPr txBox="1"/>
              <p:nvPr/>
            </p:nvSpPr>
            <p:spPr>
              <a:xfrm>
                <a:off x="8602455" y="4536831"/>
                <a:ext cx="330475"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MX" sz="3600" b="0" i="1" smtClean="0">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𝑐</m:t>
                          </m:r>
                        </m:e>
                      </m:acc>
                    </m:oMath>
                  </m:oMathPara>
                </a14:m>
                <a:endParaRPr lang="es-MX" sz="3600" dirty="0">
                  <a:solidFill>
                    <a:schemeClr val="tx2"/>
                  </a:solidFill>
                </a:endParaRPr>
              </a:p>
            </p:txBody>
          </p:sp>
        </mc:Choice>
        <mc:Fallback xmlns="">
          <p:sp>
            <p:nvSpPr>
              <p:cNvPr id="33" name="CuadroTexto 32">
                <a:extLst>
                  <a:ext uri="{FF2B5EF4-FFF2-40B4-BE49-F238E27FC236}">
                    <a16:creationId xmlns:a16="http://schemas.microsoft.com/office/drawing/2014/main" id="{37AB6670-424B-19E8-39BE-9F3F7FC22FE1}"/>
                  </a:ext>
                </a:extLst>
              </p:cNvPr>
              <p:cNvSpPr txBox="1">
                <a:spLocks noRot="1" noChangeAspect="1" noMove="1" noResize="1" noEditPoints="1" noAdjustHandles="1" noChangeArrowheads="1" noChangeShapeType="1" noTextEdit="1"/>
              </p:cNvSpPr>
              <p:nvPr/>
            </p:nvSpPr>
            <p:spPr>
              <a:xfrm>
                <a:off x="8602455" y="4536831"/>
                <a:ext cx="330475" cy="553998"/>
              </a:xfrm>
              <a:prstGeom prst="rect">
                <a:avLst/>
              </a:prstGeom>
              <a:blipFill>
                <a:blip r:embed="rId2"/>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1017066077"/>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80411"/>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Tipos de vectores</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560336" y="3352682"/>
            <a:ext cx="10876698" cy="4254838"/>
          </a:xfrm>
        </p:spPr>
        <p:txBody>
          <a:bodyPr>
            <a:noAutofit/>
          </a:bodyPr>
          <a:lstStyle/>
          <a:p>
            <a:pPr marL="0" indent="0">
              <a:buNone/>
            </a:pPr>
            <a:r>
              <a:rPr lang="es-MX" sz="4000" dirty="0">
                <a:solidFill>
                  <a:schemeClr val="tx2"/>
                </a:solidFill>
              </a:rPr>
              <a:t>Veremos que es conveniente clasificar a los vectores por una característica es particular.</a:t>
            </a:r>
          </a:p>
        </p:txBody>
      </p:sp>
      <p:cxnSp>
        <p:nvCxnSpPr>
          <p:cNvPr id="14" name="Conector recto 13">
            <a:extLst>
              <a:ext uri="{FF2B5EF4-FFF2-40B4-BE49-F238E27FC236}">
                <a16:creationId xmlns:a16="http://schemas.microsoft.com/office/drawing/2014/main" id="{DC3B1F08-54F7-8378-877A-D784F999846D}"/>
              </a:ext>
            </a:extLst>
          </p:cNvPr>
          <p:cNvCxnSpPr/>
          <p:nvPr/>
        </p:nvCxnSpPr>
        <p:spPr>
          <a:xfrm>
            <a:off x="6569612" y="6858000"/>
            <a:ext cx="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1280045"/>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80411"/>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Vectores colineales</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657651" y="2122751"/>
            <a:ext cx="10876698" cy="1362113"/>
          </a:xfrm>
        </p:spPr>
        <p:txBody>
          <a:bodyPr>
            <a:noAutofit/>
          </a:bodyPr>
          <a:lstStyle/>
          <a:p>
            <a:pPr marL="0" indent="0">
              <a:buNone/>
            </a:pPr>
            <a:r>
              <a:rPr lang="es-MX" sz="4000" dirty="0">
                <a:solidFill>
                  <a:schemeClr val="tx2"/>
                </a:solidFill>
              </a:rPr>
              <a:t>Son aquellos que están contenidos en una misma línea de acción.</a:t>
            </a:r>
          </a:p>
        </p:txBody>
      </p:sp>
      <p:cxnSp>
        <p:nvCxnSpPr>
          <p:cNvPr id="14" name="Conector recto 13">
            <a:extLst>
              <a:ext uri="{FF2B5EF4-FFF2-40B4-BE49-F238E27FC236}">
                <a16:creationId xmlns:a16="http://schemas.microsoft.com/office/drawing/2014/main" id="{DC3B1F08-54F7-8378-877A-D784F999846D}"/>
              </a:ext>
            </a:extLst>
          </p:cNvPr>
          <p:cNvCxnSpPr/>
          <p:nvPr/>
        </p:nvCxnSpPr>
        <p:spPr>
          <a:xfrm>
            <a:off x="6569612" y="6858000"/>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1" name="Grupo 20">
            <a:extLst>
              <a:ext uri="{FF2B5EF4-FFF2-40B4-BE49-F238E27FC236}">
                <a16:creationId xmlns:a16="http://schemas.microsoft.com/office/drawing/2014/main" id="{1CCB91A7-0A61-F21B-C421-C5780FC91041}"/>
              </a:ext>
            </a:extLst>
          </p:cNvPr>
          <p:cNvGrpSpPr/>
          <p:nvPr/>
        </p:nvGrpSpPr>
        <p:grpSpPr>
          <a:xfrm>
            <a:off x="2159388" y="4440318"/>
            <a:ext cx="8686803" cy="874958"/>
            <a:chOff x="2159388" y="4440318"/>
            <a:chExt cx="8686803" cy="874958"/>
          </a:xfrm>
        </p:grpSpPr>
        <p:cxnSp>
          <p:nvCxnSpPr>
            <p:cNvPr id="2" name="Conector recto de flecha 1">
              <a:extLst>
                <a:ext uri="{FF2B5EF4-FFF2-40B4-BE49-F238E27FC236}">
                  <a16:creationId xmlns:a16="http://schemas.microsoft.com/office/drawing/2014/main" id="{CCEC5FCD-0186-4A6B-F8B9-01C25610F5C0}"/>
                </a:ext>
              </a:extLst>
            </p:cNvPr>
            <p:cNvCxnSpPr>
              <a:cxnSpLocks/>
            </p:cNvCxnSpPr>
            <p:nvPr/>
          </p:nvCxnSpPr>
          <p:spPr>
            <a:xfrm flipH="1">
              <a:off x="6086033" y="5283222"/>
              <a:ext cx="1148275"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ector recto 2">
              <a:extLst>
                <a:ext uri="{FF2B5EF4-FFF2-40B4-BE49-F238E27FC236}">
                  <a16:creationId xmlns:a16="http://schemas.microsoft.com/office/drawing/2014/main" id="{C585B1B0-BD67-7B9A-BD57-A286DE04439C}"/>
                </a:ext>
              </a:extLst>
            </p:cNvPr>
            <p:cNvCxnSpPr>
              <a:cxnSpLocks/>
            </p:cNvCxnSpPr>
            <p:nvPr/>
          </p:nvCxnSpPr>
          <p:spPr>
            <a:xfrm>
              <a:off x="2159388" y="5307037"/>
              <a:ext cx="8686803"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8F6155BD-0C24-6DA9-78EA-B5DAE033A8E8}"/>
                    </a:ext>
                  </a:extLst>
                </p:cNvPr>
                <p:cNvSpPr txBox="1"/>
                <p:nvPr/>
              </p:nvSpPr>
              <p:spPr>
                <a:xfrm>
                  <a:off x="3567449" y="4488398"/>
                  <a:ext cx="301753"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MX" sz="3600" b="0" i="1" smtClean="0">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𝑐</m:t>
                            </m:r>
                          </m:e>
                        </m:acc>
                      </m:oMath>
                    </m:oMathPara>
                  </a14:m>
                  <a:endParaRPr lang="es-MX" sz="3600" dirty="0">
                    <a:solidFill>
                      <a:schemeClr val="tx2"/>
                    </a:solidFill>
                  </a:endParaRPr>
                </a:p>
              </p:txBody>
            </p:sp>
          </mc:Choice>
          <mc:Fallback xmlns="">
            <p:sp>
              <p:nvSpPr>
                <p:cNvPr id="4" name="CuadroTexto 3">
                  <a:extLst>
                    <a:ext uri="{FF2B5EF4-FFF2-40B4-BE49-F238E27FC236}">
                      <a16:creationId xmlns:a16="http://schemas.microsoft.com/office/drawing/2014/main" id="{8F6155BD-0C24-6DA9-78EA-B5DAE033A8E8}"/>
                    </a:ext>
                  </a:extLst>
                </p:cNvPr>
                <p:cNvSpPr txBox="1">
                  <a:spLocks noRot="1" noChangeAspect="1" noMove="1" noResize="1" noEditPoints="1" noAdjustHandles="1" noChangeArrowheads="1" noChangeShapeType="1" noTextEdit="1"/>
                </p:cNvSpPr>
                <p:nvPr/>
              </p:nvSpPr>
              <p:spPr>
                <a:xfrm>
                  <a:off x="3567449" y="4488398"/>
                  <a:ext cx="301753" cy="553998"/>
                </a:xfrm>
                <a:prstGeom prst="rect">
                  <a:avLst/>
                </a:prstGeom>
                <a:blipFill>
                  <a:blip r:embed="rId2"/>
                  <a:stretch>
                    <a:fillRect/>
                  </a:stretch>
                </a:blipFill>
              </p:spPr>
              <p:txBody>
                <a:bodyPr/>
                <a:lstStyle/>
                <a:p>
                  <a:r>
                    <a:rPr lang="es-MX">
                      <a:noFill/>
                    </a:rPr>
                    <a:t> </a:t>
                  </a:r>
                </a:p>
              </p:txBody>
            </p:sp>
          </mc:Fallback>
        </mc:AlternateContent>
        <p:cxnSp>
          <p:nvCxnSpPr>
            <p:cNvPr id="11" name="Conector recto de flecha 10">
              <a:extLst>
                <a:ext uri="{FF2B5EF4-FFF2-40B4-BE49-F238E27FC236}">
                  <a16:creationId xmlns:a16="http://schemas.microsoft.com/office/drawing/2014/main" id="{0080515A-3479-BCDB-8DEE-5F218E09F74A}"/>
                </a:ext>
              </a:extLst>
            </p:cNvPr>
            <p:cNvCxnSpPr>
              <a:cxnSpLocks/>
            </p:cNvCxnSpPr>
            <p:nvPr/>
          </p:nvCxnSpPr>
          <p:spPr>
            <a:xfrm>
              <a:off x="8364419" y="5296488"/>
              <a:ext cx="1286018"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C2259F40-80EC-A621-4338-65B98149FCEA}"/>
                </a:ext>
              </a:extLst>
            </p:cNvPr>
            <p:cNvCxnSpPr>
              <a:cxnSpLocks/>
            </p:cNvCxnSpPr>
            <p:nvPr/>
          </p:nvCxnSpPr>
          <p:spPr>
            <a:xfrm>
              <a:off x="2917877" y="5304287"/>
              <a:ext cx="1902651" cy="10989"/>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7525FACF-E520-D441-4A09-96452AEC5C37}"/>
                    </a:ext>
                  </a:extLst>
                </p:cNvPr>
                <p:cNvSpPr txBox="1"/>
                <p:nvPr/>
              </p:nvSpPr>
              <p:spPr>
                <a:xfrm>
                  <a:off x="6436905" y="4440318"/>
                  <a:ext cx="301753" cy="6249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MX" sz="3600" b="0" i="1" smtClean="0">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𝐴</m:t>
                            </m:r>
                          </m:e>
                        </m:acc>
                      </m:oMath>
                    </m:oMathPara>
                  </a14:m>
                  <a:endParaRPr lang="es-MX" sz="3600" dirty="0">
                    <a:solidFill>
                      <a:schemeClr val="tx2"/>
                    </a:solidFill>
                  </a:endParaRPr>
                </a:p>
              </p:txBody>
            </p:sp>
          </mc:Choice>
          <mc:Fallback xmlns="">
            <p:sp>
              <p:nvSpPr>
                <p:cNvPr id="19" name="CuadroTexto 18">
                  <a:extLst>
                    <a:ext uri="{FF2B5EF4-FFF2-40B4-BE49-F238E27FC236}">
                      <a16:creationId xmlns:a16="http://schemas.microsoft.com/office/drawing/2014/main" id="{7525FACF-E520-D441-4A09-96452AEC5C37}"/>
                    </a:ext>
                  </a:extLst>
                </p:cNvPr>
                <p:cNvSpPr txBox="1">
                  <a:spLocks noRot="1" noChangeAspect="1" noMove="1" noResize="1" noEditPoints="1" noAdjustHandles="1" noChangeArrowheads="1" noChangeShapeType="1" noTextEdit="1"/>
                </p:cNvSpPr>
                <p:nvPr/>
              </p:nvSpPr>
              <p:spPr>
                <a:xfrm>
                  <a:off x="6436905" y="4440318"/>
                  <a:ext cx="301753" cy="624915"/>
                </a:xfrm>
                <a:prstGeom prst="rect">
                  <a:avLst/>
                </a:prstGeom>
                <a:blipFill>
                  <a:blip r:embed="rId3"/>
                  <a:stretch>
                    <a:fillRect r="-2041"/>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33A5DA7E-AD01-D3C4-1BD1-B608998A7E8A}"/>
                    </a:ext>
                  </a:extLst>
                </p:cNvPr>
                <p:cNvSpPr txBox="1"/>
                <p:nvPr/>
              </p:nvSpPr>
              <p:spPr>
                <a:xfrm>
                  <a:off x="8734397" y="4511235"/>
                  <a:ext cx="301753" cy="6213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MX" sz="3600" b="0" i="1" smtClean="0">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𝐸</m:t>
                            </m:r>
                          </m:e>
                        </m:acc>
                      </m:oMath>
                    </m:oMathPara>
                  </a14:m>
                  <a:endParaRPr lang="es-MX" sz="3600" dirty="0">
                    <a:solidFill>
                      <a:schemeClr val="tx2"/>
                    </a:solidFill>
                  </a:endParaRPr>
                </a:p>
              </p:txBody>
            </p:sp>
          </mc:Choice>
          <mc:Fallback xmlns="">
            <p:sp>
              <p:nvSpPr>
                <p:cNvPr id="20" name="CuadroTexto 19">
                  <a:extLst>
                    <a:ext uri="{FF2B5EF4-FFF2-40B4-BE49-F238E27FC236}">
                      <a16:creationId xmlns:a16="http://schemas.microsoft.com/office/drawing/2014/main" id="{33A5DA7E-AD01-D3C4-1BD1-B608998A7E8A}"/>
                    </a:ext>
                  </a:extLst>
                </p:cNvPr>
                <p:cNvSpPr txBox="1">
                  <a:spLocks noRot="1" noChangeAspect="1" noMove="1" noResize="1" noEditPoints="1" noAdjustHandles="1" noChangeArrowheads="1" noChangeShapeType="1" noTextEdit="1"/>
                </p:cNvSpPr>
                <p:nvPr/>
              </p:nvSpPr>
              <p:spPr>
                <a:xfrm>
                  <a:off x="8734397" y="4511235"/>
                  <a:ext cx="301753" cy="621324"/>
                </a:xfrm>
                <a:prstGeom prst="rect">
                  <a:avLst/>
                </a:prstGeom>
                <a:blipFill>
                  <a:blip r:embed="rId4"/>
                  <a:stretch>
                    <a:fillRect/>
                  </a:stretch>
                </a:blipFill>
              </p:spPr>
              <p:txBody>
                <a:bodyPr/>
                <a:lstStyle/>
                <a:p>
                  <a:r>
                    <a:rPr lang="es-MX">
                      <a:noFill/>
                    </a:rPr>
                    <a:t> </a:t>
                  </a:r>
                </a:p>
              </p:txBody>
            </p:sp>
          </mc:Fallback>
        </mc:AlternateContent>
      </p:grpSp>
    </p:spTree>
    <p:extLst>
      <p:ext uri="{BB962C8B-B14F-4D97-AF65-F5344CB8AC3E}">
        <p14:creationId xmlns:p14="http://schemas.microsoft.com/office/powerpoint/2010/main" val="4210477382"/>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80411"/>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Vectores concurrentes</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657651" y="2122751"/>
            <a:ext cx="10876698" cy="1362113"/>
          </a:xfrm>
        </p:spPr>
        <p:txBody>
          <a:bodyPr>
            <a:noAutofit/>
          </a:bodyPr>
          <a:lstStyle/>
          <a:p>
            <a:pPr marL="0" indent="0">
              <a:buNone/>
            </a:pPr>
            <a:r>
              <a:rPr lang="es-MX" sz="4000" dirty="0">
                <a:solidFill>
                  <a:schemeClr val="tx2"/>
                </a:solidFill>
              </a:rPr>
              <a:t>Son aquellos cuyas líneas de acción se cortan en un mismo punto.</a:t>
            </a:r>
          </a:p>
        </p:txBody>
      </p:sp>
      <p:cxnSp>
        <p:nvCxnSpPr>
          <p:cNvPr id="14" name="Conector recto 13">
            <a:extLst>
              <a:ext uri="{FF2B5EF4-FFF2-40B4-BE49-F238E27FC236}">
                <a16:creationId xmlns:a16="http://schemas.microsoft.com/office/drawing/2014/main" id="{DC3B1F08-54F7-8378-877A-D784F999846D}"/>
              </a:ext>
            </a:extLst>
          </p:cNvPr>
          <p:cNvCxnSpPr/>
          <p:nvPr/>
        </p:nvCxnSpPr>
        <p:spPr>
          <a:xfrm>
            <a:off x="6569612" y="6858000"/>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5" name="Grupo 24">
            <a:extLst>
              <a:ext uri="{FF2B5EF4-FFF2-40B4-BE49-F238E27FC236}">
                <a16:creationId xmlns:a16="http://schemas.microsoft.com/office/drawing/2014/main" id="{98A5633A-E0A8-E6AF-D2CB-F1B700EBFE6B}"/>
              </a:ext>
            </a:extLst>
          </p:cNvPr>
          <p:cNvGrpSpPr/>
          <p:nvPr/>
        </p:nvGrpSpPr>
        <p:grpSpPr>
          <a:xfrm>
            <a:off x="1752598" y="3793899"/>
            <a:ext cx="8686803" cy="2583690"/>
            <a:chOff x="2453401" y="2792205"/>
            <a:chExt cx="8686803" cy="2583690"/>
          </a:xfrm>
        </p:grpSpPr>
        <p:cxnSp>
          <p:nvCxnSpPr>
            <p:cNvPr id="3" name="Conector recto 2">
              <a:extLst>
                <a:ext uri="{FF2B5EF4-FFF2-40B4-BE49-F238E27FC236}">
                  <a16:creationId xmlns:a16="http://schemas.microsoft.com/office/drawing/2014/main" id="{C585B1B0-BD67-7B9A-BD57-A286DE04439C}"/>
                </a:ext>
              </a:extLst>
            </p:cNvPr>
            <p:cNvCxnSpPr>
              <a:cxnSpLocks/>
            </p:cNvCxnSpPr>
            <p:nvPr/>
          </p:nvCxnSpPr>
          <p:spPr>
            <a:xfrm>
              <a:off x="2453401" y="4489262"/>
              <a:ext cx="643187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C2259F40-80EC-A621-4338-65B98149FCEA}"/>
                </a:ext>
              </a:extLst>
            </p:cNvPr>
            <p:cNvCxnSpPr>
              <a:cxnSpLocks/>
            </p:cNvCxnSpPr>
            <p:nvPr/>
          </p:nvCxnSpPr>
          <p:spPr>
            <a:xfrm>
              <a:off x="2616123" y="4471483"/>
              <a:ext cx="1902651" cy="10989"/>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24" name="Grupo 23">
              <a:extLst>
                <a:ext uri="{FF2B5EF4-FFF2-40B4-BE49-F238E27FC236}">
                  <a16:creationId xmlns:a16="http://schemas.microsoft.com/office/drawing/2014/main" id="{C71585A2-3396-833D-8472-76EA74C148C9}"/>
                </a:ext>
              </a:extLst>
            </p:cNvPr>
            <p:cNvGrpSpPr/>
            <p:nvPr/>
          </p:nvGrpSpPr>
          <p:grpSpPr>
            <a:xfrm>
              <a:off x="3567449" y="2792205"/>
              <a:ext cx="7572755" cy="2583690"/>
              <a:chOff x="3567449" y="2792205"/>
              <a:chExt cx="7572755" cy="2583690"/>
            </a:xfrm>
          </p:grpSpPr>
          <p:cxnSp>
            <p:nvCxnSpPr>
              <p:cNvPr id="2" name="Conector recto de flecha 1">
                <a:extLst>
                  <a:ext uri="{FF2B5EF4-FFF2-40B4-BE49-F238E27FC236}">
                    <a16:creationId xmlns:a16="http://schemas.microsoft.com/office/drawing/2014/main" id="{CCEC5FCD-0186-4A6B-F8B9-01C25610F5C0}"/>
                  </a:ext>
                </a:extLst>
              </p:cNvPr>
              <p:cNvCxnSpPr>
                <a:cxnSpLocks/>
              </p:cNvCxnSpPr>
              <p:nvPr/>
            </p:nvCxnSpPr>
            <p:spPr>
              <a:xfrm flipH="1">
                <a:off x="9187026" y="3279369"/>
                <a:ext cx="1346927" cy="485044"/>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8F6155BD-0C24-6DA9-78EA-B5DAE033A8E8}"/>
                      </a:ext>
                    </a:extLst>
                  </p:cNvPr>
                  <p:cNvSpPr txBox="1"/>
                  <p:nvPr/>
                </p:nvSpPr>
                <p:spPr>
                  <a:xfrm>
                    <a:off x="3567449" y="4488398"/>
                    <a:ext cx="301753"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MX" sz="3600" b="0" i="1" smtClean="0">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𝑐</m:t>
                              </m:r>
                            </m:e>
                          </m:acc>
                        </m:oMath>
                      </m:oMathPara>
                    </a14:m>
                    <a:endParaRPr lang="es-MX" sz="3600" dirty="0">
                      <a:solidFill>
                        <a:schemeClr val="tx2"/>
                      </a:solidFill>
                    </a:endParaRPr>
                  </a:p>
                </p:txBody>
              </p:sp>
            </mc:Choice>
            <mc:Fallback xmlns="">
              <p:sp>
                <p:nvSpPr>
                  <p:cNvPr id="4" name="CuadroTexto 3">
                    <a:extLst>
                      <a:ext uri="{FF2B5EF4-FFF2-40B4-BE49-F238E27FC236}">
                        <a16:creationId xmlns:a16="http://schemas.microsoft.com/office/drawing/2014/main" id="{8F6155BD-0C24-6DA9-78EA-B5DAE033A8E8}"/>
                      </a:ext>
                    </a:extLst>
                  </p:cNvPr>
                  <p:cNvSpPr txBox="1">
                    <a:spLocks noRot="1" noChangeAspect="1" noMove="1" noResize="1" noEditPoints="1" noAdjustHandles="1" noChangeArrowheads="1" noChangeShapeType="1" noTextEdit="1"/>
                  </p:cNvSpPr>
                  <p:nvPr/>
                </p:nvSpPr>
                <p:spPr>
                  <a:xfrm>
                    <a:off x="3567449" y="4488398"/>
                    <a:ext cx="301753" cy="553998"/>
                  </a:xfrm>
                  <a:prstGeom prst="rect">
                    <a:avLst/>
                  </a:prstGeom>
                  <a:blipFill>
                    <a:blip r:embed="rId2"/>
                    <a:stretch>
                      <a:fillRect/>
                    </a:stretch>
                  </a:blipFill>
                </p:spPr>
                <p:txBody>
                  <a:bodyPr/>
                  <a:lstStyle/>
                  <a:p>
                    <a:r>
                      <a:rPr lang="es-MX">
                        <a:noFill/>
                      </a:rPr>
                      <a:t> </a:t>
                    </a:r>
                  </a:p>
                </p:txBody>
              </p:sp>
            </mc:Fallback>
          </mc:AlternateContent>
          <p:cxnSp>
            <p:nvCxnSpPr>
              <p:cNvPr id="11" name="Conector recto de flecha 10">
                <a:extLst>
                  <a:ext uri="{FF2B5EF4-FFF2-40B4-BE49-F238E27FC236}">
                    <a16:creationId xmlns:a16="http://schemas.microsoft.com/office/drawing/2014/main" id="{0080515A-3479-BCDB-8DEE-5F218E09F74A}"/>
                  </a:ext>
                </a:extLst>
              </p:cNvPr>
              <p:cNvCxnSpPr>
                <a:cxnSpLocks/>
              </p:cNvCxnSpPr>
              <p:nvPr/>
            </p:nvCxnSpPr>
            <p:spPr>
              <a:xfrm>
                <a:off x="4518774" y="3195664"/>
                <a:ext cx="953084" cy="430367"/>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7525FACF-E520-D441-4A09-96452AEC5C37}"/>
                      </a:ext>
                    </a:extLst>
                  </p:cNvPr>
                  <p:cNvSpPr txBox="1"/>
                  <p:nvPr/>
                </p:nvSpPr>
                <p:spPr>
                  <a:xfrm>
                    <a:off x="9585158" y="2792205"/>
                    <a:ext cx="301753" cy="6249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MX" sz="3600" b="0" i="1" smtClean="0">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𝐴</m:t>
                              </m:r>
                            </m:e>
                          </m:acc>
                        </m:oMath>
                      </m:oMathPara>
                    </a14:m>
                    <a:endParaRPr lang="es-MX" sz="3600" dirty="0">
                      <a:solidFill>
                        <a:schemeClr val="tx2"/>
                      </a:solidFill>
                    </a:endParaRPr>
                  </a:p>
                </p:txBody>
              </p:sp>
            </mc:Choice>
            <mc:Fallback xmlns="">
              <p:sp>
                <p:nvSpPr>
                  <p:cNvPr id="19" name="CuadroTexto 18">
                    <a:extLst>
                      <a:ext uri="{FF2B5EF4-FFF2-40B4-BE49-F238E27FC236}">
                        <a16:creationId xmlns:a16="http://schemas.microsoft.com/office/drawing/2014/main" id="{7525FACF-E520-D441-4A09-96452AEC5C37}"/>
                      </a:ext>
                    </a:extLst>
                  </p:cNvPr>
                  <p:cNvSpPr txBox="1">
                    <a:spLocks noRot="1" noChangeAspect="1" noMove="1" noResize="1" noEditPoints="1" noAdjustHandles="1" noChangeArrowheads="1" noChangeShapeType="1" noTextEdit="1"/>
                  </p:cNvSpPr>
                  <p:nvPr/>
                </p:nvSpPr>
                <p:spPr>
                  <a:xfrm>
                    <a:off x="9585158" y="2792205"/>
                    <a:ext cx="301753" cy="624915"/>
                  </a:xfrm>
                  <a:prstGeom prst="rect">
                    <a:avLst/>
                  </a:prstGeom>
                  <a:blipFill>
                    <a:blip r:embed="rId3"/>
                    <a:stretch>
                      <a:fillRect r="-2000"/>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33A5DA7E-AD01-D3C4-1BD1-B608998A7E8A}"/>
                      </a:ext>
                    </a:extLst>
                  </p:cNvPr>
                  <p:cNvSpPr txBox="1"/>
                  <p:nvPr/>
                </p:nvSpPr>
                <p:spPr>
                  <a:xfrm>
                    <a:off x="4367634" y="3488087"/>
                    <a:ext cx="301753" cy="6213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MX" sz="3600" b="0" i="1" smtClean="0">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𝐸</m:t>
                              </m:r>
                            </m:e>
                          </m:acc>
                        </m:oMath>
                      </m:oMathPara>
                    </a14:m>
                    <a:endParaRPr lang="es-MX" sz="3600" dirty="0">
                      <a:solidFill>
                        <a:schemeClr val="tx2"/>
                      </a:solidFill>
                    </a:endParaRPr>
                  </a:p>
                </p:txBody>
              </p:sp>
            </mc:Choice>
            <mc:Fallback xmlns="">
              <p:sp>
                <p:nvSpPr>
                  <p:cNvPr id="20" name="CuadroTexto 19">
                    <a:extLst>
                      <a:ext uri="{FF2B5EF4-FFF2-40B4-BE49-F238E27FC236}">
                        <a16:creationId xmlns:a16="http://schemas.microsoft.com/office/drawing/2014/main" id="{33A5DA7E-AD01-D3C4-1BD1-B608998A7E8A}"/>
                      </a:ext>
                    </a:extLst>
                  </p:cNvPr>
                  <p:cNvSpPr txBox="1">
                    <a:spLocks noRot="1" noChangeAspect="1" noMove="1" noResize="1" noEditPoints="1" noAdjustHandles="1" noChangeArrowheads="1" noChangeShapeType="1" noTextEdit="1"/>
                  </p:cNvSpPr>
                  <p:nvPr/>
                </p:nvSpPr>
                <p:spPr>
                  <a:xfrm>
                    <a:off x="4367634" y="3488087"/>
                    <a:ext cx="301753" cy="621324"/>
                  </a:xfrm>
                  <a:prstGeom prst="rect">
                    <a:avLst/>
                  </a:prstGeom>
                  <a:blipFill>
                    <a:blip r:embed="rId4"/>
                    <a:stretch>
                      <a:fillRect/>
                    </a:stretch>
                  </a:blipFill>
                </p:spPr>
                <p:txBody>
                  <a:bodyPr/>
                  <a:lstStyle/>
                  <a:p>
                    <a:r>
                      <a:rPr lang="es-MX">
                        <a:noFill/>
                      </a:rPr>
                      <a:t> </a:t>
                    </a:r>
                  </a:p>
                </p:txBody>
              </p:sp>
            </mc:Fallback>
          </mc:AlternateContent>
          <p:cxnSp>
            <p:nvCxnSpPr>
              <p:cNvPr id="8" name="Conector recto 7">
                <a:extLst>
                  <a:ext uri="{FF2B5EF4-FFF2-40B4-BE49-F238E27FC236}">
                    <a16:creationId xmlns:a16="http://schemas.microsoft.com/office/drawing/2014/main" id="{CA9CAE54-82C8-6A60-ED40-F8BABB8883C7}"/>
                  </a:ext>
                </a:extLst>
              </p:cNvPr>
              <p:cNvCxnSpPr>
                <a:cxnSpLocks/>
              </p:cNvCxnSpPr>
              <p:nvPr/>
            </p:nvCxnSpPr>
            <p:spPr>
              <a:xfrm flipV="1">
                <a:off x="5866228" y="3022946"/>
                <a:ext cx="5273976" cy="201945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259C571E-5E0A-3D5E-57CE-DEDBF5A9F859}"/>
                  </a:ext>
                </a:extLst>
              </p:cNvPr>
              <p:cNvCxnSpPr>
                <a:cxnSpLocks/>
              </p:cNvCxnSpPr>
              <p:nvPr/>
            </p:nvCxnSpPr>
            <p:spPr>
              <a:xfrm>
                <a:off x="4170955" y="3022946"/>
                <a:ext cx="5015544" cy="2352949"/>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086601582"/>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80411"/>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Vectores coplanares</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657650" y="2122751"/>
            <a:ext cx="11229549" cy="1362113"/>
          </a:xfrm>
        </p:spPr>
        <p:txBody>
          <a:bodyPr>
            <a:noAutofit/>
          </a:bodyPr>
          <a:lstStyle/>
          <a:p>
            <a:pPr marL="0" indent="0">
              <a:buNone/>
            </a:pPr>
            <a:r>
              <a:rPr lang="es-MX" sz="4000" dirty="0">
                <a:solidFill>
                  <a:schemeClr val="tx2"/>
                </a:solidFill>
              </a:rPr>
              <a:t>Son aquellos que se encuentran en un mismo plano.</a:t>
            </a:r>
          </a:p>
        </p:txBody>
      </p:sp>
      <p:cxnSp>
        <p:nvCxnSpPr>
          <p:cNvPr id="14" name="Conector recto 13">
            <a:extLst>
              <a:ext uri="{FF2B5EF4-FFF2-40B4-BE49-F238E27FC236}">
                <a16:creationId xmlns:a16="http://schemas.microsoft.com/office/drawing/2014/main" id="{DC3B1F08-54F7-8378-877A-D784F999846D}"/>
              </a:ext>
            </a:extLst>
          </p:cNvPr>
          <p:cNvCxnSpPr/>
          <p:nvPr/>
        </p:nvCxnSpPr>
        <p:spPr>
          <a:xfrm>
            <a:off x="6569612" y="6858000"/>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3" name="Grupo 12">
            <a:extLst>
              <a:ext uri="{FF2B5EF4-FFF2-40B4-BE49-F238E27FC236}">
                <a16:creationId xmlns:a16="http://schemas.microsoft.com/office/drawing/2014/main" id="{8E02F844-7D7A-85D5-5624-B3B26C76D61F}"/>
              </a:ext>
            </a:extLst>
          </p:cNvPr>
          <p:cNvGrpSpPr/>
          <p:nvPr/>
        </p:nvGrpSpPr>
        <p:grpSpPr>
          <a:xfrm>
            <a:off x="3674906" y="3765091"/>
            <a:ext cx="4842188" cy="2167009"/>
            <a:chOff x="2485926" y="3773628"/>
            <a:chExt cx="4842188" cy="2167009"/>
          </a:xfrm>
        </p:grpSpPr>
        <p:sp>
          <p:nvSpPr>
            <p:cNvPr id="5" name="Rectángulo 4">
              <a:extLst>
                <a:ext uri="{FF2B5EF4-FFF2-40B4-BE49-F238E27FC236}">
                  <a16:creationId xmlns:a16="http://schemas.microsoft.com/office/drawing/2014/main" id="{9185DA8F-F3AA-F750-1A5D-80AF3411F18A}"/>
                </a:ext>
              </a:extLst>
            </p:cNvPr>
            <p:cNvSpPr/>
            <p:nvPr/>
          </p:nvSpPr>
          <p:spPr>
            <a:xfrm rot="1017866">
              <a:off x="2504790" y="3773628"/>
              <a:ext cx="4823324" cy="2167009"/>
            </a:xfrm>
            <a:prstGeom prst="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25" name="Grupo 24">
              <a:extLst>
                <a:ext uri="{FF2B5EF4-FFF2-40B4-BE49-F238E27FC236}">
                  <a16:creationId xmlns:a16="http://schemas.microsoft.com/office/drawing/2014/main" id="{98A5633A-E0A8-E6AF-D2CB-F1B700EBFE6B}"/>
                </a:ext>
              </a:extLst>
            </p:cNvPr>
            <p:cNvGrpSpPr/>
            <p:nvPr/>
          </p:nvGrpSpPr>
          <p:grpSpPr>
            <a:xfrm rot="175447">
              <a:off x="2485926" y="4036139"/>
              <a:ext cx="4536257" cy="1072033"/>
              <a:chOff x="2360261" y="2177374"/>
              <a:chExt cx="7324430" cy="1851503"/>
            </a:xfrm>
          </p:grpSpPr>
          <p:cxnSp>
            <p:nvCxnSpPr>
              <p:cNvPr id="12" name="Conector recto de flecha 11">
                <a:extLst>
                  <a:ext uri="{FF2B5EF4-FFF2-40B4-BE49-F238E27FC236}">
                    <a16:creationId xmlns:a16="http://schemas.microsoft.com/office/drawing/2014/main" id="{C2259F40-80EC-A621-4338-65B98149FCEA}"/>
                  </a:ext>
                </a:extLst>
              </p:cNvPr>
              <p:cNvCxnSpPr>
                <a:cxnSpLocks/>
              </p:cNvCxnSpPr>
              <p:nvPr/>
            </p:nvCxnSpPr>
            <p:spPr>
              <a:xfrm>
                <a:off x="2360261" y="4017887"/>
                <a:ext cx="1902650" cy="1099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24" name="Grupo 23">
                <a:extLst>
                  <a:ext uri="{FF2B5EF4-FFF2-40B4-BE49-F238E27FC236}">
                    <a16:creationId xmlns:a16="http://schemas.microsoft.com/office/drawing/2014/main" id="{C71585A2-3396-833D-8472-76EA74C148C9}"/>
                  </a:ext>
                </a:extLst>
              </p:cNvPr>
              <p:cNvGrpSpPr/>
              <p:nvPr/>
            </p:nvGrpSpPr>
            <p:grpSpPr>
              <a:xfrm>
                <a:off x="3129863" y="2177374"/>
                <a:ext cx="6554828" cy="1777118"/>
                <a:chOff x="3129863" y="2177374"/>
                <a:chExt cx="6554828" cy="1777118"/>
              </a:xfrm>
            </p:grpSpPr>
            <p:cxnSp>
              <p:nvCxnSpPr>
                <p:cNvPr id="2" name="Conector recto de flecha 1">
                  <a:extLst>
                    <a:ext uri="{FF2B5EF4-FFF2-40B4-BE49-F238E27FC236}">
                      <a16:creationId xmlns:a16="http://schemas.microsoft.com/office/drawing/2014/main" id="{CCEC5FCD-0186-4A6B-F8B9-01C25610F5C0}"/>
                    </a:ext>
                  </a:extLst>
                </p:cNvPr>
                <p:cNvCxnSpPr>
                  <a:cxnSpLocks/>
                </p:cNvCxnSpPr>
                <p:nvPr/>
              </p:nvCxnSpPr>
              <p:spPr>
                <a:xfrm flipH="1">
                  <a:off x="8337763" y="3469448"/>
                  <a:ext cx="1346928" cy="485044"/>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8F6155BD-0C24-6DA9-78EA-B5DAE033A8E8}"/>
                        </a:ext>
                      </a:extLst>
                    </p:cNvPr>
                    <p:cNvSpPr txBox="1"/>
                    <p:nvPr/>
                  </p:nvSpPr>
                  <p:spPr>
                    <a:xfrm>
                      <a:off x="3129863" y="3100449"/>
                      <a:ext cx="301752"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MX" sz="3600" b="0" i="1" smtClean="0">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𝑐</m:t>
                                </m:r>
                              </m:e>
                            </m:acc>
                          </m:oMath>
                        </m:oMathPara>
                      </a14:m>
                      <a:endParaRPr lang="es-MX" sz="3600" dirty="0">
                        <a:solidFill>
                          <a:schemeClr val="tx2"/>
                        </a:solidFill>
                      </a:endParaRPr>
                    </a:p>
                  </p:txBody>
                </p:sp>
              </mc:Choice>
              <mc:Fallback xmlns="">
                <p:sp>
                  <p:nvSpPr>
                    <p:cNvPr id="4" name="CuadroTexto 3">
                      <a:extLst>
                        <a:ext uri="{FF2B5EF4-FFF2-40B4-BE49-F238E27FC236}">
                          <a16:creationId xmlns:a16="http://schemas.microsoft.com/office/drawing/2014/main" id="{8F6155BD-0C24-6DA9-78EA-B5DAE033A8E8}"/>
                        </a:ext>
                      </a:extLst>
                    </p:cNvPr>
                    <p:cNvSpPr txBox="1">
                      <a:spLocks noRot="1" noChangeAspect="1" noMove="1" noResize="1" noEditPoints="1" noAdjustHandles="1" noChangeArrowheads="1" noChangeShapeType="1" noTextEdit="1"/>
                    </p:cNvSpPr>
                    <p:nvPr/>
                  </p:nvSpPr>
                  <p:spPr>
                    <a:xfrm>
                      <a:off x="3129863" y="3100449"/>
                      <a:ext cx="301752" cy="553998"/>
                    </a:xfrm>
                    <a:prstGeom prst="rect">
                      <a:avLst/>
                    </a:prstGeom>
                    <a:blipFill>
                      <a:blip r:embed="rId2"/>
                      <a:stretch>
                        <a:fillRect r="-20000" b="-30909"/>
                      </a:stretch>
                    </a:blipFill>
                  </p:spPr>
                  <p:txBody>
                    <a:bodyPr/>
                    <a:lstStyle/>
                    <a:p>
                      <a:r>
                        <a:rPr lang="es-MX">
                          <a:noFill/>
                        </a:rPr>
                        <a:t> </a:t>
                      </a:r>
                    </a:p>
                  </p:txBody>
                </p:sp>
              </mc:Fallback>
            </mc:AlternateContent>
            <p:cxnSp>
              <p:nvCxnSpPr>
                <p:cNvPr id="11" name="Conector recto de flecha 10">
                  <a:extLst>
                    <a:ext uri="{FF2B5EF4-FFF2-40B4-BE49-F238E27FC236}">
                      <a16:creationId xmlns:a16="http://schemas.microsoft.com/office/drawing/2014/main" id="{0080515A-3479-BCDB-8DEE-5F218E09F74A}"/>
                    </a:ext>
                  </a:extLst>
                </p:cNvPr>
                <p:cNvCxnSpPr>
                  <a:cxnSpLocks/>
                </p:cNvCxnSpPr>
                <p:nvPr/>
              </p:nvCxnSpPr>
              <p:spPr>
                <a:xfrm>
                  <a:off x="4518774" y="3195664"/>
                  <a:ext cx="953084" cy="430367"/>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7525FACF-E520-D441-4A09-96452AEC5C37}"/>
                        </a:ext>
                      </a:extLst>
                    </p:cNvPr>
                    <p:cNvSpPr txBox="1"/>
                    <p:nvPr/>
                  </p:nvSpPr>
                  <p:spPr>
                    <a:xfrm>
                      <a:off x="8451336" y="2488997"/>
                      <a:ext cx="301752" cy="6249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MX" sz="3600" b="0" i="1" smtClean="0">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𝐴</m:t>
                                </m:r>
                              </m:e>
                            </m:acc>
                          </m:oMath>
                        </m:oMathPara>
                      </a14:m>
                      <a:endParaRPr lang="es-MX" sz="3600" dirty="0">
                        <a:solidFill>
                          <a:schemeClr val="tx2"/>
                        </a:solidFill>
                      </a:endParaRPr>
                    </a:p>
                  </p:txBody>
                </p:sp>
              </mc:Choice>
              <mc:Fallback xmlns="">
                <p:sp>
                  <p:nvSpPr>
                    <p:cNvPr id="19" name="CuadroTexto 18">
                      <a:extLst>
                        <a:ext uri="{FF2B5EF4-FFF2-40B4-BE49-F238E27FC236}">
                          <a16:creationId xmlns:a16="http://schemas.microsoft.com/office/drawing/2014/main" id="{7525FACF-E520-D441-4A09-96452AEC5C37}"/>
                        </a:ext>
                      </a:extLst>
                    </p:cNvPr>
                    <p:cNvSpPr txBox="1">
                      <a:spLocks noRot="1" noChangeAspect="1" noMove="1" noResize="1" noEditPoints="1" noAdjustHandles="1" noChangeArrowheads="1" noChangeShapeType="1" noTextEdit="1"/>
                    </p:cNvSpPr>
                    <p:nvPr/>
                  </p:nvSpPr>
                  <p:spPr>
                    <a:xfrm>
                      <a:off x="8451336" y="2488997"/>
                      <a:ext cx="301752" cy="624915"/>
                    </a:xfrm>
                    <a:prstGeom prst="rect">
                      <a:avLst/>
                    </a:prstGeom>
                    <a:blipFill>
                      <a:blip r:embed="rId3"/>
                      <a:stretch>
                        <a:fillRect l="-5882" r="-52941" b="-38710"/>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33A5DA7E-AD01-D3C4-1BD1-B608998A7E8A}"/>
                        </a:ext>
                      </a:extLst>
                    </p:cNvPr>
                    <p:cNvSpPr txBox="1"/>
                    <p:nvPr/>
                  </p:nvSpPr>
                  <p:spPr>
                    <a:xfrm>
                      <a:off x="4989942" y="2177374"/>
                      <a:ext cx="301752" cy="6213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MX" sz="3600" b="0" i="1" smtClean="0">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𝐸</m:t>
                                </m:r>
                              </m:e>
                            </m:acc>
                          </m:oMath>
                        </m:oMathPara>
                      </a14:m>
                      <a:endParaRPr lang="es-MX" sz="3600" dirty="0">
                        <a:solidFill>
                          <a:schemeClr val="tx2"/>
                        </a:solidFill>
                      </a:endParaRPr>
                    </a:p>
                  </p:txBody>
                </p:sp>
              </mc:Choice>
              <mc:Fallback xmlns="">
                <p:sp>
                  <p:nvSpPr>
                    <p:cNvPr id="20" name="CuadroTexto 19">
                      <a:extLst>
                        <a:ext uri="{FF2B5EF4-FFF2-40B4-BE49-F238E27FC236}">
                          <a16:creationId xmlns:a16="http://schemas.microsoft.com/office/drawing/2014/main" id="{33A5DA7E-AD01-D3C4-1BD1-B608998A7E8A}"/>
                        </a:ext>
                      </a:extLst>
                    </p:cNvPr>
                    <p:cNvSpPr txBox="1">
                      <a:spLocks noRot="1" noChangeAspect="1" noMove="1" noResize="1" noEditPoints="1" noAdjustHandles="1" noChangeArrowheads="1" noChangeShapeType="1" noTextEdit="1"/>
                    </p:cNvSpPr>
                    <p:nvPr/>
                  </p:nvSpPr>
                  <p:spPr>
                    <a:xfrm>
                      <a:off x="4989942" y="2177374"/>
                      <a:ext cx="301752" cy="621324"/>
                    </a:xfrm>
                    <a:prstGeom prst="rect">
                      <a:avLst/>
                    </a:prstGeom>
                    <a:blipFill>
                      <a:blip r:embed="rId4"/>
                      <a:stretch>
                        <a:fillRect r="-42857" b="-39344"/>
                      </a:stretch>
                    </a:blipFill>
                  </p:spPr>
                  <p:txBody>
                    <a:bodyPr/>
                    <a:lstStyle/>
                    <a:p>
                      <a:r>
                        <a:rPr lang="es-MX">
                          <a:noFill/>
                        </a:rPr>
                        <a:t> </a:t>
                      </a:r>
                    </a:p>
                  </p:txBody>
                </p:sp>
              </mc:Fallback>
            </mc:AlternateContent>
          </p:grpSp>
        </p:grpSp>
      </p:grpSp>
    </p:spTree>
    <p:extLst>
      <p:ext uri="{BB962C8B-B14F-4D97-AF65-F5344CB8AC3E}">
        <p14:creationId xmlns:p14="http://schemas.microsoft.com/office/powerpoint/2010/main" val="2582234947"/>
      </p:ext>
    </p:extLst>
  </p:cSld>
  <p:clrMapOvr>
    <a:masterClrMapping/>
  </p:clrMapOvr>
  <p:transition>
    <p:cut/>
  </p:transition>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80411"/>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Varios vectores</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711129" y="2283537"/>
            <a:ext cx="10725905" cy="4254838"/>
          </a:xfrm>
        </p:spPr>
        <p:txBody>
          <a:bodyPr>
            <a:noAutofit/>
          </a:bodyPr>
          <a:lstStyle/>
          <a:p>
            <a:pPr marL="0" indent="0">
              <a:buNone/>
            </a:pPr>
            <a:r>
              <a:rPr lang="es-MX" sz="4000" dirty="0">
                <a:solidFill>
                  <a:schemeClr val="tx2"/>
                </a:solidFill>
              </a:rPr>
              <a:t>Consideremos los siguientes casos de vectores:</a:t>
            </a:r>
          </a:p>
        </p:txBody>
      </p:sp>
      <p:cxnSp>
        <p:nvCxnSpPr>
          <p:cNvPr id="14" name="Conector recto 13">
            <a:extLst>
              <a:ext uri="{FF2B5EF4-FFF2-40B4-BE49-F238E27FC236}">
                <a16:creationId xmlns:a16="http://schemas.microsoft.com/office/drawing/2014/main" id="{DC3B1F08-54F7-8378-877A-D784F999846D}"/>
              </a:ext>
            </a:extLst>
          </p:cNvPr>
          <p:cNvCxnSpPr/>
          <p:nvPr/>
        </p:nvCxnSpPr>
        <p:spPr>
          <a:xfrm>
            <a:off x="6569612" y="6858000"/>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1" name="Grupo 10">
            <a:extLst>
              <a:ext uri="{FF2B5EF4-FFF2-40B4-BE49-F238E27FC236}">
                <a16:creationId xmlns:a16="http://schemas.microsoft.com/office/drawing/2014/main" id="{89B32129-B433-4941-8F81-0E0AECF98FA8}"/>
              </a:ext>
            </a:extLst>
          </p:cNvPr>
          <p:cNvGrpSpPr/>
          <p:nvPr/>
        </p:nvGrpSpPr>
        <p:grpSpPr>
          <a:xfrm>
            <a:off x="872197" y="3429000"/>
            <a:ext cx="2131254" cy="2569816"/>
            <a:chOff x="872197" y="3429000"/>
            <a:chExt cx="2131254" cy="2569816"/>
          </a:xfrm>
        </p:grpSpPr>
        <p:cxnSp>
          <p:nvCxnSpPr>
            <p:cNvPr id="10" name="Conector recto de flecha 9">
              <a:extLst>
                <a:ext uri="{FF2B5EF4-FFF2-40B4-BE49-F238E27FC236}">
                  <a16:creationId xmlns:a16="http://schemas.microsoft.com/office/drawing/2014/main" id="{EA0848DB-5843-CF3F-380A-F01798A9D9C6}"/>
                </a:ext>
              </a:extLst>
            </p:cNvPr>
            <p:cNvCxnSpPr>
              <a:cxnSpLocks/>
            </p:cNvCxnSpPr>
            <p:nvPr/>
          </p:nvCxnSpPr>
          <p:spPr>
            <a:xfrm flipV="1">
              <a:off x="872197" y="3429000"/>
              <a:ext cx="2131254" cy="2569816"/>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CuadroTexto 32">
                  <a:extLst>
                    <a:ext uri="{FF2B5EF4-FFF2-40B4-BE49-F238E27FC236}">
                      <a16:creationId xmlns:a16="http://schemas.microsoft.com/office/drawing/2014/main" id="{37AB6670-424B-19E8-39BE-9F3F7FC22FE1}"/>
                    </a:ext>
                  </a:extLst>
                </p:cNvPr>
                <p:cNvSpPr txBox="1"/>
                <p:nvPr/>
              </p:nvSpPr>
              <p:spPr>
                <a:xfrm>
                  <a:off x="2328265" y="4713908"/>
                  <a:ext cx="330475"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MX" sz="3600" b="0" i="1" smtClean="0">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𝑐</m:t>
                            </m:r>
                          </m:e>
                        </m:acc>
                      </m:oMath>
                    </m:oMathPara>
                  </a14:m>
                  <a:endParaRPr lang="es-MX" sz="3600" dirty="0">
                    <a:solidFill>
                      <a:schemeClr val="tx2"/>
                    </a:solidFill>
                  </a:endParaRPr>
                </a:p>
              </p:txBody>
            </p:sp>
          </mc:Choice>
          <mc:Fallback xmlns="">
            <p:sp>
              <p:nvSpPr>
                <p:cNvPr id="33" name="CuadroTexto 32">
                  <a:extLst>
                    <a:ext uri="{FF2B5EF4-FFF2-40B4-BE49-F238E27FC236}">
                      <a16:creationId xmlns:a16="http://schemas.microsoft.com/office/drawing/2014/main" id="{37AB6670-424B-19E8-39BE-9F3F7FC22FE1}"/>
                    </a:ext>
                  </a:extLst>
                </p:cNvPr>
                <p:cNvSpPr txBox="1">
                  <a:spLocks noRot="1" noChangeAspect="1" noMove="1" noResize="1" noEditPoints="1" noAdjustHandles="1" noChangeArrowheads="1" noChangeShapeType="1" noTextEdit="1"/>
                </p:cNvSpPr>
                <p:nvPr/>
              </p:nvSpPr>
              <p:spPr>
                <a:xfrm>
                  <a:off x="2328265" y="4713908"/>
                  <a:ext cx="330475" cy="553998"/>
                </a:xfrm>
                <a:prstGeom prst="rect">
                  <a:avLst/>
                </a:prstGeom>
                <a:blipFill>
                  <a:blip r:embed="rId2"/>
                  <a:stretch>
                    <a:fillRect/>
                  </a:stretch>
                </a:blipFill>
              </p:spPr>
              <p:txBody>
                <a:bodyPr/>
                <a:lstStyle/>
                <a:p>
                  <a:r>
                    <a:rPr lang="es-MX">
                      <a:noFill/>
                    </a:rPr>
                    <a:t> </a:t>
                  </a:r>
                </a:p>
              </p:txBody>
            </p:sp>
          </mc:Fallback>
        </mc:AlternateContent>
      </p:grpSp>
      <p:grpSp>
        <p:nvGrpSpPr>
          <p:cNvPr id="12" name="Grupo 11">
            <a:extLst>
              <a:ext uri="{FF2B5EF4-FFF2-40B4-BE49-F238E27FC236}">
                <a16:creationId xmlns:a16="http://schemas.microsoft.com/office/drawing/2014/main" id="{A08E1C63-E87C-5FCD-775F-3AAE2D70BBF8}"/>
              </a:ext>
            </a:extLst>
          </p:cNvPr>
          <p:cNvGrpSpPr/>
          <p:nvPr/>
        </p:nvGrpSpPr>
        <p:grpSpPr>
          <a:xfrm>
            <a:off x="5090161" y="3684184"/>
            <a:ext cx="1591994" cy="726772"/>
            <a:chOff x="5090161" y="3684184"/>
            <a:chExt cx="1591994" cy="726772"/>
          </a:xfrm>
        </p:grpSpPr>
        <p:cxnSp>
          <p:nvCxnSpPr>
            <p:cNvPr id="2" name="Conector recto de flecha 1">
              <a:extLst>
                <a:ext uri="{FF2B5EF4-FFF2-40B4-BE49-F238E27FC236}">
                  <a16:creationId xmlns:a16="http://schemas.microsoft.com/office/drawing/2014/main" id="{43A174E9-9CB2-12BF-5A54-D7788D7987A7}"/>
                </a:ext>
              </a:extLst>
            </p:cNvPr>
            <p:cNvCxnSpPr>
              <a:cxnSpLocks/>
            </p:cNvCxnSpPr>
            <p:nvPr/>
          </p:nvCxnSpPr>
          <p:spPr>
            <a:xfrm>
              <a:off x="5090161" y="3684184"/>
              <a:ext cx="1591994"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5305BCC9-9706-623E-8121-D3C83E312BD4}"/>
                    </a:ext>
                  </a:extLst>
                </p:cNvPr>
                <p:cNvSpPr txBox="1"/>
                <p:nvPr/>
              </p:nvSpPr>
              <p:spPr>
                <a:xfrm>
                  <a:off x="5720920" y="3856958"/>
                  <a:ext cx="37196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MX" sz="3600" b="0" i="1" smtClean="0">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𝑎</m:t>
                            </m:r>
                          </m:e>
                        </m:acc>
                      </m:oMath>
                    </m:oMathPara>
                  </a14:m>
                  <a:endParaRPr lang="es-MX" sz="3600" dirty="0">
                    <a:solidFill>
                      <a:schemeClr val="tx2"/>
                    </a:solidFill>
                  </a:endParaRPr>
                </a:p>
              </p:txBody>
            </p:sp>
          </mc:Choice>
          <mc:Fallback xmlns="">
            <p:sp>
              <p:nvSpPr>
                <p:cNvPr id="4" name="CuadroTexto 3">
                  <a:extLst>
                    <a:ext uri="{FF2B5EF4-FFF2-40B4-BE49-F238E27FC236}">
                      <a16:creationId xmlns:a16="http://schemas.microsoft.com/office/drawing/2014/main" id="{5305BCC9-9706-623E-8121-D3C83E312BD4}"/>
                    </a:ext>
                  </a:extLst>
                </p:cNvPr>
                <p:cNvSpPr txBox="1">
                  <a:spLocks noRot="1" noChangeAspect="1" noMove="1" noResize="1" noEditPoints="1" noAdjustHandles="1" noChangeArrowheads="1" noChangeShapeType="1" noTextEdit="1"/>
                </p:cNvSpPr>
                <p:nvPr/>
              </p:nvSpPr>
              <p:spPr>
                <a:xfrm>
                  <a:off x="5720920" y="3856958"/>
                  <a:ext cx="371961" cy="553998"/>
                </a:xfrm>
                <a:prstGeom prst="rect">
                  <a:avLst/>
                </a:prstGeom>
                <a:blipFill>
                  <a:blip r:embed="rId3"/>
                  <a:stretch>
                    <a:fillRect/>
                  </a:stretch>
                </a:blipFill>
              </p:spPr>
              <p:txBody>
                <a:bodyPr/>
                <a:lstStyle/>
                <a:p>
                  <a:r>
                    <a:rPr lang="es-MX">
                      <a:noFill/>
                    </a:rPr>
                    <a:t> </a:t>
                  </a:r>
                </a:p>
              </p:txBody>
            </p:sp>
          </mc:Fallback>
        </mc:AlternateContent>
      </p:grpSp>
      <p:grpSp>
        <p:nvGrpSpPr>
          <p:cNvPr id="13" name="Grupo 12">
            <a:extLst>
              <a:ext uri="{FF2B5EF4-FFF2-40B4-BE49-F238E27FC236}">
                <a16:creationId xmlns:a16="http://schemas.microsoft.com/office/drawing/2014/main" id="{0DC86061-F779-F8EC-21C7-66844CC9ED26}"/>
              </a:ext>
            </a:extLst>
          </p:cNvPr>
          <p:cNvGrpSpPr/>
          <p:nvPr/>
        </p:nvGrpSpPr>
        <p:grpSpPr>
          <a:xfrm>
            <a:off x="8637563" y="3889872"/>
            <a:ext cx="1750645" cy="1550506"/>
            <a:chOff x="8637563" y="3889872"/>
            <a:chExt cx="1750645" cy="1550506"/>
          </a:xfrm>
        </p:grpSpPr>
        <p:cxnSp>
          <p:nvCxnSpPr>
            <p:cNvPr id="5" name="Conector recto de flecha 4">
              <a:extLst>
                <a:ext uri="{FF2B5EF4-FFF2-40B4-BE49-F238E27FC236}">
                  <a16:creationId xmlns:a16="http://schemas.microsoft.com/office/drawing/2014/main" id="{C493B840-28EB-8462-E340-277841ECEEF1}"/>
                </a:ext>
              </a:extLst>
            </p:cNvPr>
            <p:cNvCxnSpPr>
              <a:cxnSpLocks/>
            </p:cNvCxnSpPr>
            <p:nvPr/>
          </p:nvCxnSpPr>
          <p:spPr>
            <a:xfrm flipH="1">
              <a:off x="8637563" y="3889872"/>
              <a:ext cx="1750645" cy="1042167"/>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CAADCCBF-AED5-F20C-387F-F1B721C0A5B2}"/>
                    </a:ext>
                  </a:extLst>
                </p:cNvPr>
                <p:cNvSpPr txBox="1"/>
                <p:nvPr/>
              </p:nvSpPr>
              <p:spPr>
                <a:xfrm>
                  <a:off x="9677754" y="4819054"/>
                  <a:ext cx="436723" cy="6213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MX" sz="3600" b="0" i="1" smtClean="0">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𝐷</m:t>
                            </m:r>
                          </m:e>
                        </m:acc>
                      </m:oMath>
                    </m:oMathPara>
                  </a14:m>
                  <a:endParaRPr lang="es-MX" sz="3600" dirty="0">
                    <a:solidFill>
                      <a:schemeClr val="tx2"/>
                    </a:solidFill>
                  </a:endParaRPr>
                </a:p>
              </p:txBody>
            </p:sp>
          </mc:Choice>
          <mc:Fallback xmlns="">
            <p:sp>
              <p:nvSpPr>
                <p:cNvPr id="9" name="CuadroTexto 8">
                  <a:extLst>
                    <a:ext uri="{FF2B5EF4-FFF2-40B4-BE49-F238E27FC236}">
                      <a16:creationId xmlns:a16="http://schemas.microsoft.com/office/drawing/2014/main" id="{CAADCCBF-AED5-F20C-387F-F1B721C0A5B2}"/>
                    </a:ext>
                  </a:extLst>
                </p:cNvPr>
                <p:cNvSpPr txBox="1">
                  <a:spLocks noRot="1" noChangeAspect="1" noMove="1" noResize="1" noEditPoints="1" noAdjustHandles="1" noChangeArrowheads="1" noChangeShapeType="1" noTextEdit="1"/>
                </p:cNvSpPr>
                <p:nvPr/>
              </p:nvSpPr>
              <p:spPr>
                <a:xfrm>
                  <a:off x="9677754" y="4819054"/>
                  <a:ext cx="436723" cy="621324"/>
                </a:xfrm>
                <a:prstGeom prst="rect">
                  <a:avLst/>
                </a:prstGeom>
                <a:blipFill>
                  <a:blip r:embed="rId4"/>
                  <a:stretch>
                    <a:fillRect/>
                  </a:stretch>
                </a:blipFill>
              </p:spPr>
              <p:txBody>
                <a:bodyPr/>
                <a:lstStyle/>
                <a:p>
                  <a:r>
                    <a:rPr lang="es-MX">
                      <a:noFill/>
                    </a:rPr>
                    <a:t> </a:t>
                  </a:r>
                </a:p>
              </p:txBody>
            </p:sp>
          </mc:Fallback>
        </mc:AlternateContent>
      </p:grpSp>
    </p:spTree>
    <p:extLst>
      <p:ext uri="{BB962C8B-B14F-4D97-AF65-F5344CB8AC3E}">
        <p14:creationId xmlns:p14="http://schemas.microsoft.com/office/powerpoint/2010/main" val="1544952087"/>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80411"/>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El valor negativo de un vector</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711129" y="2283537"/>
            <a:ext cx="10725905" cy="4254838"/>
          </a:xfrm>
        </p:spPr>
        <p:txBody>
          <a:bodyPr>
            <a:noAutofit/>
          </a:bodyPr>
          <a:lstStyle/>
          <a:p>
            <a:pPr marL="0" indent="0">
              <a:buNone/>
            </a:pPr>
            <a:r>
              <a:rPr lang="es-MX" sz="4000" dirty="0">
                <a:solidFill>
                  <a:schemeClr val="tx2"/>
                </a:solidFill>
              </a:rPr>
              <a:t>Un vector con magnitud negativa, será aquel vector con la misma magnitud, pero con sentido opuesto, es decir apunta 180</a:t>
            </a:r>
            <a:r>
              <a:rPr lang="es-MX" sz="4000" baseline="30000" dirty="0">
                <a:solidFill>
                  <a:schemeClr val="tx2"/>
                </a:solidFill>
              </a:rPr>
              <a:t>o</a:t>
            </a:r>
            <a:r>
              <a:rPr lang="es-MX" sz="4000" dirty="0">
                <a:solidFill>
                  <a:schemeClr val="tx2"/>
                </a:solidFill>
              </a:rPr>
              <a:t>  al vector inicial.</a:t>
            </a:r>
          </a:p>
        </p:txBody>
      </p:sp>
      <p:cxnSp>
        <p:nvCxnSpPr>
          <p:cNvPr id="14" name="Conector recto 13">
            <a:extLst>
              <a:ext uri="{FF2B5EF4-FFF2-40B4-BE49-F238E27FC236}">
                <a16:creationId xmlns:a16="http://schemas.microsoft.com/office/drawing/2014/main" id="{DC3B1F08-54F7-8378-877A-D784F999846D}"/>
              </a:ext>
            </a:extLst>
          </p:cNvPr>
          <p:cNvCxnSpPr/>
          <p:nvPr/>
        </p:nvCxnSpPr>
        <p:spPr>
          <a:xfrm>
            <a:off x="6569612" y="6858000"/>
            <a:ext cx="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2692084"/>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80411"/>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El valor negativo de un vector</a:t>
            </a:r>
          </a:p>
        </p:txBody>
      </p:sp>
      <p:cxnSp>
        <p:nvCxnSpPr>
          <p:cNvPr id="14" name="Conector recto 13">
            <a:extLst>
              <a:ext uri="{FF2B5EF4-FFF2-40B4-BE49-F238E27FC236}">
                <a16:creationId xmlns:a16="http://schemas.microsoft.com/office/drawing/2014/main" id="{DC3B1F08-54F7-8378-877A-D784F999846D}"/>
              </a:ext>
            </a:extLst>
          </p:cNvPr>
          <p:cNvCxnSpPr/>
          <p:nvPr/>
        </p:nvCxnSpPr>
        <p:spPr>
          <a:xfrm>
            <a:off x="6569612" y="6858000"/>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1" name="Grupo 10">
            <a:extLst>
              <a:ext uri="{FF2B5EF4-FFF2-40B4-BE49-F238E27FC236}">
                <a16:creationId xmlns:a16="http://schemas.microsoft.com/office/drawing/2014/main" id="{89B32129-B433-4941-8F81-0E0AECF98FA8}"/>
              </a:ext>
            </a:extLst>
          </p:cNvPr>
          <p:cNvGrpSpPr/>
          <p:nvPr/>
        </p:nvGrpSpPr>
        <p:grpSpPr>
          <a:xfrm>
            <a:off x="1523286" y="3343042"/>
            <a:ext cx="2131254" cy="2569816"/>
            <a:chOff x="872197" y="3429000"/>
            <a:chExt cx="2131254" cy="2569816"/>
          </a:xfrm>
        </p:grpSpPr>
        <p:cxnSp>
          <p:nvCxnSpPr>
            <p:cNvPr id="10" name="Conector recto de flecha 9">
              <a:extLst>
                <a:ext uri="{FF2B5EF4-FFF2-40B4-BE49-F238E27FC236}">
                  <a16:creationId xmlns:a16="http://schemas.microsoft.com/office/drawing/2014/main" id="{EA0848DB-5843-CF3F-380A-F01798A9D9C6}"/>
                </a:ext>
              </a:extLst>
            </p:cNvPr>
            <p:cNvCxnSpPr>
              <a:cxnSpLocks/>
            </p:cNvCxnSpPr>
            <p:nvPr/>
          </p:nvCxnSpPr>
          <p:spPr>
            <a:xfrm flipV="1">
              <a:off x="872197" y="3429000"/>
              <a:ext cx="2131254" cy="2569816"/>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CuadroTexto 32">
                  <a:extLst>
                    <a:ext uri="{FF2B5EF4-FFF2-40B4-BE49-F238E27FC236}">
                      <a16:creationId xmlns:a16="http://schemas.microsoft.com/office/drawing/2014/main" id="{37AB6670-424B-19E8-39BE-9F3F7FC22FE1}"/>
                    </a:ext>
                  </a:extLst>
                </p:cNvPr>
                <p:cNvSpPr txBox="1"/>
                <p:nvPr/>
              </p:nvSpPr>
              <p:spPr>
                <a:xfrm>
                  <a:off x="2328265" y="4713908"/>
                  <a:ext cx="330475"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MX" sz="3600" b="0" i="1" smtClean="0">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𝑐</m:t>
                            </m:r>
                          </m:e>
                        </m:acc>
                      </m:oMath>
                    </m:oMathPara>
                  </a14:m>
                  <a:endParaRPr lang="es-MX" sz="3600" dirty="0">
                    <a:solidFill>
                      <a:schemeClr val="tx2"/>
                    </a:solidFill>
                  </a:endParaRPr>
                </a:p>
              </p:txBody>
            </p:sp>
          </mc:Choice>
          <mc:Fallback xmlns="">
            <p:sp>
              <p:nvSpPr>
                <p:cNvPr id="33" name="CuadroTexto 32">
                  <a:extLst>
                    <a:ext uri="{FF2B5EF4-FFF2-40B4-BE49-F238E27FC236}">
                      <a16:creationId xmlns:a16="http://schemas.microsoft.com/office/drawing/2014/main" id="{37AB6670-424B-19E8-39BE-9F3F7FC22FE1}"/>
                    </a:ext>
                  </a:extLst>
                </p:cNvPr>
                <p:cNvSpPr txBox="1">
                  <a:spLocks noRot="1" noChangeAspect="1" noMove="1" noResize="1" noEditPoints="1" noAdjustHandles="1" noChangeArrowheads="1" noChangeShapeType="1" noTextEdit="1"/>
                </p:cNvSpPr>
                <p:nvPr/>
              </p:nvSpPr>
              <p:spPr>
                <a:xfrm>
                  <a:off x="2328265" y="4713908"/>
                  <a:ext cx="330475" cy="553998"/>
                </a:xfrm>
                <a:prstGeom prst="rect">
                  <a:avLst/>
                </a:prstGeom>
                <a:blipFill>
                  <a:blip r:embed="rId2"/>
                  <a:stretch>
                    <a:fillRect/>
                  </a:stretch>
                </a:blipFill>
              </p:spPr>
              <p:txBody>
                <a:bodyPr/>
                <a:lstStyle/>
                <a:p>
                  <a:r>
                    <a:rPr lang="es-MX">
                      <a:noFill/>
                    </a:rPr>
                    <a:t> </a:t>
                  </a:r>
                </a:p>
              </p:txBody>
            </p:sp>
          </mc:Fallback>
        </mc:AlternateContent>
      </p:grpSp>
      <p:grpSp>
        <p:nvGrpSpPr>
          <p:cNvPr id="12" name="Grupo 11">
            <a:extLst>
              <a:ext uri="{FF2B5EF4-FFF2-40B4-BE49-F238E27FC236}">
                <a16:creationId xmlns:a16="http://schemas.microsoft.com/office/drawing/2014/main" id="{A08E1C63-E87C-5FCD-775F-3AAE2D70BBF8}"/>
              </a:ext>
            </a:extLst>
          </p:cNvPr>
          <p:cNvGrpSpPr/>
          <p:nvPr/>
        </p:nvGrpSpPr>
        <p:grpSpPr>
          <a:xfrm>
            <a:off x="5014675" y="3735163"/>
            <a:ext cx="1591994" cy="726772"/>
            <a:chOff x="5090161" y="3684184"/>
            <a:chExt cx="1591994" cy="726772"/>
          </a:xfrm>
        </p:grpSpPr>
        <p:cxnSp>
          <p:nvCxnSpPr>
            <p:cNvPr id="2" name="Conector recto de flecha 1">
              <a:extLst>
                <a:ext uri="{FF2B5EF4-FFF2-40B4-BE49-F238E27FC236}">
                  <a16:creationId xmlns:a16="http://schemas.microsoft.com/office/drawing/2014/main" id="{43A174E9-9CB2-12BF-5A54-D7788D7987A7}"/>
                </a:ext>
              </a:extLst>
            </p:cNvPr>
            <p:cNvCxnSpPr>
              <a:cxnSpLocks/>
            </p:cNvCxnSpPr>
            <p:nvPr/>
          </p:nvCxnSpPr>
          <p:spPr>
            <a:xfrm>
              <a:off x="5090161" y="3684184"/>
              <a:ext cx="1591994"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5305BCC9-9706-623E-8121-D3C83E312BD4}"/>
                    </a:ext>
                  </a:extLst>
                </p:cNvPr>
                <p:cNvSpPr txBox="1"/>
                <p:nvPr/>
              </p:nvSpPr>
              <p:spPr>
                <a:xfrm>
                  <a:off x="5720920" y="3856958"/>
                  <a:ext cx="37196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MX" sz="3600" b="0" i="1" smtClean="0">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𝑎</m:t>
                            </m:r>
                          </m:e>
                        </m:acc>
                      </m:oMath>
                    </m:oMathPara>
                  </a14:m>
                  <a:endParaRPr lang="es-MX" sz="3600" dirty="0">
                    <a:solidFill>
                      <a:schemeClr val="tx2"/>
                    </a:solidFill>
                  </a:endParaRPr>
                </a:p>
              </p:txBody>
            </p:sp>
          </mc:Choice>
          <mc:Fallback xmlns="">
            <p:sp>
              <p:nvSpPr>
                <p:cNvPr id="4" name="CuadroTexto 3">
                  <a:extLst>
                    <a:ext uri="{FF2B5EF4-FFF2-40B4-BE49-F238E27FC236}">
                      <a16:creationId xmlns:a16="http://schemas.microsoft.com/office/drawing/2014/main" id="{5305BCC9-9706-623E-8121-D3C83E312BD4}"/>
                    </a:ext>
                  </a:extLst>
                </p:cNvPr>
                <p:cNvSpPr txBox="1">
                  <a:spLocks noRot="1" noChangeAspect="1" noMove="1" noResize="1" noEditPoints="1" noAdjustHandles="1" noChangeArrowheads="1" noChangeShapeType="1" noTextEdit="1"/>
                </p:cNvSpPr>
                <p:nvPr/>
              </p:nvSpPr>
              <p:spPr>
                <a:xfrm>
                  <a:off x="5720920" y="3856958"/>
                  <a:ext cx="371961" cy="553998"/>
                </a:xfrm>
                <a:prstGeom prst="rect">
                  <a:avLst/>
                </a:prstGeom>
                <a:blipFill>
                  <a:blip r:embed="rId3"/>
                  <a:stretch>
                    <a:fillRect/>
                  </a:stretch>
                </a:blipFill>
              </p:spPr>
              <p:txBody>
                <a:bodyPr/>
                <a:lstStyle/>
                <a:p>
                  <a:r>
                    <a:rPr lang="es-MX">
                      <a:noFill/>
                    </a:rPr>
                    <a:t> </a:t>
                  </a:r>
                </a:p>
              </p:txBody>
            </p:sp>
          </mc:Fallback>
        </mc:AlternateContent>
      </p:grpSp>
      <p:grpSp>
        <p:nvGrpSpPr>
          <p:cNvPr id="13" name="Grupo 12">
            <a:extLst>
              <a:ext uri="{FF2B5EF4-FFF2-40B4-BE49-F238E27FC236}">
                <a16:creationId xmlns:a16="http://schemas.microsoft.com/office/drawing/2014/main" id="{0DC86061-F779-F8EC-21C7-66844CC9ED26}"/>
              </a:ext>
            </a:extLst>
          </p:cNvPr>
          <p:cNvGrpSpPr/>
          <p:nvPr/>
        </p:nvGrpSpPr>
        <p:grpSpPr>
          <a:xfrm>
            <a:off x="9212646" y="4123397"/>
            <a:ext cx="1750645" cy="1550506"/>
            <a:chOff x="8637563" y="3889872"/>
            <a:chExt cx="1750645" cy="1550506"/>
          </a:xfrm>
        </p:grpSpPr>
        <p:cxnSp>
          <p:nvCxnSpPr>
            <p:cNvPr id="5" name="Conector recto de flecha 4">
              <a:extLst>
                <a:ext uri="{FF2B5EF4-FFF2-40B4-BE49-F238E27FC236}">
                  <a16:creationId xmlns:a16="http://schemas.microsoft.com/office/drawing/2014/main" id="{C493B840-28EB-8462-E340-277841ECEEF1}"/>
                </a:ext>
              </a:extLst>
            </p:cNvPr>
            <p:cNvCxnSpPr>
              <a:cxnSpLocks/>
            </p:cNvCxnSpPr>
            <p:nvPr/>
          </p:nvCxnSpPr>
          <p:spPr>
            <a:xfrm flipH="1">
              <a:off x="8637563" y="3889872"/>
              <a:ext cx="1750645" cy="1042167"/>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CAADCCBF-AED5-F20C-387F-F1B721C0A5B2}"/>
                    </a:ext>
                  </a:extLst>
                </p:cNvPr>
                <p:cNvSpPr txBox="1"/>
                <p:nvPr/>
              </p:nvSpPr>
              <p:spPr>
                <a:xfrm>
                  <a:off x="9677754" y="4819054"/>
                  <a:ext cx="436723" cy="6213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MX" sz="3600" b="0" i="1" smtClean="0">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𝐷</m:t>
                            </m:r>
                          </m:e>
                        </m:acc>
                      </m:oMath>
                    </m:oMathPara>
                  </a14:m>
                  <a:endParaRPr lang="es-MX" sz="3600" dirty="0">
                    <a:solidFill>
                      <a:schemeClr val="tx2"/>
                    </a:solidFill>
                  </a:endParaRPr>
                </a:p>
              </p:txBody>
            </p:sp>
          </mc:Choice>
          <mc:Fallback xmlns="">
            <p:sp>
              <p:nvSpPr>
                <p:cNvPr id="9" name="CuadroTexto 8">
                  <a:extLst>
                    <a:ext uri="{FF2B5EF4-FFF2-40B4-BE49-F238E27FC236}">
                      <a16:creationId xmlns:a16="http://schemas.microsoft.com/office/drawing/2014/main" id="{CAADCCBF-AED5-F20C-387F-F1B721C0A5B2}"/>
                    </a:ext>
                  </a:extLst>
                </p:cNvPr>
                <p:cNvSpPr txBox="1">
                  <a:spLocks noRot="1" noChangeAspect="1" noMove="1" noResize="1" noEditPoints="1" noAdjustHandles="1" noChangeArrowheads="1" noChangeShapeType="1" noTextEdit="1"/>
                </p:cNvSpPr>
                <p:nvPr/>
              </p:nvSpPr>
              <p:spPr>
                <a:xfrm>
                  <a:off x="9677754" y="4819054"/>
                  <a:ext cx="436723" cy="621324"/>
                </a:xfrm>
                <a:prstGeom prst="rect">
                  <a:avLst/>
                </a:prstGeom>
                <a:blipFill>
                  <a:blip r:embed="rId4"/>
                  <a:stretch>
                    <a:fillRect/>
                  </a:stretch>
                </a:blipFill>
              </p:spPr>
              <p:txBody>
                <a:bodyPr/>
                <a:lstStyle/>
                <a:p>
                  <a:r>
                    <a:rPr lang="es-MX">
                      <a:noFill/>
                    </a:rPr>
                    <a:t> </a:t>
                  </a:r>
                </a:p>
              </p:txBody>
            </p:sp>
          </mc:Fallback>
        </mc:AlternateContent>
      </p:grpSp>
      <p:grpSp>
        <p:nvGrpSpPr>
          <p:cNvPr id="8" name="Grupo 7">
            <a:extLst>
              <a:ext uri="{FF2B5EF4-FFF2-40B4-BE49-F238E27FC236}">
                <a16:creationId xmlns:a16="http://schemas.microsoft.com/office/drawing/2014/main" id="{DC9BBC00-B81C-47FE-A5D7-CB37047A4317}"/>
              </a:ext>
            </a:extLst>
          </p:cNvPr>
          <p:cNvGrpSpPr/>
          <p:nvPr/>
        </p:nvGrpSpPr>
        <p:grpSpPr>
          <a:xfrm>
            <a:off x="1013337" y="2896352"/>
            <a:ext cx="2131254" cy="2569816"/>
            <a:chOff x="872197" y="3429000"/>
            <a:chExt cx="2131254" cy="2569816"/>
          </a:xfrm>
        </p:grpSpPr>
        <p:cxnSp>
          <p:nvCxnSpPr>
            <p:cNvPr id="15" name="Conector recto de flecha 14">
              <a:extLst>
                <a:ext uri="{FF2B5EF4-FFF2-40B4-BE49-F238E27FC236}">
                  <a16:creationId xmlns:a16="http://schemas.microsoft.com/office/drawing/2014/main" id="{6243839B-A781-DC06-236A-3DCE8E96948C}"/>
                </a:ext>
              </a:extLst>
            </p:cNvPr>
            <p:cNvCxnSpPr>
              <a:cxnSpLocks/>
            </p:cNvCxnSpPr>
            <p:nvPr/>
          </p:nvCxnSpPr>
          <p:spPr>
            <a:xfrm flipH="1">
              <a:off x="872197" y="3429000"/>
              <a:ext cx="2131254" cy="25698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403D55F9-0447-EE7E-A955-ECD875759C42}"/>
                    </a:ext>
                  </a:extLst>
                </p:cNvPr>
                <p:cNvSpPr txBox="1"/>
                <p:nvPr/>
              </p:nvSpPr>
              <p:spPr>
                <a:xfrm>
                  <a:off x="1319038" y="3906266"/>
                  <a:ext cx="77611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3600" b="0" i="1" smtClean="0">
                            <a:solidFill>
                              <a:schemeClr val="tx2"/>
                            </a:solidFill>
                            <a:latin typeface="Cambria Math" panose="02040503050406030204" pitchFamily="18" charset="0"/>
                          </a:rPr>
                          <m:t>−</m:t>
                        </m:r>
                        <m:r>
                          <a:rPr lang="es-MX" sz="3600" i="1">
                            <a:solidFill>
                              <a:schemeClr val="tx2"/>
                            </a:solidFill>
                            <a:latin typeface="Cambria Math" panose="02040503050406030204" pitchFamily="18" charset="0"/>
                          </a:rPr>
                          <m:t> </m:t>
                        </m:r>
                        <m:acc>
                          <m:accPr>
                            <m:chr m:val="⃗"/>
                            <m:ctrlPr>
                              <a:rPr lang="es-MX" sz="3600" b="0" i="1" smtClean="0">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𝑐</m:t>
                            </m:r>
                          </m:e>
                        </m:acc>
                      </m:oMath>
                    </m:oMathPara>
                  </a14:m>
                  <a:endParaRPr lang="es-MX" sz="3600" dirty="0">
                    <a:solidFill>
                      <a:schemeClr val="tx2"/>
                    </a:solidFill>
                  </a:endParaRPr>
                </a:p>
              </p:txBody>
            </p:sp>
          </mc:Choice>
          <mc:Fallback xmlns="">
            <p:sp>
              <p:nvSpPr>
                <p:cNvPr id="17" name="CuadroTexto 16">
                  <a:extLst>
                    <a:ext uri="{FF2B5EF4-FFF2-40B4-BE49-F238E27FC236}">
                      <a16:creationId xmlns:a16="http://schemas.microsoft.com/office/drawing/2014/main" id="{403D55F9-0447-EE7E-A955-ECD875759C42}"/>
                    </a:ext>
                  </a:extLst>
                </p:cNvPr>
                <p:cNvSpPr txBox="1">
                  <a:spLocks noRot="1" noChangeAspect="1" noMove="1" noResize="1" noEditPoints="1" noAdjustHandles="1" noChangeArrowheads="1" noChangeShapeType="1" noTextEdit="1"/>
                </p:cNvSpPr>
                <p:nvPr/>
              </p:nvSpPr>
              <p:spPr>
                <a:xfrm>
                  <a:off x="1319038" y="3906266"/>
                  <a:ext cx="776110" cy="553998"/>
                </a:xfrm>
                <a:prstGeom prst="rect">
                  <a:avLst/>
                </a:prstGeom>
                <a:blipFill>
                  <a:blip r:embed="rId5"/>
                  <a:stretch>
                    <a:fillRect/>
                  </a:stretch>
                </a:blipFill>
              </p:spPr>
              <p:txBody>
                <a:bodyPr/>
                <a:lstStyle/>
                <a:p>
                  <a:r>
                    <a:rPr lang="es-MX">
                      <a:noFill/>
                    </a:rPr>
                    <a:t> </a:t>
                  </a:r>
                </a:p>
              </p:txBody>
            </p:sp>
          </mc:Fallback>
        </mc:AlternateContent>
      </p:grpSp>
      <p:grpSp>
        <p:nvGrpSpPr>
          <p:cNvPr id="18" name="Grupo 17">
            <a:extLst>
              <a:ext uri="{FF2B5EF4-FFF2-40B4-BE49-F238E27FC236}">
                <a16:creationId xmlns:a16="http://schemas.microsoft.com/office/drawing/2014/main" id="{9708418E-D0BF-9FE2-F144-0D95753091DE}"/>
              </a:ext>
            </a:extLst>
          </p:cNvPr>
          <p:cNvGrpSpPr/>
          <p:nvPr/>
        </p:nvGrpSpPr>
        <p:grpSpPr>
          <a:xfrm>
            <a:off x="5014675" y="2360238"/>
            <a:ext cx="1591994" cy="762599"/>
            <a:chOff x="5090161" y="2921585"/>
            <a:chExt cx="1591994" cy="762599"/>
          </a:xfrm>
        </p:grpSpPr>
        <p:cxnSp>
          <p:nvCxnSpPr>
            <p:cNvPr id="19" name="Conector recto de flecha 18">
              <a:extLst>
                <a:ext uri="{FF2B5EF4-FFF2-40B4-BE49-F238E27FC236}">
                  <a16:creationId xmlns:a16="http://schemas.microsoft.com/office/drawing/2014/main" id="{CD1AD81F-216D-AD42-9F92-B06B313DA788}"/>
                </a:ext>
              </a:extLst>
            </p:cNvPr>
            <p:cNvCxnSpPr>
              <a:cxnSpLocks/>
            </p:cNvCxnSpPr>
            <p:nvPr/>
          </p:nvCxnSpPr>
          <p:spPr>
            <a:xfrm flipH="1">
              <a:off x="5090161" y="3684184"/>
              <a:ext cx="1591994"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C53C2379-7B3A-2B39-5BD7-5CA0280AB1FC}"/>
                    </a:ext>
                  </a:extLst>
                </p:cNvPr>
                <p:cNvSpPr txBox="1"/>
                <p:nvPr/>
              </p:nvSpPr>
              <p:spPr>
                <a:xfrm>
                  <a:off x="5527855" y="2921585"/>
                  <a:ext cx="716606"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3600" b="0" i="1" smtClean="0">
                            <a:solidFill>
                              <a:schemeClr val="tx2"/>
                            </a:solidFill>
                            <a:latin typeface="Cambria Math" panose="02040503050406030204" pitchFamily="18" charset="0"/>
                          </a:rPr>
                          <m:t>−</m:t>
                        </m:r>
                        <m:acc>
                          <m:accPr>
                            <m:chr m:val="⃗"/>
                            <m:ctrlPr>
                              <a:rPr lang="es-MX" sz="3600" b="0" i="1" smtClean="0">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𝑎</m:t>
                            </m:r>
                          </m:e>
                        </m:acc>
                      </m:oMath>
                    </m:oMathPara>
                  </a14:m>
                  <a:endParaRPr lang="es-MX" sz="3600" dirty="0">
                    <a:solidFill>
                      <a:schemeClr val="tx2"/>
                    </a:solidFill>
                  </a:endParaRPr>
                </a:p>
              </p:txBody>
            </p:sp>
          </mc:Choice>
          <mc:Fallback xmlns="">
            <p:sp>
              <p:nvSpPr>
                <p:cNvPr id="20" name="CuadroTexto 19">
                  <a:extLst>
                    <a:ext uri="{FF2B5EF4-FFF2-40B4-BE49-F238E27FC236}">
                      <a16:creationId xmlns:a16="http://schemas.microsoft.com/office/drawing/2014/main" id="{C53C2379-7B3A-2B39-5BD7-5CA0280AB1FC}"/>
                    </a:ext>
                  </a:extLst>
                </p:cNvPr>
                <p:cNvSpPr txBox="1">
                  <a:spLocks noRot="1" noChangeAspect="1" noMove="1" noResize="1" noEditPoints="1" noAdjustHandles="1" noChangeArrowheads="1" noChangeShapeType="1" noTextEdit="1"/>
                </p:cNvSpPr>
                <p:nvPr/>
              </p:nvSpPr>
              <p:spPr>
                <a:xfrm>
                  <a:off x="5527855" y="2921585"/>
                  <a:ext cx="716606" cy="553998"/>
                </a:xfrm>
                <a:prstGeom prst="rect">
                  <a:avLst/>
                </a:prstGeom>
                <a:blipFill>
                  <a:blip r:embed="rId6"/>
                  <a:stretch>
                    <a:fillRect/>
                  </a:stretch>
                </a:blipFill>
              </p:spPr>
              <p:txBody>
                <a:bodyPr/>
                <a:lstStyle/>
                <a:p>
                  <a:r>
                    <a:rPr lang="es-MX">
                      <a:noFill/>
                    </a:rPr>
                    <a:t> </a:t>
                  </a:r>
                </a:p>
              </p:txBody>
            </p:sp>
          </mc:Fallback>
        </mc:AlternateContent>
      </p:grpSp>
      <p:grpSp>
        <p:nvGrpSpPr>
          <p:cNvPr id="21" name="Grupo 20">
            <a:extLst>
              <a:ext uri="{FF2B5EF4-FFF2-40B4-BE49-F238E27FC236}">
                <a16:creationId xmlns:a16="http://schemas.microsoft.com/office/drawing/2014/main" id="{8BC1A409-3299-32D3-2CC6-FA07858C6320}"/>
              </a:ext>
            </a:extLst>
          </p:cNvPr>
          <p:cNvGrpSpPr/>
          <p:nvPr/>
        </p:nvGrpSpPr>
        <p:grpSpPr>
          <a:xfrm>
            <a:off x="8720553" y="3122837"/>
            <a:ext cx="1750645" cy="1348330"/>
            <a:chOff x="8637563" y="3583709"/>
            <a:chExt cx="1750645" cy="1348330"/>
          </a:xfrm>
        </p:grpSpPr>
        <p:cxnSp>
          <p:nvCxnSpPr>
            <p:cNvPr id="22" name="Conector recto de flecha 21">
              <a:extLst>
                <a:ext uri="{FF2B5EF4-FFF2-40B4-BE49-F238E27FC236}">
                  <a16:creationId xmlns:a16="http://schemas.microsoft.com/office/drawing/2014/main" id="{F997CED4-2289-BAE7-491F-FCFA8A9CFAF4}"/>
                </a:ext>
              </a:extLst>
            </p:cNvPr>
            <p:cNvCxnSpPr>
              <a:cxnSpLocks/>
            </p:cNvCxnSpPr>
            <p:nvPr/>
          </p:nvCxnSpPr>
          <p:spPr>
            <a:xfrm flipV="1">
              <a:off x="8637563" y="3889872"/>
              <a:ext cx="1750645" cy="1042167"/>
            </a:xfrm>
            <a:prstGeom prst="straightConnector1">
              <a:avLst/>
            </a:prstGeom>
            <a:ln w="38100">
              <a:solidFill>
                <a:srgbClr val="008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CuadroTexto 22">
                  <a:extLst>
                    <a:ext uri="{FF2B5EF4-FFF2-40B4-BE49-F238E27FC236}">
                      <a16:creationId xmlns:a16="http://schemas.microsoft.com/office/drawing/2014/main" id="{4906F43B-9AAF-79F6-EB36-C1B76CABA74F}"/>
                    </a:ext>
                  </a:extLst>
                </p:cNvPr>
                <p:cNvSpPr txBox="1"/>
                <p:nvPr/>
              </p:nvSpPr>
              <p:spPr>
                <a:xfrm>
                  <a:off x="8964421" y="3583709"/>
                  <a:ext cx="781368" cy="6213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3600" b="0" i="1" smtClean="0">
                            <a:solidFill>
                              <a:schemeClr val="tx2"/>
                            </a:solidFill>
                            <a:latin typeface="Cambria Math" panose="02040503050406030204" pitchFamily="18" charset="0"/>
                          </a:rPr>
                          <m:t>−</m:t>
                        </m:r>
                        <m:acc>
                          <m:accPr>
                            <m:chr m:val="⃗"/>
                            <m:ctrlPr>
                              <a:rPr lang="es-MX" sz="3600" b="0" i="1" smtClean="0">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𝐷</m:t>
                            </m:r>
                          </m:e>
                        </m:acc>
                      </m:oMath>
                    </m:oMathPara>
                  </a14:m>
                  <a:endParaRPr lang="es-MX" sz="3600" dirty="0">
                    <a:solidFill>
                      <a:schemeClr val="tx2"/>
                    </a:solidFill>
                  </a:endParaRPr>
                </a:p>
              </p:txBody>
            </p:sp>
          </mc:Choice>
          <mc:Fallback xmlns="">
            <p:sp>
              <p:nvSpPr>
                <p:cNvPr id="23" name="CuadroTexto 22">
                  <a:extLst>
                    <a:ext uri="{FF2B5EF4-FFF2-40B4-BE49-F238E27FC236}">
                      <a16:creationId xmlns:a16="http://schemas.microsoft.com/office/drawing/2014/main" id="{4906F43B-9AAF-79F6-EB36-C1B76CABA74F}"/>
                    </a:ext>
                  </a:extLst>
                </p:cNvPr>
                <p:cNvSpPr txBox="1">
                  <a:spLocks noRot="1" noChangeAspect="1" noMove="1" noResize="1" noEditPoints="1" noAdjustHandles="1" noChangeArrowheads="1" noChangeShapeType="1" noTextEdit="1"/>
                </p:cNvSpPr>
                <p:nvPr/>
              </p:nvSpPr>
              <p:spPr>
                <a:xfrm>
                  <a:off x="8964421" y="3583709"/>
                  <a:ext cx="781368" cy="621324"/>
                </a:xfrm>
                <a:prstGeom prst="rect">
                  <a:avLst/>
                </a:prstGeom>
                <a:blipFill>
                  <a:blip r:embed="rId7"/>
                  <a:stretch>
                    <a:fillRect/>
                  </a:stretch>
                </a:blipFill>
              </p:spPr>
              <p:txBody>
                <a:bodyPr/>
                <a:lstStyle/>
                <a:p>
                  <a:r>
                    <a:rPr lang="es-MX">
                      <a:noFill/>
                    </a:rPr>
                    <a:t> </a:t>
                  </a:r>
                </a:p>
              </p:txBody>
            </p:sp>
          </mc:Fallback>
        </mc:AlternateContent>
      </p:grpSp>
    </p:spTree>
    <p:extLst>
      <p:ext uri="{BB962C8B-B14F-4D97-AF65-F5344CB8AC3E}">
        <p14:creationId xmlns:p14="http://schemas.microsoft.com/office/powerpoint/2010/main" val="1190310131"/>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80411"/>
            <a:ext cx="10156874" cy="1362113"/>
          </a:xfrm>
          <a:prstGeom prst="rect">
            <a:avLst/>
          </a:prstGeom>
        </p:spPr>
        <p:txBody>
          <a:bodyPr vert="horz" wrap="square" lIns="0" tIns="0" rIns="0" bIns="0" rtlCol="0" anchor="ctr">
            <a:normAutofit fontScale="92500"/>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La dirección del negativo de un vector</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711129" y="2283537"/>
            <a:ext cx="10725905" cy="4254838"/>
          </a:xfrm>
        </p:spPr>
        <p:txBody>
          <a:bodyPr>
            <a:noAutofit/>
          </a:bodyPr>
          <a:lstStyle/>
          <a:p>
            <a:pPr marL="0" indent="0">
              <a:buNone/>
            </a:pPr>
            <a:r>
              <a:rPr lang="es-MX" sz="4000" dirty="0">
                <a:solidFill>
                  <a:schemeClr val="tx2"/>
                </a:solidFill>
              </a:rPr>
              <a:t>Considera que la dirección un vector con signo negativo también se modifica, recuerda que el ángulo de un vector se toma a partir del eje x positivo:</a:t>
            </a:r>
          </a:p>
        </p:txBody>
      </p:sp>
      <p:cxnSp>
        <p:nvCxnSpPr>
          <p:cNvPr id="14" name="Conector recto 13">
            <a:extLst>
              <a:ext uri="{FF2B5EF4-FFF2-40B4-BE49-F238E27FC236}">
                <a16:creationId xmlns:a16="http://schemas.microsoft.com/office/drawing/2014/main" id="{DC3B1F08-54F7-8378-877A-D784F999846D}"/>
              </a:ext>
            </a:extLst>
          </p:cNvPr>
          <p:cNvCxnSpPr/>
          <p:nvPr/>
        </p:nvCxnSpPr>
        <p:spPr>
          <a:xfrm>
            <a:off x="6569612" y="6858000"/>
            <a:ext cx="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5576470"/>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80411"/>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El valor negativo de un vector</a:t>
            </a:r>
          </a:p>
        </p:txBody>
      </p:sp>
      <p:cxnSp>
        <p:nvCxnSpPr>
          <p:cNvPr id="14" name="Conector recto 13">
            <a:extLst>
              <a:ext uri="{FF2B5EF4-FFF2-40B4-BE49-F238E27FC236}">
                <a16:creationId xmlns:a16="http://schemas.microsoft.com/office/drawing/2014/main" id="{DC3B1F08-54F7-8378-877A-D784F999846D}"/>
              </a:ext>
            </a:extLst>
          </p:cNvPr>
          <p:cNvCxnSpPr/>
          <p:nvPr/>
        </p:nvCxnSpPr>
        <p:spPr>
          <a:xfrm>
            <a:off x="6569612" y="6858000"/>
            <a:ext cx="0" cy="0"/>
          </a:xfrm>
          <a:prstGeom prst="line">
            <a:avLst/>
          </a:prstGeom>
        </p:spPr>
        <p:style>
          <a:lnRef idx="1">
            <a:schemeClr val="accent1"/>
          </a:lnRef>
          <a:fillRef idx="0">
            <a:schemeClr val="accent1"/>
          </a:fillRef>
          <a:effectRef idx="0">
            <a:schemeClr val="accent1"/>
          </a:effectRef>
          <a:fontRef idx="minor">
            <a:schemeClr val="tx1"/>
          </a:fontRef>
        </p:style>
      </p:cxnSp>
      <p:pic>
        <p:nvPicPr>
          <p:cNvPr id="26" name="Imagen 25">
            <a:extLst>
              <a:ext uri="{FF2B5EF4-FFF2-40B4-BE49-F238E27FC236}">
                <a16:creationId xmlns:a16="http://schemas.microsoft.com/office/drawing/2014/main" id="{2E2909B9-628C-F277-D2C6-332CBA7B24F4}"/>
              </a:ext>
            </a:extLst>
          </p:cNvPr>
          <p:cNvPicPr>
            <a:picLocks noChangeAspect="1"/>
          </p:cNvPicPr>
          <p:nvPr/>
        </p:nvPicPr>
        <p:blipFill rotWithShape="1">
          <a:blip r:embed="rId2"/>
          <a:srcRect l="26605" t="11852" r="31310" b="18788"/>
          <a:stretch/>
        </p:blipFill>
        <p:spPr>
          <a:xfrm>
            <a:off x="3628571" y="1999725"/>
            <a:ext cx="4934858" cy="4756675"/>
          </a:xfrm>
          <a:prstGeom prst="rect">
            <a:avLst/>
          </a:prstGeom>
        </p:spPr>
      </p:pic>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A8966AF6-35E6-CEEB-C0E3-0EE3738DF058}"/>
                  </a:ext>
                </a:extLst>
              </p:cNvPr>
              <p:cNvSpPr txBox="1"/>
              <p:nvPr/>
            </p:nvSpPr>
            <p:spPr>
              <a:xfrm>
                <a:off x="6700423" y="2554459"/>
                <a:ext cx="37196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MX" sz="3600" b="0" i="1" smtClean="0">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𝑎</m:t>
                          </m:r>
                        </m:e>
                      </m:acc>
                    </m:oMath>
                  </m:oMathPara>
                </a14:m>
                <a:endParaRPr lang="es-MX" sz="3600" dirty="0">
                  <a:solidFill>
                    <a:schemeClr val="tx2"/>
                  </a:solidFill>
                </a:endParaRPr>
              </a:p>
            </p:txBody>
          </p:sp>
        </mc:Choice>
        <mc:Fallback xmlns="">
          <p:sp>
            <p:nvSpPr>
              <p:cNvPr id="7" name="CuadroTexto 6">
                <a:extLst>
                  <a:ext uri="{FF2B5EF4-FFF2-40B4-BE49-F238E27FC236}">
                    <a16:creationId xmlns:a16="http://schemas.microsoft.com/office/drawing/2014/main" id="{A8966AF6-35E6-CEEB-C0E3-0EE3738DF058}"/>
                  </a:ext>
                </a:extLst>
              </p:cNvPr>
              <p:cNvSpPr txBox="1">
                <a:spLocks noRot="1" noChangeAspect="1" noMove="1" noResize="1" noEditPoints="1" noAdjustHandles="1" noChangeArrowheads="1" noChangeShapeType="1" noTextEdit="1"/>
              </p:cNvSpPr>
              <p:nvPr/>
            </p:nvSpPr>
            <p:spPr>
              <a:xfrm>
                <a:off x="6700423" y="2554459"/>
                <a:ext cx="371961" cy="553998"/>
              </a:xfrm>
              <a:prstGeom prst="rect">
                <a:avLst/>
              </a:prstGeom>
              <a:blipFill>
                <a:blip r:embed="rId3"/>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4" name="CuadroTexto 23">
                <a:extLst>
                  <a:ext uri="{FF2B5EF4-FFF2-40B4-BE49-F238E27FC236}">
                    <a16:creationId xmlns:a16="http://schemas.microsoft.com/office/drawing/2014/main" id="{C3AEBC7C-696B-D50E-6D96-3A88AB80EF3E}"/>
                  </a:ext>
                </a:extLst>
              </p:cNvPr>
              <p:cNvSpPr txBox="1"/>
              <p:nvPr/>
            </p:nvSpPr>
            <p:spPr>
              <a:xfrm>
                <a:off x="3816633" y="5044506"/>
                <a:ext cx="716606"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3600" b="0" i="1" smtClean="0">
                          <a:solidFill>
                            <a:schemeClr val="tx2"/>
                          </a:solidFill>
                          <a:latin typeface="Cambria Math" panose="02040503050406030204" pitchFamily="18" charset="0"/>
                        </a:rPr>
                        <m:t>−</m:t>
                      </m:r>
                      <m:acc>
                        <m:accPr>
                          <m:chr m:val="⃗"/>
                          <m:ctrlPr>
                            <a:rPr lang="es-MX" sz="3600" b="0" i="1" smtClean="0">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𝑎</m:t>
                          </m:r>
                        </m:e>
                      </m:acc>
                    </m:oMath>
                  </m:oMathPara>
                </a14:m>
                <a:endParaRPr lang="es-MX" sz="3600" dirty="0">
                  <a:solidFill>
                    <a:schemeClr val="tx2"/>
                  </a:solidFill>
                </a:endParaRPr>
              </a:p>
            </p:txBody>
          </p:sp>
        </mc:Choice>
        <mc:Fallback xmlns="">
          <p:sp>
            <p:nvSpPr>
              <p:cNvPr id="24" name="CuadroTexto 23">
                <a:extLst>
                  <a:ext uri="{FF2B5EF4-FFF2-40B4-BE49-F238E27FC236}">
                    <a16:creationId xmlns:a16="http://schemas.microsoft.com/office/drawing/2014/main" id="{C3AEBC7C-696B-D50E-6D96-3A88AB80EF3E}"/>
                  </a:ext>
                </a:extLst>
              </p:cNvPr>
              <p:cNvSpPr txBox="1">
                <a:spLocks noRot="1" noChangeAspect="1" noMove="1" noResize="1" noEditPoints="1" noAdjustHandles="1" noChangeArrowheads="1" noChangeShapeType="1" noTextEdit="1"/>
              </p:cNvSpPr>
              <p:nvPr/>
            </p:nvSpPr>
            <p:spPr>
              <a:xfrm>
                <a:off x="3816633" y="5044506"/>
                <a:ext cx="716606" cy="553998"/>
              </a:xfrm>
              <a:prstGeom prst="rect">
                <a:avLst/>
              </a:prstGeom>
              <a:blipFill>
                <a:blip r:embed="rId4"/>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7" name="CuadroTexto 26">
                <a:extLst>
                  <a:ext uri="{FF2B5EF4-FFF2-40B4-BE49-F238E27FC236}">
                    <a16:creationId xmlns:a16="http://schemas.microsoft.com/office/drawing/2014/main" id="{BE3D22C8-B2D9-56A0-8A6A-95C73E2B07B1}"/>
                  </a:ext>
                </a:extLst>
              </p:cNvPr>
              <p:cNvSpPr txBox="1"/>
              <p:nvPr/>
            </p:nvSpPr>
            <p:spPr>
              <a:xfrm>
                <a:off x="6886403" y="3663191"/>
                <a:ext cx="37741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3600" b="0" i="1" smtClean="0">
                          <a:solidFill>
                            <a:srgbClr val="FF0000"/>
                          </a:solidFill>
                          <a:latin typeface="Cambria Math" panose="02040503050406030204" pitchFamily="18" charset="0"/>
                          <a:ea typeface="Cambria Math" panose="02040503050406030204" pitchFamily="18" charset="0"/>
                        </a:rPr>
                        <m:t>𝜃</m:t>
                      </m:r>
                    </m:oMath>
                  </m:oMathPara>
                </a14:m>
                <a:endParaRPr lang="es-MX" sz="3600" dirty="0">
                  <a:solidFill>
                    <a:srgbClr val="FF0000"/>
                  </a:solidFill>
                </a:endParaRPr>
              </a:p>
            </p:txBody>
          </p:sp>
        </mc:Choice>
        <mc:Fallback xmlns="">
          <p:sp>
            <p:nvSpPr>
              <p:cNvPr id="27" name="CuadroTexto 26">
                <a:extLst>
                  <a:ext uri="{FF2B5EF4-FFF2-40B4-BE49-F238E27FC236}">
                    <a16:creationId xmlns:a16="http://schemas.microsoft.com/office/drawing/2014/main" id="{BE3D22C8-B2D9-56A0-8A6A-95C73E2B07B1}"/>
                  </a:ext>
                </a:extLst>
              </p:cNvPr>
              <p:cNvSpPr txBox="1">
                <a:spLocks noRot="1" noChangeAspect="1" noMove="1" noResize="1" noEditPoints="1" noAdjustHandles="1" noChangeArrowheads="1" noChangeShapeType="1" noTextEdit="1"/>
              </p:cNvSpPr>
              <p:nvPr/>
            </p:nvSpPr>
            <p:spPr>
              <a:xfrm>
                <a:off x="6886403" y="3663191"/>
                <a:ext cx="377411" cy="553998"/>
              </a:xfrm>
              <a:prstGeom prst="rect">
                <a:avLst/>
              </a:prstGeom>
              <a:blipFill>
                <a:blip r:embed="rId5"/>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8" name="CuadroTexto 27">
                <a:extLst>
                  <a:ext uri="{FF2B5EF4-FFF2-40B4-BE49-F238E27FC236}">
                    <a16:creationId xmlns:a16="http://schemas.microsoft.com/office/drawing/2014/main" id="{4EE27396-B412-A632-0205-42252A2A13D5}"/>
                  </a:ext>
                </a:extLst>
              </p:cNvPr>
              <p:cNvSpPr txBox="1"/>
              <p:nvPr/>
            </p:nvSpPr>
            <p:spPr>
              <a:xfrm>
                <a:off x="5116892" y="3451563"/>
                <a:ext cx="42672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3600" b="0" i="1" smtClean="0">
                          <a:solidFill>
                            <a:srgbClr val="008000"/>
                          </a:solidFill>
                          <a:latin typeface="Cambria Math" panose="02040503050406030204" pitchFamily="18" charset="0"/>
                          <a:ea typeface="Cambria Math" panose="02040503050406030204" pitchFamily="18" charset="0"/>
                        </a:rPr>
                        <m:t>𝜑</m:t>
                      </m:r>
                    </m:oMath>
                  </m:oMathPara>
                </a14:m>
                <a:endParaRPr lang="es-MX" sz="3600" dirty="0">
                  <a:solidFill>
                    <a:srgbClr val="008000"/>
                  </a:solidFill>
                </a:endParaRPr>
              </a:p>
            </p:txBody>
          </p:sp>
        </mc:Choice>
        <mc:Fallback xmlns="">
          <p:sp>
            <p:nvSpPr>
              <p:cNvPr id="28" name="CuadroTexto 27">
                <a:extLst>
                  <a:ext uri="{FF2B5EF4-FFF2-40B4-BE49-F238E27FC236}">
                    <a16:creationId xmlns:a16="http://schemas.microsoft.com/office/drawing/2014/main" id="{4EE27396-B412-A632-0205-42252A2A13D5}"/>
                  </a:ext>
                </a:extLst>
              </p:cNvPr>
              <p:cNvSpPr txBox="1">
                <a:spLocks noRot="1" noChangeAspect="1" noMove="1" noResize="1" noEditPoints="1" noAdjustHandles="1" noChangeArrowheads="1" noChangeShapeType="1" noTextEdit="1"/>
              </p:cNvSpPr>
              <p:nvPr/>
            </p:nvSpPr>
            <p:spPr>
              <a:xfrm>
                <a:off x="5116892" y="3451563"/>
                <a:ext cx="426720" cy="553998"/>
              </a:xfrm>
              <a:prstGeom prst="rect">
                <a:avLst/>
              </a:prstGeom>
              <a:blipFill>
                <a:blip r:embed="rId6"/>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9" name="CuadroTexto 28">
                <a:extLst>
                  <a:ext uri="{FF2B5EF4-FFF2-40B4-BE49-F238E27FC236}">
                    <a16:creationId xmlns:a16="http://schemas.microsoft.com/office/drawing/2014/main" id="{9005E3ED-E36F-62D0-6A39-5DF9FAD22499}"/>
                  </a:ext>
                </a:extLst>
              </p:cNvPr>
              <p:cNvSpPr txBox="1"/>
              <p:nvPr/>
            </p:nvSpPr>
            <p:spPr>
              <a:xfrm>
                <a:off x="500344" y="3561760"/>
                <a:ext cx="2788649"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3600" b="0" i="1" smtClean="0">
                          <a:solidFill>
                            <a:srgbClr val="008000"/>
                          </a:solidFill>
                          <a:latin typeface="Cambria Math" panose="02040503050406030204" pitchFamily="18" charset="0"/>
                          <a:ea typeface="Cambria Math" panose="02040503050406030204" pitchFamily="18" charset="0"/>
                        </a:rPr>
                        <m:t>𝜑</m:t>
                      </m:r>
                      <m:r>
                        <a:rPr lang="es-MX" sz="3600" b="0" i="1" smtClean="0">
                          <a:solidFill>
                            <a:schemeClr val="tx2"/>
                          </a:solidFill>
                          <a:latin typeface="Cambria Math" panose="02040503050406030204" pitchFamily="18" charset="0"/>
                          <a:ea typeface="Cambria Math" panose="02040503050406030204" pitchFamily="18" charset="0"/>
                        </a:rPr>
                        <m:t>=180°+</m:t>
                      </m:r>
                      <m:r>
                        <a:rPr lang="es-MX" sz="3600" b="0" i="1" smtClean="0">
                          <a:solidFill>
                            <a:srgbClr val="FF0000"/>
                          </a:solidFill>
                          <a:latin typeface="Cambria Math" panose="02040503050406030204" pitchFamily="18" charset="0"/>
                          <a:ea typeface="Cambria Math" panose="02040503050406030204" pitchFamily="18" charset="0"/>
                        </a:rPr>
                        <m:t>𝜃</m:t>
                      </m:r>
                    </m:oMath>
                  </m:oMathPara>
                </a14:m>
                <a:endParaRPr lang="es-MX" sz="3600" dirty="0">
                  <a:solidFill>
                    <a:srgbClr val="008000"/>
                  </a:solidFill>
                </a:endParaRPr>
              </a:p>
            </p:txBody>
          </p:sp>
        </mc:Choice>
        <mc:Fallback xmlns="">
          <p:sp>
            <p:nvSpPr>
              <p:cNvPr id="29" name="CuadroTexto 28">
                <a:extLst>
                  <a:ext uri="{FF2B5EF4-FFF2-40B4-BE49-F238E27FC236}">
                    <a16:creationId xmlns:a16="http://schemas.microsoft.com/office/drawing/2014/main" id="{9005E3ED-E36F-62D0-6A39-5DF9FAD22499}"/>
                  </a:ext>
                </a:extLst>
              </p:cNvPr>
              <p:cNvSpPr txBox="1">
                <a:spLocks noRot="1" noChangeAspect="1" noMove="1" noResize="1" noEditPoints="1" noAdjustHandles="1" noChangeArrowheads="1" noChangeShapeType="1" noTextEdit="1"/>
              </p:cNvSpPr>
              <p:nvPr/>
            </p:nvSpPr>
            <p:spPr>
              <a:xfrm>
                <a:off x="500344" y="3561760"/>
                <a:ext cx="2788649" cy="553998"/>
              </a:xfrm>
              <a:prstGeom prst="rect">
                <a:avLst/>
              </a:prstGeom>
              <a:blipFill>
                <a:blip r:embed="rId7"/>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449330551"/>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object 5"/>
          <p:cNvSpPr txBox="1"/>
          <p:nvPr/>
        </p:nvSpPr>
        <p:spPr>
          <a:xfrm>
            <a:off x="562708" y="2326615"/>
            <a:ext cx="10874326" cy="2487625"/>
          </a:xfrm>
          <a:prstGeom prst="rect">
            <a:avLst/>
          </a:prstGeom>
        </p:spPr>
        <p:txBody>
          <a:bodyPr vert="horz" wrap="square" lIns="0" tIns="25167" rIns="0" bIns="0" rtlCol="0">
            <a:spAutoFit/>
          </a:bodyPr>
          <a:lstStyle/>
          <a:p>
            <a:pPr marL="25168" marR="10067">
              <a:spcBef>
                <a:spcPts val="198"/>
              </a:spcBef>
            </a:pPr>
            <a:r>
              <a:rPr lang="es-MX" sz="4000" dirty="0">
                <a:solidFill>
                  <a:schemeClr val="tx2"/>
                </a:solidFill>
                <a:cs typeface="Tahoma"/>
              </a:rPr>
              <a:t>Deberán de revisar en qué consiste cada una de las unidades fundamentales, para ello, será necesario que te apoyes con un libro, revista o incluso un sitio de internet, que deberás de incluir en tu trabajo.</a:t>
            </a:r>
          </a:p>
        </p:txBody>
      </p:sp>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9628632"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Ejercicio 1 – Evaluación continua</a:t>
            </a:r>
          </a:p>
        </p:txBody>
      </p:sp>
    </p:spTree>
    <p:extLst>
      <p:ext uri="{BB962C8B-B14F-4D97-AF65-F5344CB8AC3E}">
        <p14:creationId xmlns:p14="http://schemas.microsoft.com/office/powerpoint/2010/main" val="2844291846"/>
      </p:ext>
    </p:extLst>
  </p:cSld>
  <p:clrMapOvr>
    <a:masterClrMapping/>
  </p:clrMapOvr>
  <p:transition>
    <p:cut/>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E66DA9-B9CC-1D4E-23F5-76894CCFDFE9}"/>
              </a:ext>
            </a:extLst>
          </p:cNvPr>
          <p:cNvSpPr>
            <a:spLocks noGrp="1"/>
          </p:cNvSpPr>
          <p:nvPr>
            <p:ph type="title"/>
          </p:nvPr>
        </p:nvSpPr>
        <p:spPr/>
        <p:txBody>
          <a:bodyPr/>
          <a:lstStyle/>
          <a:p>
            <a:r>
              <a:rPr lang="es-MX" dirty="0"/>
              <a:t>Operaciones con vectores</a:t>
            </a:r>
          </a:p>
        </p:txBody>
      </p:sp>
      <p:sp>
        <p:nvSpPr>
          <p:cNvPr id="3" name="Marcador de texto 2">
            <a:extLst>
              <a:ext uri="{FF2B5EF4-FFF2-40B4-BE49-F238E27FC236}">
                <a16:creationId xmlns:a16="http://schemas.microsoft.com/office/drawing/2014/main" id="{AE58D20A-5124-1CD6-4CB1-005A2490BAC3}"/>
              </a:ext>
            </a:extLst>
          </p:cNvPr>
          <p:cNvSpPr>
            <a:spLocks noGrp="1"/>
          </p:cNvSpPr>
          <p:nvPr>
            <p:ph type="body" idx="1"/>
          </p:nvPr>
        </p:nvSpPr>
        <p:spPr/>
        <p:txBody>
          <a:bodyPr/>
          <a:lstStyle/>
          <a:p>
            <a:endParaRPr lang="es-MX"/>
          </a:p>
        </p:txBody>
      </p:sp>
    </p:spTree>
    <p:extLst>
      <p:ext uri="{BB962C8B-B14F-4D97-AF65-F5344CB8AC3E}">
        <p14:creationId xmlns:p14="http://schemas.microsoft.com/office/powerpoint/2010/main" val="334882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80411"/>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El método del paralelogramo</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711129" y="2283537"/>
            <a:ext cx="10725905" cy="4254838"/>
          </a:xfrm>
        </p:spPr>
        <p:txBody>
          <a:bodyPr>
            <a:noAutofit/>
          </a:bodyPr>
          <a:lstStyle/>
          <a:p>
            <a:pPr marL="0" indent="0">
              <a:buNone/>
            </a:pPr>
            <a:r>
              <a:rPr lang="es-MX" sz="4000" dirty="0">
                <a:solidFill>
                  <a:schemeClr val="tx2"/>
                </a:solidFill>
              </a:rPr>
              <a:t>Por definición, los vectores se suman de acuerdo con la </a:t>
            </a:r>
            <a:r>
              <a:rPr lang="es-MX" sz="4000" b="1" dirty="0">
                <a:solidFill>
                  <a:srgbClr val="FF0000"/>
                </a:solidFill>
              </a:rPr>
              <a:t>ley del paralelogramo</a:t>
            </a:r>
            <a:r>
              <a:rPr lang="es-MX" sz="4000" dirty="0">
                <a:solidFill>
                  <a:schemeClr val="tx2"/>
                </a:solidFill>
              </a:rPr>
              <a:t>.</a:t>
            </a:r>
          </a:p>
        </p:txBody>
      </p:sp>
      <p:cxnSp>
        <p:nvCxnSpPr>
          <p:cNvPr id="14" name="Conector recto 13">
            <a:extLst>
              <a:ext uri="{FF2B5EF4-FFF2-40B4-BE49-F238E27FC236}">
                <a16:creationId xmlns:a16="http://schemas.microsoft.com/office/drawing/2014/main" id="{DC3B1F08-54F7-8378-877A-D784F999846D}"/>
              </a:ext>
            </a:extLst>
          </p:cNvPr>
          <p:cNvCxnSpPr/>
          <p:nvPr/>
        </p:nvCxnSpPr>
        <p:spPr>
          <a:xfrm>
            <a:off x="6569612" y="6858000"/>
            <a:ext cx="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145078"/>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80411"/>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El método del paralelogramo</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711129" y="2283537"/>
            <a:ext cx="10725905" cy="4254838"/>
          </a:xfrm>
        </p:spPr>
        <p:txBody>
          <a:bodyPr>
            <a:noAutofit/>
          </a:bodyPr>
          <a:lstStyle/>
          <a:p>
            <a:pPr marL="0" indent="0">
              <a:buNone/>
            </a:pPr>
            <a:r>
              <a:rPr lang="es-MX" sz="4000" dirty="0">
                <a:solidFill>
                  <a:schemeClr val="tx2"/>
                </a:solidFill>
              </a:rPr>
              <a:t>Así, la suma de dos vectores </a:t>
            </a:r>
            <a:r>
              <a:rPr lang="es-MX" sz="4000" b="1" dirty="0">
                <a:solidFill>
                  <a:schemeClr val="tx2"/>
                </a:solidFill>
              </a:rPr>
              <a:t>P</a:t>
            </a:r>
            <a:r>
              <a:rPr lang="es-MX" sz="4000" dirty="0">
                <a:solidFill>
                  <a:schemeClr val="tx2"/>
                </a:solidFill>
              </a:rPr>
              <a:t> y </a:t>
            </a:r>
            <a:r>
              <a:rPr lang="es-MX" sz="4000" b="1" dirty="0">
                <a:solidFill>
                  <a:schemeClr val="tx2"/>
                </a:solidFill>
              </a:rPr>
              <a:t>Q</a:t>
            </a:r>
            <a:r>
              <a:rPr lang="es-MX" sz="4000" dirty="0">
                <a:solidFill>
                  <a:schemeClr val="tx2"/>
                </a:solidFill>
              </a:rPr>
              <a:t> se obtiene uniendo los dos vectores al mismo punto A y construyendo un paralelogramo que tenga por lados a </a:t>
            </a:r>
            <a:r>
              <a:rPr lang="es-MX" sz="4000" b="1" dirty="0">
                <a:solidFill>
                  <a:schemeClr val="tx2"/>
                </a:solidFill>
              </a:rPr>
              <a:t>P</a:t>
            </a:r>
            <a:r>
              <a:rPr lang="es-MX" sz="4000" dirty="0">
                <a:solidFill>
                  <a:schemeClr val="tx2"/>
                </a:solidFill>
              </a:rPr>
              <a:t> y a </a:t>
            </a:r>
            <a:r>
              <a:rPr lang="es-MX" sz="4000" b="1" dirty="0">
                <a:solidFill>
                  <a:schemeClr val="tx2"/>
                </a:solidFill>
              </a:rPr>
              <a:t>Q</a:t>
            </a:r>
            <a:r>
              <a:rPr lang="es-MX" sz="4000" dirty="0">
                <a:solidFill>
                  <a:schemeClr val="tx2"/>
                </a:solidFill>
              </a:rPr>
              <a:t>.</a:t>
            </a:r>
          </a:p>
        </p:txBody>
      </p:sp>
      <p:cxnSp>
        <p:nvCxnSpPr>
          <p:cNvPr id="14" name="Conector recto 13">
            <a:extLst>
              <a:ext uri="{FF2B5EF4-FFF2-40B4-BE49-F238E27FC236}">
                <a16:creationId xmlns:a16="http://schemas.microsoft.com/office/drawing/2014/main" id="{DC3B1F08-54F7-8378-877A-D784F999846D}"/>
              </a:ext>
            </a:extLst>
          </p:cNvPr>
          <p:cNvCxnSpPr/>
          <p:nvPr/>
        </p:nvCxnSpPr>
        <p:spPr>
          <a:xfrm>
            <a:off x="6569612" y="6858000"/>
            <a:ext cx="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4687290"/>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80411"/>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El método del paralelogramo</a:t>
            </a:r>
          </a:p>
        </p:txBody>
      </p:sp>
      <p:cxnSp>
        <p:nvCxnSpPr>
          <p:cNvPr id="14" name="Conector recto 13">
            <a:extLst>
              <a:ext uri="{FF2B5EF4-FFF2-40B4-BE49-F238E27FC236}">
                <a16:creationId xmlns:a16="http://schemas.microsoft.com/office/drawing/2014/main" id="{DC3B1F08-54F7-8378-877A-D784F999846D}"/>
              </a:ext>
            </a:extLst>
          </p:cNvPr>
          <p:cNvCxnSpPr/>
          <p:nvPr/>
        </p:nvCxnSpPr>
        <p:spPr>
          <a:xfrm>
            <a:off x="6569612" y="68580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Conector recto de flecha 2">
            <a:extLst>
              <a:ext uri="{FF2B5EF4-FFF2-40B4-BE49-F238E27FC236}">
                <a16:creationId xmlns:a16="http://schemas.microsoft.com/office/drawing/2014/main" id="{76B9FB90-0C21-31ED-CE47-4FBA08CE4125}"/>
              </a:ext>
            </a:extLst>
          </p:cNvPr>
          <p:cNvCxnSpPr/>
          <p:nvPr/>
        </p:nvCxnSpPr>
        <p:spPr>
          <a:xfrm flipV="1">
            <a:off x="4089232" y="5015477"/>
            <a:ext cx="2785403" cy="450166"/>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93E7F87A-AAF0-C740-04AE-818DE132D635}"/>
                  </a:ext>
                </a:extLst>
              </p:cNvPr>
              <p:cNvSpPr txBox="1"/>
              <p:nvPr/>
            </p:nvSpPr>
            <p:spPr>
              <a:xfrm>
                <a:off x="5481933" y="5465643"/>
                <a:ext cx="402418" cy="6213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MX" sz="3600" b="0" i="1" smtClean="0">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𝑃</m:t>
                          </m:r>
                        </m:e>
                      </m:acc>
                    </m:oMath>
                  </m:oMathPara>
                </a14:m>
                <a:endParaRPr lang="es-MX" sz="3600" dirty="0">
                  <a:solidFill>
                    <a:schemeClr val="tx2"/>
                  </a:solidFill>
                </a:endParaRPr>
              </a:p>
            </p:txBody>
          </p:sp>
        </mc:Choice>
        <mc:Fallback xmlns="">
          <p:sp>
            <p:nvSpPr>
              <p:cNvPr id="4" name="CuadroTexto 3">
                <a:extLst>
                  <a:ext uri="{FF2B5EF4-FFF2-40B4-BE49-F238E27FC236}">
                    <a16:creationId xmlns:a16="http://schemas.microsoft.com/office/drawing/2014/main" id="{93E7F87A-AAF0-C740-04AE-818DE132D635}"/>
                  </a:ext>
                </a:extLst>
              </p:cNvPr>
              <p:cNvSpPr txBox="1">
                <a:spLocks noRot="1" noChangeAspect="1" noMove="1" noResize="1" noEditPoints="1" noAdjustHandles="1" noChangeArrowheads="1" noChangeShapeType="1" noTextEdit="1"/>
              </p:cNvSpPr>
              <p:nvPr/>
            </p:nvSpPr>
            <p:spPr>
              <a:xfrm>
                <a:off x="5481933" y="5465643"/>
                <a:ext cx="402418" cy="621324"/>
              </a:xfrm>
              <a:prstGeom prst="rect">
                <a:avLst/>
              </a:prstGeom>
              <a:blipFill>
                <a:blip r:embed="rId2"/>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8B1B21FD-69B2-5282-EC83-583536F55906}"/>
                  </a:ext>
                </a:extLst>
              </p:cNvPr>
              <p:cNvSpPr txBox="1"/>
              <p:nvPr/>
            </p:nvSpPr>
            <p:spPr>
              <a:xfrm>
                <a:off x="3686814" y="5465643"/>
                <a:ext cx="40043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3600" b="0" i="1" smtClean="0">
                          <a:solidFill>
                            <a:schemeClr val="tx2"/>
                          </a:solidFill>
                          <a:latin typeface="Cambria Math" panose="02040503050406030204" pitchFamily="18" charset="0"/>
                        </a:rPr>
                        <m:t>𝐴</m:t>
                      </m:r>
                    </m:oMath>
                  </m:oMathPara>
                </a14:m>
                <a:endParaRPr lang="es-MX" sz="3600" dirty="0">
                  <a:solidFill>
                    <a:schemeClr val="tx2"/>
                  </a:solidFill>
                </a:endParaRPr>
              </a:p>
            </p:txBody>
          </p:sp>
        </mc:Choice>
        <mc:Fallback xmlns="">
          <p:sp>
            <p:nvSpPr>
              <p:cNvPr id="5" name="CuadroTexto 4">
                <a:extLst>
                  <a:ext uri="{FF2B5EF4-FFF2-40B4-BE49-F238E27FC236}">
                    <a16:creationId xmlns:a16="http://schemas.microsoft.com/office/drawing/2014/main" id="{8B1B21FD-69B2-5282-EC83-583536F55906}"/>
                  </a:ext>
                </a:extLst>
              </p:cNvPr>
              <p:cNvSpPr txBox="1">
                <a:spLocks noRot="1" noChangeAspect="1" noMove="1" noResize="1" noEditPoints="1" noAdjustHandles="1" noChangeArrowheads="1" noChangeShapeType="1" noTextEdit="1"/>
              </p:cNvSpPr>
              <p:nvPr/>
            </p:nvSpPr>
            <p:spPr>
              <a:xfrm>
                <a:off x="3686814" y="5465643"/>
                <a:ext cx="400431" cy="553998"/>
              </a:xfrm>
              <a:prstGeom prst="rect">
                <a:avLst/>
              </a:prstGeom>
              <a:blipFill>
                <a:blip r:embed="rId3"/>
                <a:stretch>
                  <a:fillRect/>
                </a:stretch>
              </a:blipFill>
            </p:spPr>
            <p:txBody>
              <a:bodyPr/>
              <a:lstStyle/>
              <a:p>
                <a:r>
                  <a:rPr lang="es-MX">
                    <a:noFill/>
                  </a:rPr>
                  <a:t> </a:t>
                </a:r>
              </a:p>
            </p:txBody>
          </p:sp>
        </mc:Fallback>
      </mc:AlternateContent>
      <p:cxnSp>
        <p:nvCxnSpPr>
          <p:cNvPr id="8" name="Conector recto de flecha 7">
            <a:extLst>
              <a:ext uri="{FF2B5EF4-FFF2-40B4-BE49-F238E27FC236}">
                <a16:creationId xmlns:a16="http://schemas.microsoft.com/office/drawing/2014/main" id="{239F9BED-9725-D8E5-FD1C-6B7BEE553D69}"/>
              </a:ext>
            </a:extLst>
          </p:cNvPr>
          <p:cNvCxnSpPr/>
          <p:nvPr/>
        </p:nvCxnSpPr>
        <p:spPr>
          <a:xfrm flipV="1">
            <a:off x="4087245" y="3200745"/>
            <a:ext cx="691304" cy="2264898"/>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208D3D3A-D55B-E49B-79F4-45DB1485E32E}"/>
                  </a:ext>
                </a:extLst>
              </p:cNvPr>
              <p:cNvSpPr txBox="1"/>
              <p:nvPr/>
            </p:nvSpPr>
            <p:spPr>
              <a:xfrm>
                <a:off x="3872090" y="3775650"/>
                <a:ext cx="430310" cy="6249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MX" sz="3600" b="0" i="1" smtClean="0">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𝑄</m:t>
                          </m:r>
                        </m:e>
                      </m:acc>
                    </m:oMath>
                  </m:oMathPara>
                </a14:m>
                <a:endParaRPr lang="es-MX" sz="3600" dirty="0">
                  <a:solidFill>
                    <a:schemeClr val="tx2"/>
                  </a:solidFill>
                </a:endParaRPr>
              </a:p>
            </p:txBody>
          </p:sp>
        </mc:Choice>
        <mc:Fallback xmlns="">
          <p:sp>
            <p:nvSpPr>
              <p:cNvPr id="9" name="CuadroTexto 8">
                <a:extLst>
                  <a:ext uri="{FF2B5EF4-FFF2-40B4-BE49-F238E27FC236}">
                    <a16:creationId xmlns:a16="http://schemas.microsoft.com/office/drawing/2014/main" id="{208D3D3A-D55B-E49B-79F4-45DB1485E32E}"/>
                  </a:ext>
                </a:extLst>
              </p:cNvPr>
              <p:cNvSpPr txBox="1">
                <a:spLocks noRot="1" noChangeAspect="1" noMove="1" noResize="1" noEditPoints="1" noAdjustHandles="1" noChangeArrowheads="1" noChangeShapeType="1" noTextEdit="1"/>
              </p:cNvSpPr>
              <p:nvPr/>
            </p:nvSpPr>
            <p:spPr>
              <a:xfrm>
                <a:off x="3872090" y="3775650"/>
                <a:ext cx="430310" cy="624915"/>
              </a:xfrm>
              <a:prstGeom prst="rect">
                <a:avLst/>
              </a:prstGeom>
              <a:blipFill>
                <a:blip r:embed="rId4"/>
                <a:stretch>
                  <a:fillRect/>
                </a:stretch>
              </a:blipFill>
            </p:spPr>
            <p:txBody>
              <a:bodyPr/>
              <a:lstStyle/>
              <a:p>
                <a:r>
                  <a:rPr lang="es-MX">
                    <a:noFill/>
                  </a:rPr>
                  <a:t> </a:t>
                </a:r>
              </a:p>
            </p:txBody>
          </p:sp>
        </mc:Fallback>
      </mc:AlternateContent>
      <p:cxnSp>
        <p:nvCxnSpPr>
          <p:cNvPr id="10" name="Conector recto de flecha 9">
            <a:extLst>
              <a:ext uri="{FF2B5EF4-FFF2-40B4-BE49-F238E27FC236}">
                <a16:creationId xmlns:a16="http://schemas.microsoft.com/office/drawing/2014/main" id="{67BF3401-2CA7-DB1E-0B7E-587698ED8096}"/>
              </a:ext>
            </a:extLst>
          </p:cNvPr>
          <p:cNvCxnSpPr/>
          <p:nvPr/>
        </p:nvCxnSpPr>
        <p:spPr>
          <a:xfrm flipV="1">
            <a:off x="6874635" y="2750579"/>
            <a:ext cx="691304" cy="2264898"/>
          </a:xfrm>
          <a:prstGeom prst="straightConnector1">
            <a:avLst/>
          </a:prstGeom>
          <a:ln w="38100">
            <a:solidFill>
              <a:schemeClr val="tx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2642AE28-3FCC-E91F-123D-1C4B14F7D020}"/>
              </a:ext>
            </a:extLst>
          </p:cNvPr>
          <p:cNvCxnSpPr/>
          <p:nvPr/>
        </p:nvCxnSpPr>
        <p:spPr>
          <a:xfrm flipV="1">
            <a:off x="4780536" y="2706343"/>
            <a:ext cx="2785403" cy="450166"/>
          </a:xfrm>
          <a:prstGeom prst="straightConnector1">
            <a:avLst/>
          </a:prstGeom>
          <a:ln w="38100">
            <a:solidFill>
              <a:schemeClr val="tx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2D9EAC9D-CBB7-34C2-B21E-CD59630638D0}"/>
              </a:ext>
            </a:extLst>
          </p:cNvPr>
          <p:cNvCxnSpPr>
            <a:cxnSpLocks/>
          </p:cNvCxnSpPr>
          <p:nvPr/>
        </p:nvCxnSpPr>
        <p:spPr>
          <a:xfrm flipV="1">
            <a:off x="4089232" y="2750579"/>
            <a:ext cx="3476707" cy="27150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FA004803-0097-7C63-AAE8-8BC4A1517BE2}"/>
                  </a:ext>
                </a:extLst>
              </p:cNvPr>
              <p:cNvSpPr txBox="1"/>
              <p:nvPr/>
            </p:nvSpPr>
            <p:spPr>
              <a:xfrm rot="19497545">
                <a:off x="4894048" y="3436705"/>
                <a:ext cx="1175771" cy="624915"/>
              </a:xfrm>
              <a:prstGeom prst="rect">
                <a:avLst/>
              </a:prstGeom>
              <a:noFill/>
            </p:spPr>
            <p:txBody>
              <a:bodyPr wrap="none" lIns="0" tIns="0" rIns="0" bIns="0" rtlCol="0">
                <a:spAutoFit/>
              </a:bodyPr>
              <a:lstStyle/>
              <a:p>
                <a14:m>
                  <m:oMath xmlns:m="http://schemas.openxmlformats.org/officeDocument/2006/math">
                    <m:acc>
                      <m:accPr>
                        <m:chr m:val="⃗"/>
                        <m:ctrlPr>
                          <a:rPr lang="es-MX" sz="3600" b="0" i="1" smtClean="0">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𝑃</m:t>
                        </m:r>
                      </m:e>
                    </m:acc>
                    <m:r>
                      <a:rPr lang="es-MX" sz="3600" b="0" i="1" smtClean="0">
                        <a:solidFill>
                          <a:schemeClr val="tx2"/>
                        </a:solidFill>
                        <a:latin typeface="Cambria Math" panose="02040503050406030204" pitchFamily="18" charset="0"/>
                      </a:rPr>
                      <m:t>+</m:t>
                    </m:r>
                  </m:oMath>
                </a14:m>
                <a:r>
                  <a:rPr lang="es-MX" sz="3600" dirty="0">
                    <a:solidFill>
                      <a:schemeClr val="tx2"/>
                    </a:solidFill>
                  </a:rPr>
                  <a:t> </a:t>
                </a:r>
                <a14:m>
                  <m:oMath xmlns:m="http://schemas.openxmlformats.org/officeDocument/2006/math">
                    <m:acc>
                      <m:accPr>
                        <m:chr m:val="⃗"/>
                        <m:ctrlPr>
                          <a:rPr lang="es-MX" sz="3600" i="1">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𝑄</m:t>
                        </m:r>
                      </m:e>
                    </m:acc>
                  </m:oMath>
                </a14:m>
                <a:endParaRPr lang="es-MX" sz="3600" dirty="0">
                  <a:solidFill>
                    <a:schemeClr val="tx2"/>
                  </a:solidFill>
                </a:endParaRPr>
              </a:p>
            </p:txBody>
          </p:sp>
        </mc:Choice>
        <mc:Fallback xmlns="">
          <p:sp>
            <p:nvSpPr>
              <p:cNvPr id="15" name="CuadroTexto 14">
                <a:extLst>
                  <a:ext uri="{FF2B5EF4-FFF2-40B4-BE49-F238E27FC236}">
                    <a16:creationId xmlns:a16="http://schemas.microsoft.com/office/drawing/2014/main" id="{FA004803-0097-7C63-AAE8-8BC4A1517BE2}"/>
                  </a:ext>
                </a:extLst>
              </p:cNvPr>
              <p:cNvSpPr txBox="1">
                <a:spLocks noRot="1" noChangeAspect="1" noMove="1" noResize="1" noEditPoints="1" noAdjustHandles="1" noChangeArrowheads="1" noChangeShapeType="1" noTextEdit="1"/>
              </p:cNvSpPr>
              <p:nvPr/>
            </p:nvSpPr>
            <p:spPr>
              <a:xfrm rot="19497545">
                <a:off x="4894048" y="3436705"/>
                <a:ext cx="1175771" cy="624915"/>
              </a:xfrm>
              <a:prstGeom prst="rect">
                <a:avLst/>
              </a:prstGeom>
              <a:blipFill>
                <a:blip r:embed="rId5"/>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3066551410"/>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80411"/>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El vector resultante</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711129" y="2283537"/>
            <a:ext cx="10725905" cy="4254838"/>
          </a:xfrm>
        </p:spPr>
        <p:txBody>
          <a:bodyPr>
            <a:noAutofit/>
          </a:bodyPr>
          <a:lstStyle/>
          <a:p>
            <a:pPr marL="0" indent="0">
              <a:buNone/>
            </a:pPr>
            <a:r>
              <a:rPr lang="es-MX" sz="4000" dirty="0">
                <a:solidFill>
                  <a:schemeClr val="tx2"/>
                </a:solidFill>
              </a:rPr>
              <a:t>La diagonal que pasa por A representa la suma vectorial de </a:t>
            </a:r>
            <a:r>
              <a:rPr lang="es-MX" sz="4000" b="1" dirty="0">
                <a:solidFill>
                  <a:schemeClr val="tx2"/>
                </a:solidFill>
              </a:rPr>
              <a:t>P</a:t>
            </a:r>
            <a:r>
              <a:rPr lang="es-MX" sz="4000" dirty="0">
                <a:solidFill>
                  <a:schemeClr val="tx2"/>
                </a:solidFill>
              </a:rPr>
              <a:t> y </a:t>
            </a:r>
            <a:r>
              <a:rPr lang="es-MX" sz="4000" b="1" dirty="0">
                <a:solidFill>
                  <a:schemeClr val="tx2"/>
                </a:solidFill>
              </a:rPr>
              <a:t>Q</a:t>
            </a:r>
            <a:r>
              <a:rPr lang="es-MX" sz="4000" dirty="0">
                <a:solidFill>
                  <a:schemeClr val="tx2"/>
                </a:solidFill>
              </a:rPr>
              <a:t>, y se representa por </a:t>
            </a:r>
            <a:r>
              <a:rPr lang="es-MX" sz="4000" b="1" dirty="0">
                <a:solidFill>
                  <a:schemeClr val="tx2"/>
                </a:solidFill>
              </a:rPr>
              <a:t>P</a:t>
            </a:r>
            <a:r>
              <a:rPr lang="es-MX" sz="4000" dirty="0">
                <a:solidFill>
                  <a:schemeClr val="tx2"/>
                </a:solidFill>
              </a:rPr>
              <a:t> + </a:t>
            </a:r>
            <a:r>
              <a:rPr lang="es-MX" sz="4000" b="1" dirty="0">
                <a:solidFill>
                  <a:schemeClr val="tx2"/>
                </a:solidFill>
              </a:rPr>
              <a:t>Q</a:t>
            </a:r>
            <a:r>
              <a:rPr lang="es-MX" sz="4000" dirty="0">
                <a:solidFill>
                  <a:schemeClr val="tx2"/>
                </a:solidFill>
              </a:rPr>
              <a:t>.</a:t>
            </a:r>
          </a:p>
          <a:p>
            <a:pPr marL="0" indent="0">
              <a:buNone/>
            </a:pPr>
            <a:endParaRPr lang="es-MX" sz="4000" dirty="0">
              <a:solidFill>
                <a:schemeClr val="tx2"/>
              </a:solidFill>
            </a:endParaRPr>
          </a:p>
          <a:p>
            <a:pPr marL="0" indent="0">
              <a:buNone/>
            </a:pPr>
            <a:r>
              <a:rPr lang="es-MX" sz="4000" dirty="0">
                <a:solidFill>
                  <a:schemeClr val="tx2"/>
                </a:solidFill>
              </a:rPr>
              <a:t>A esta diagonal se le llama el </a:t>
            </a:r>
            <a:r>
              <a:rPr lang="es-MX" sz="4000" b="1" dirty="0">
                <a:solidFill>
                  <a:srgbClr val="FF0000"/>
                </a:solidFill>
              </a:rPr>
              <a:t>vector resultante.</a:t>
            </a:r>
          </a:p>
        </p:txBody>
      </p:sp>
      <p:cxnSp>
        <p:nvCxnSpPr>
          <p:cNvPr id="14" name="Conector recto 13">
            <a:extLst>
              <a:ext uri="{FF2B5EF4-FFF2-40B4-BE49-F238E27FC236}">
                <a16:creationId xmlns:a16="http://schemas.microsoft.com/office/drawing/2014/main" id="{DC3B1F08-54F7-8378-877A-D784F999846D}"/>
              </a:ext>
            </a:extLst>
          </p:cNvPr>
          <p:cNvCxnSpPr/>
          <p:nvPr/>
        </p:nvCxnSpPr>
        <p:spPr>
          <a:xfrm>
            <a:off x="6569612" y="6858000"/>
            <a:ext cx="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6397272"/>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 calcmode="lin" valueType="num">
                                      <p:cBhvr>
                                        <p:cTn id="15" dur="10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6" dur="1000" fill="hold"/>
                                        <p:tgtEl>
                                          <p:spTgt spid="6">
                                            <p:txEl>
                                              <p:pRg st="2" end="2"/>
                                            </p:txEl>
                                          </p:spTgt>
                                        </p:tgtEl>
                                        <p:attrNameLst>
                                          <p:attrName>ppt_h</p:attrName>
                                        </p:attrNameLst>
                                      </p:cBhvr>
                                      <p:tavLst>
                                        <p:tav tm="0">
                                          <p:val>
                                            <p:fltVal val="0"/>
                                          </p:val>
                                        </p:tav>
                                        <p:tav tm="100000">
                                          <p:val>
                                            <p:strVal val="#ppt_h"/>
                                          </p:val>
                                        </p:tav>
                                      </p:tavLst>
                                    </p:anim>
                                    <p:anim calcmode="lin" valueType="num">
                                      <p:cBhvr>
                                        <p:cTn id="17" dur="1000" fill="hold"/>
                                        <p:tgtEl>
                                          <p:spTgt spid="6">
                                            <p:txEl>
                                              <p:pRg st="2" end="2"/>
                                            </p:txEl>
                                          </p:spTgt>
                                        </p:tgtEl>
                                        <p:attrNameLst>
                                          <p:attrName>style.rotation</p:attrName>
                                        </p:attrNameLst>
                                      </p:cBhvr>
                                      <p:tavLst>
                                        <p:tav tm="0">
                                          <p:val>
                                            <p:fltVal val="90"/>
                                          </p:val>
                                        </p:tav>
                                        <p:tav tm="100000">
                                          <p:val>
                                            <p:fltVal val="0"/>
                                          </p:val>
                                        </p:tav>
                                      </p:tavLst>
                                    </p:anim>
                                    <p:animEffect transition="in" filter="fade">
                                      <p:cBhvr>
                                        <p:cTn id="18" dur="10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80411"/>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La regla del triángulo</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711129" y="2283537"/>
            <a:ext cx="10725905" cy="4254838"/>
          </a:xfrm>
        </p:spPr>
        <p:txBody>
          <a:bodyPr>
            <a:noAutofit/>
          </a:bodyPr>
          <a:lstStyle/>
          <a:p>
            <a:pPr marL="0" indent="0">
              <a:buNone/>
            </a:pPr>
            <a:r>
              <a:rPr lang="es-MX" sz="4000" dirty="0">
                <a:solidFill>
                  <a:schemeClr val="tx2"/>
                </a:solidFill>
              </a:rPr>
              <a:t>Del método del paralelogramo, se tiene un procedimiento llamado: el </a:t>
            </a:r>
            <a:r>
              <a:rPr lang="es-MX" sz="4000" b="1" dirty="0">
                <a:solidFill>
                  <a:srgbClr val="7030A0"/>
                </a:solidFill>
              </a:rPr>
              <a:t>método del triángulo</a:t>
            </a:r>
            <a:r>
              <a:rPr lang="es-MX" sz="4000" dirty="0">
                <a:solidFill>
                  <a:schemeClr val="tx2"/>
                </a:solidFill>
              </a:rPr>
              <a:t>.</a:t>
            </a:r>
          </a:p>
          <a:p>
            <a:pPr marL="0" indent="0">
              <a:buNone/>
            </a:pPr>
            <a:endParaRPr lang="es-MX" sz="4000" b="1" dirty="0">
              <a:solidFill>
                <a:schemeClr val="tx2"/>
              </a:solidFill>
            </a:endParaRPr>
          </a:p>
          <a:p>
            <a:pPr marL="0" indent="0">
              <a:buNone/>
            </a:pPr>
            <a:r>
              <a:rPr lang="es-MX" sz="4000" dirty="0">
                <a:solidFill>
                  <a:schemeClr val="tx2"/>
                </a:solidFill>
              </a:rPr>
              <a:t>En el siguiente ejemplo veremos cómo realizarlo.</a:t>
            </a:r>
            <a:endParaRPr lang="es-MX" sz="4000" dirty="0">
              <a:solidFill>
                <a:srgbClr val="FF0000"/>
              </a:solidFill>
            </a:endParaRPr>
          </a:p>
        </p:txBody>
      </p:sp>
      <p:cxnSp>
        <p:nvCxnSpPr>
          <p:cNvPr id="14" name="Conector recto 13">
            <a:extLst>
              <a:ext uri="{FF2B5EF4-FFF2-40B4-BE49-F238E27FC236}">
                <a16:creationId xmlns:a16="http://schemas.microsoft.com/office/drawing/2014/main" id="{DC3B1F08-54F7-8378-877A-D784F999846D}"/>
              </a:ext>
            </a:extLst>
          </p:cNvPr>
          <p:cNvCxnSpPr/>
          <p:nvPr/>
        </p:nvCxnSpPr>
        <p:spPr>
          <a:xfrm>
            <a:off x="6569612" y="6858000"/>
            <a:ext cx="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8500880"/>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 calcmode="lin" valueType="num">
                                      <p:cBhvr>
                                        <p:cTn id="15" dur="10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6" dur="1000" fill="hold"/>
                                        <p:tgtEl>
                                          <p:spTgt spid="6">
                                            <p:txEl>
                                              <p:pRg st="2" end="2"/>
                                            </p:txEl>
                                          </p:spTgt>
                                        </p:tgtEl>
                                        <p:attrNameLst>
                                          <p:attrName>ppt_h</p:attrName>
                                        </p:attrNameLst>
                                      </p:cBhvr>
                                      <p:tavLst>
                                        <p:tav tm="0">
                                          <p:val>
                                            <p:fltVal val="0"/>
                                          </p:val>
                                        </p:tav>
                                        <p:tav tm="100000">
                                          <p:val>
                                            <p:strVal val="#ppt_h"/>
                                          </p:val>
                                        </p:tav>
                                      </p:tavLst>
                                    </p:anim>
                                    <p:anim calcmode="lin" valueType="num">
                                      <p:cBhvr>
                                        <p:cTn id="17" dur="1000" fill="hold"/>
                                        <p:tgtEl>
                                          <p:spTgt spid="6">
                                            <p:txEl>
                                              <p:pRg st="2" end="2"/>
                                            </p:txEl>
                                          </p:spTgt>
                                        </p:tgtEl>
                                        <p:attrNameLst>
                                          <p:attrName>style.rotation</p:attrName>
                                        </p:attrNameLst>
                                      </p:cBhvr>
                                      <p:tavLst>
                                        <p:tav tm="0">
                                          <p:val>
                                            <p:fltVal val="90"/>
                                          </p:val>
                                        </p:tav>
                                        <p:tav tm="100000">
                                          <p:val>
                                            <p:fltVal val="0"/>
                                          </p:val>
                                        </p:tav>
                                      </p:tavLst>
                                    </p:anim>
                                    <p:animEffect transition="in" filter="fade">
                                      <p:cBhvr>
                                        <p:cTn id="18" dur="10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80411"/>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El método del triángulo</a:t>
            </a:r>
          </a:p>
        </p:txBody>
      </p:sp>
      <p:cxnSp>
        <p:nvCxnSpPr>
          <p:cNvPr id="14" name="Conector recto 13">
            <a:extLst>
              <a:ext uri="{FF2B5EF4-FFF2-40B4-BE49-F238E27FC236}">
                <a16:creationId xmlns:a16="http://schemas.microsoft.com/office/drawing/2014/main" id="{DC3B1F08-54F7-8378-877A-D784F999846D}"/>
              </a:ext>
            </a:extLst>
          </p:cNvPr>
          <p:cNvCxnSpPr/>
          <p:nvPr/>
        </p:nvCxnSpPr>
        <p:spPr>
          <a:xfrm>
            <a:off x="6569612" y="68580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Conector recto de flecha 2">
            <a:extLst>
              <a:ext uri="{FF2B5EF4-FFF2-40B4-BE49-F238E27FC236}">
                <a16:creationId xmlns:a16="http://schemas.microsoft.com/office/drawing/2014/main" id="{76B9FB90-0C21-31ED-CE47-4FBA08CE4125}"/>
              </a:ext>
            </a:extLst>
          </p:cNvPr>
          <p:cNvCxnSpPr/>
          <p:nvPr/>
        </p:nvCxnSpPr>
        <p:spPr>
          <a:xfrm flipV="1">
            <a:off x="4089232" y="5015477"/>
            <a:ext cx="2785403" cy="450166"/>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93E7F87A-AAF0-C740-04AE-818DE132D635}"/>
                  </a:ext>
                </a:extLst>
              </p:cNvPr>
              <p:cNvSpPr txBox="1"/>
              <p:nvPr/>
            </p:nvSpPr>
            <p:spPr>
              <a:xfrm>
                <a:off x="5481933" y="5465643"/>
                <a:ext cx="402418" cy="6213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MX" sz="3600" b="0" i="1" smtClean="0">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𝑃</m:t>
                          </m:r>
                        </m:e>
                      </m:acc>
                    </m:oMath>
                  </m:oMathPara>
                </a14:m>
                <a:endParaRPr lang="es-MX" sz="3600" dirty="0">
                  <a:solidFill>
                    <a:schemeClr val="tx2"/>
                  </a:solidFill>
                </a:endParaRPr>
              </a:p>
            </p:txBody>
          </p:sp>
        </mc:Choice>
        <mc:Fallback xmlns="">
          <p:sp>
            <p:nvSpPr>
              <p:cNvPr id="4" name="CuadroTexto 3">
                <a:extLst>
                  <a:ext uri="{FF2B5EF4-FFF2-40B4-BE49-F238E27FC236}">
                    <a16:creationId xmlns:a16="http://schemas.microsoft.com/office/drawing/2014/main" id="{93E7F87A-AAF0-C740-04AE-818DE132D635}"/>
                  </a:ext>
                </a:extLst>
              </p:cNvPr>
              <p:cNvSpPr txBox="1">
                <a:spLocks noRot="1" noChangeAspect="1" noMove="1" noResize="1" noEditPoints="1" noAdjustHandles="1" noChangeArrowheads="1" noChangeShapeType="1" noTextEdit="1"/>
              </p:cNvSpPr>
              <p:nvPr/>
            </p:nvSpPr>
            <p:spPr>
              <a:xfrm>
                <a:off x="5481933" y="5465643"/>
                <a:ext cx="402418" cy="621324"/>
              </a:xfrm>
              <a:prstGeom prst="rect">
                <a:avLst/>
              </a:prstGeom>
              <a:blipFill>
                <a:blip r:embed="rId2"/>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8B1B21FD-69B2-5282-EC83-583536F55906}"/>
                  </a:ext>
                </a:extLst>
              </p:cNvPr>
              <p:cNvSpPr txBox="1"/>
              <p:nvPr/>
            </p:nvSpPr>
            <p:spPr>
              <a:xfrm>
                <a:off x="3686814" y="5465643"/>
                <a:ext cx="40043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3600" b="0" i="1" smtClean="0">
                          <a:solidFill>
                            <a:schemeClr val="tx2"/>
                          </a:solidFill>
                          <a:latin typeface="Cambria Math" panose="02040503050406030204" pitchFamily="18" charset="0"/>
                        </a:rPr>
                        <m:t>𝐴</m:t>
                      </m:r>
                    </m:oMath>
                  </m:oMathPara>
                </a14:m>
                <a:endParaRPr lang="es-MX" sz="3600" dirty="0">
                  <a:solidFill>
                    <a:schemeClr val="tx2"/>
                  </a:solidFill>
                </a:endParaRPr>
              </a:p>
            </p:txBody>
          </p:sp>
        </mc:Choice>
        <mc:Fallback xmlns="">
          <p:sp>
            <p:nvSpPr>
              <p:cNvPr id="5" name="CuadroTexto 4">
                <a:extLst>
                  <a:ext uri="{FF2B5EF4-FFF2-40B4-BE49-F238E27FC236}">
                    <a16:creationId xmlns:a16="http://schemas.microsoft.com/office/drawing/2014/main" id="{8B1B21FD-69B2-5282-EC83-583536F55906}"/>
                  </a:ext>
                </a:extLst>
              </p:cNvPr>
              <p:cNvSpPr txBox="1">
                <a:spLocks noRot="1" noChangeAspect="1" noMove="1" noResize="1" noEditPoints="1" noAdjustHandles="1" noChangeArrowheads="1" noChangeShapeType="1" noTextEdit="1"/>
              </p:cNvSpPr>
              <p:nvPr/>
            </p:nvSpPr>
            <p:spPr>
              <a:xfrm>
                <a:off x="3686814" y="5465643"/>
                <a:ext cx="400431" cy="553998"/>
              </a:xfrm>
              <a:prstGeom prst="rect">
                <a:avLst/>
              </a:prstGeom>
              <a:blipFill>
                <a:blip r:embed="rId3"/>
                <a:stretch>
                  <a:fillRect/>
                </a:stretch>
              </a:blipFill>
            </p:spPr>
            <p:txBody>
              <a:bodyPr/>
              <a:lstStyle/>
              <a:p>
                <a:r>
                  <a:rPr lang="es-MX">
                    <a:noFill/>
                  </a:rPr>
                  <a:t> </a:t>
                </a:r>
              </a:p>
            </p:txBody>
          </p:sp>
        </mc:Fallback>
      </mc:AlternateContent>
      <p:cxnSp>
        <p:nvCxnSpPr>
          <p:cNvPr id="8" name="Conector recto de flecha 7">
            <a:extLst>
              <a:ext uri="{FF2B5EF4-FFF2-40B4-BE49-F238E27FC236}">
                <a16:creationId xmlns:a16="http://schemas.microsoft.com/office/drawing/2014/main" id="{239F9BED-9725-D8E5-FD1C-6B7BEE553D69}"/>
              </a:ext>
            </a:extLst>
          </p:cNvPr>
          <p:cNvCxnSpPr/>
          <p:nvPr/>
        </p:nvCxnSpPr>
        <p:spPr>
          <a:xfrm flipV="1">
            <a:off x="4087245" y="3200745"/>
            <a:ext cx="691304" cy="2264898"/>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208D3D3A-D55B-E49B-79F4-45DB1485E32E}"/>
                  </a:ext>
                </a:extLst>
              </p:cNvPr>
              <p:cNvSpPr txBox="1"/>
              <p:nvPr/>
            </p:nvSpPr>
            <p:spPr>
              <a:xfrm>
                <a:off x="3872090" y="3775650"/>
                <a:ext cx="430310" cy="6249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MX" sz="3600" b="0" i="1" smtClean="0">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𝑄</m:t>
                          </m:r>
                        </m:e>
                      </m:acc>
                    </m:oMath>
                  </m:oMathPara>
                </a14:m>
                <a:endParaRPr lang="es-MX" sz="3600" dirty="0">
                  <a:solidFill>
                    <a:schemeClr val="tx2"/>
                  </a:solidFill>
                </a:endParaRPr>
              </a:p>
            </p:txBody>
          </p:sp>
        </mc:Choice>
        <mc:Fallback xmlns="">
          <p:sp>
            <p:nvSpPr>
              <p:cNvPr id="9" name="CuadroTexto 8">
                <a:extLst>
                  <a:ext uri="{FF2B5EF4-FFF2-40B4-BE49-F238E27FC236}">
                    <a16:creationId xmlns:a16="http://schemas.microsoft.com/office/drawing/2014/main" id="{208D3D3A-D55B-E49B-79F4-45DB1485E32E}"/>
                  </a:ext>
                </a:extLst>
              </p:cNvPr>
              <p:cNvSpPr txBox="1">
                <a:spLocks noRot="1" noChangeAspect="1" noMove="1" noResize="1" noEditPoints="1" noAdjustHandles="1" noChangeArrowheads="1" noChangeShapeType="1" noTextEdit="1"/>
              </p:cNvSpPr>
              <p:nvPr/>
            </p:nvSpPr>
            <p:spPr>
              <a:xfrm>
                <a:off x="3872090" y="3775650"/>
                <a:ext cx="430310" cy="624915"/>
              </a:xfrm>
              <a:prstGeom prst="rect">
                <a:avLst/>
              </a:prstGeom>
              <a:blipFill>
                <a:blip r:embed="rId4"/>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2565175718"/>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1.66667E-6 -2.96296E-6 L 0.22722 -0.06134 " pathEditMode="relative" rAng="0" ptsTypes="AA">
                                      <p:cBhvr>
                                        <p:cTn id="12" dur="2000" fill="hold"/>
                                        <p:tgtEl>
                                          <p:spTgt spid="8"/>
                                        </p:tgtEl>
                                        <p:attrNameLst>
                                          <p:attrName>ppt_x</p:attrName>
                                          <p:attrName>ppt_y</p:attrName>
                                        </p:attrNameLst>
                                      </p:cBhvr>
                                      <p:rCtr x="11354" y="-3079"/>
                                    </p:animMotion>
                                  </p:childTnLst>
                                </p:cTn>
                              </p:par>
                              <p:par>
                                <p:cTn id="13" presetID="42" presetClass="path" presetSubtype="0" accel="50000" decel="50000" fill="hold" grpId="1" nodeType="withEffect">
                                  <p:stCondLst>
                                    <p:cond delay="0"/>
                                  </p:stCondLst>
                                  <p:childTnLst>
                                    <p:animMotion origin="layout" path="M 3.75E-6 -4.81481E-6 L 0.31198 -0.0456 " pathEditMode="relative" rAng="0" ptsTypes="AA">
                                      <p:cBhvr>
                                        <p:cTn id="14" dur="2000" fill="hold"/>
                                        <p:tgtEl>
                                          <p:spTgt spid="9"/>
                                        </p:tgtEl>
                                        <p:attrNameLst>
                                          <p:attrName>ppt_x</p:attrName>
                                          <p:attrName>ppt_y</p:attrName>
                                        </p:attrNameLst>
                                      </p:cBhvr>
                                      <p:rCtr x="15599"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80411"/>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El método del triángulo</a:t>
            </a:r>
          </a:p>
        </p:txBody>
      </p:sp>
      <p:cxnSp>
        <p:nvCxnSpPr>
          <p:cNvPr id="14" name="Conector recto 13">
            <a:extLst>
              <a:ext uri="{FF2B5EF4-FFF2-40B4-BE49-F238E27FC236}">
                <a16:creationId xmlns:a16="http://schemas.microsoft.com/office/drawing/2014/main" id="{DC3B1F08-54F7-8378-877A-D784F999846D}"/>
              </a:ext>
            </a:extLst>
          </p:cNvPr>
          <p:cNvCxnSpPr/>
          <p:nvPr/>
        </p:nvCxnSpPr>
        <p:spPr>
          <a:xfrm>
            <a:off x="6569612" y="68580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Conector recto de flecha 2">
            <a:extLst>
              <a:ext uri="{FF2B5EF4-FFF2-40B4-BE49-F238E27FC236}">
                <a16:creationId xmlns:a16="http://schemas.microsoft.com/office/drawing/2014/main" id="{76B9FB90-0C21-31ED-CE47-4FBA08CE4125}"/>
              </a:ext>
            </a:extLst>
          </p:cNvPr>
          <p:cNvCxnSpPr/>
          <p:nvPr/>
        </p:nvCxnSpPr>
        <p:spPr>
          <a:xfrm flipV="1">
            <a:off x="4089232" y="5015477"/>
            <a:ext cx="2785403" cy="450166"/>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93E7F87A-AAF0-C740-04AE-818DE132D635}"/>
                  </a:ext>
                </a:extLst>
              </p:cNvPr>
              <p:cNvSpPr txBox="1"/>
              <p:nvPr/>
            </p:nvSpPr>
            <p:spPr>
              <a:xfrm>
                <a:off x="5481933" y="5465643"/>
                <a:ext cx="402418" cy="6213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MX" sz="3600" b="0" i="1" smtClean="0">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𝑃</m:t>
                          </m:r>
                        </m:e>
                      </m:acc>
                    </m:oMath>
                  </m:oMathPara>
                </a14:m>
                <a:endParaRPr lang="es-MX" sz="3600" dirty="0">
                  <a:solidFill>
                    <a:schemeClr val="tx2"/>
                  </a:solidFill>
                </a:endParaRPr>
              </a:p>
            </p:txBody>
          </p:sp>
        </mc:Choice>
        <mc:Fallback xmlns="">
          <p:sp>
            <p:nvSpPr>
              <p:cNvPr id="4" name="CuadroTexto 3">
                <a:extLst>
                  <a:ext uri="{FF2B5EF4-FFF2-40B4-BE49-F238E27FC236}">
                    <a16:creationId xmlns:a16="http://schemas.microsoft.com/office/drawing/2014/main" id="{93E7F87A-AAF0-C740-04AE-818DE132D635}"/>
                  </a:ext>
                </a:extLst>
              </p:cNvPr>
              <p:cNvSpPr txBox="1">
                <a:spLocks noRot="1" noChangeAspect="1" noMove="1" noResize="1" noEditPoints="1" noAdjustHandles="1" noChangeArrowheads="1" noChangeShapeType="1" noTextEdit="1"/>
              </p:cNvSpPr>
              <p:nvPr/>
            </p:nvSpPr>
            <p:spPr>
              <a:xfrm>
                <a:off x="5481933" y="5465643"/>
                <a:ext cx="402418" cy="621324"/>
              </a:xfrm>
              <a:prstGeom prst="rect">
                <a:avLst/>
              </a:prstGeom>
              <a:blipFill>
                <a:blip r:embed="rId2"/>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8B1B21FD-69B2-5282-EC83-583536F55906}"/>
                  </a:ext>
                </a:extLst>
              </p:cNvPr>
              <p:cNvSpPr txBox="1"/>
              <p:nvPr/>
            </p:nvSpPr>
            <p:spPr>
              <a:xfrm>
                <a:off x="3686814" y="5465643"/>
                <a:ext cx="40043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3600" b="0" i="1" smtClean="0">
                          <a:solidFill>
                            <a:schemeClr val="tx2"/>
                          </a:solidFill>
                          <a:latin typeface="Cambria Math" panose="02040503050406030204" pitchFamily="18" charset="0"/>
                        </a:rPr>
                        <m:t>𝐴</m:t>
                      </m:r>
                    </m:oMath>
                  </m:oMathPara>
                </a14:m>
                <a:endParaRPr lang="es-MX" sz="3600" dirty="0">
                  <a:solidFill>
                    <a:schemeClr val="tx2"/>
                  </a:solidFill>
                </a:endParaRPr>
              </a:p>
            </p:txBody>
          </p:sp>
        </mc:Choice>
        <mc:Fallback xmlns="">
          <p:sp>
            <p:nvSpPr>
              <p:cNvPr id="5" name="CuadroTexto 4">
                <a:extLst>
                  <a:ext uri="{FF2B5EF4-FFF2-40B4-BE49-F238E27FC236}">
                    <a16:creationId xmlns:a16="http://schemas.microsoft.com/office/drawing/2014/main" id="{8B1B21FD-69B2-5282-EC83-583536F55906}"/>
                  </a:ext>
                </a:extLst>
              </p:cNvPr>
              <p:cNvSpPr txBox="1">
                <a:spLocks noRot="1" noChangeAspect="1" noMove="1" noResize="1" noEditPoints="1" noAdjustHandles="1" noChangeArrowheads="1" noChangeShapeType="1" noTextEdit="1"/>
              </p:cNvSpPr>
              <p:nvPr/>
            </p:nvSpPr>
            <p:spPr>
              <a:xfrm>
                <a:off x="3686814" y="5465643"/>
                <a:ext cx="400431" cy="553998"/>
              </a:xfrm>
              <a:prstGeom prst="rect">
                <a:avLst/>
              </a:prstGeom>
              <a:blipFill>
                <a:blip r:embed="rId3"/>
                <a:stretch>
                  <a:fillRect/>
                </a:stretch>
              </a:blipFill>
            </p:spPr>
            <p:txBody>
              <a:bodyPr/>
              <a:lstStyle/>
              <a:p>
                <a:r>
                  <a:rPr lang="es-MX">
                    <a:noFill/>
                  </a:rPr>
                  <a:t> </a:t>
                </a:r>
              </a:p>
            </p:txBody>
          </p:sp>
        </mc:Fallback>
      </mc:AlternateContent>
      <p:cxnSp>
        <p:nvCxnSpPr>
          <p:cNvPr id="8" name="Conector recto de flecha 7">
            <a:extLst>
              <a:ext uri="{FF2B5EF4-FFF2-40B4-BE49-F238E27FC236}">
                <a16:creationId xmlns:a16="http://schemas.microsoft.com/office/drawing/2014/main" id="{239F9BED-9725-D8E5-FD1C-6B7BEE553D69}"/>
              </a:ext>
            </a:extLst>
          </p:cNvPr>
          <p:cNvCxnSpPr/>
          <p:nvPr/>
        </p:nvCxnSpPr>
        <p:spPr>
          <a:xfrm flipV="1">
            <a:off x="6874635" y="2750579"/>
            <a:ext cx="691304" cy="2264898"/>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208D3D3A-D55B-E49B-79F4-45DB1485E32E}"/>
                  </a:ext>
                </a:extLst>
              </p:cNvPr>
              <p:cNvSpPr txBox="1"/>
              <p:nvPr/>
            </p:nvSpPr>
            <p:spPr>
              <a:xfrm>
                <a:off x="7501615" y="3695881"/>
                <a:ext cx="430310" cy="6249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MX" sz="3600" b="0" i="1" smtClean="0">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𝑄</m:t>
                          </m:r>
                        </m:e>
                      </m:acc>
                    </m:oMath>
                  </m:oMathPara>
                </a14:m>
                <a:endParaRPr lang="es-MX" sz="3600" dirty="0">
                  <a:solidFill>
                    <a:schemeClr val="tx2"/>
                  </a:solidFill>
                </a:endParaRPr>
              </a:p>
            </p:txBody>
          </p:sp>
        </mc:Choice>
        <mc:Fallback xmlns="">
          <p:sp>
            <p:nvSpPr>
              <p:cNvPr id="9" name="CuadroTexto 8">
                <a:extLst>
                  <a:ext uri="{FF2B5EF4-FFF2-40B4-BE49-F238E27FC236}">
                    <a16:creationId xmlns:a16="http://schemas.microsoft.com/office/drawing/2014/main" id="{208D3D3A-D55B-E49B-79F4-45DB1485E32E}"/>
                  </a:ext>
                </a:extLst>
              </p:cNvPr>
              <p:cNvSpPr txBox="1">
                <a:spLocks noRot="1" noChangeAspect="1" noMove="1" noResize="1" noEditPoints="1" noAdjustHandles="1" noChangeArrowheads="1" noChangeShapeType="1" noTextEdit="1"/>
              </p:cNvSpPr>
              <p:nvPr/>
            </p:nvSpPr>
            <p:spPr>
              <a:xfrm>
                <a:off x="7501615" y="3695881"/>
                <a:ext cx="430310" cy="624915"/>
              </a:xfrm>
              <a:prstGeom prst="rect">
                <a:avLst/>
              </a:prstGeom>
              <a:blipFill>
                <a:blip r:embed="rId4"/>
                <a:stretch>
                  <a:fillRect/>
                </a:stretch>
              </a:blipFill>
            </p:spPr>
            <p:txBody>
              <a:bodyPr/>
              <a:lstStyle/>
              <a:p>
                <a:r>
                  <a:rPr lang="es-MX">
                    <a:noFill/>
                  </a:rPr>
                  <a:t> </a:t>
                </a:r>
              </a:p>
            </p:txBody>
          </p:sp>
        </mc:Fallback>
      </mc:AlternateContent>
      <p:cxnSp>
        <p:nvCxnSpPr>
          <p:cNvPr id="12" name="Conector recto de flecha 11">
            <a:extLst>
              <a:ext uri="{FF2B5EF4-FFF2-40B4-BE49-F238E27FC236}">
                <a16:creationId xmlns:a16="http://schemas.microsoft.com/office/drawing/2014/main" id="{2D9EAC9D-CBB7-34C2-B21E-CD59630638D0}"/>
              </a:ext>
            </a:extLst>
          </p:cNvPr>
          <p:cNvCxnSpPr>
            <a:cxnSpLocks/>
          </p:cNvCxnSpPr>
          <p:nvPr/>
        </p:nvCxnSpPr>
        <p:spPr>
          <a:xfrm flipV="1">
            <a:off x="4089232" y="2750579"/>
            <a:ext cx="3476707" cy="27150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FA004803-0097-7C63-AAE8-8BC4A1517BE2}"/>
                  </a:ext>
                </a:extLst>
              </p:cNvPr>
              <p:cNvSpPr txBox="1"/>
              <p:nvPr/>
            </p:nvSpPr>
            <p:spPr>
              <a:xfrm rot="19497545">
                <a:off x="4894048" y="3436705"/>
                <a:ext cx="1175771" cy="624915"/>
              </a:xfrm>
              <a:prstGeom prst="rect">
                <a:avLst/>
              </a:prstGeom>
              <a:noFill/>
            </p:spPr>
            <p:txBody>
              <a:bodyPr wrap="none" lIns="0" tIns="0" rIns="0" bIns="0" rtlCol="0">
                <a:spAutoFit/>
              </a:bodyPr>
              <a:lstStyle/>
              <a:p>
                <a14:m>
                  <m:oMath xmlns:m="http://schemas.openxmlformats.org/officeDocument/2006/math">
                    <m:acc>
                      <m:accPr>
                        <m:chr m:val="⃗"/>
                        <m:ctrlPr>
                          <a:rPr lang="es-MX" sz="3600" b="0" i="1" smtClean="0">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𝑃</m:t>
                        </m:r>
                      </m:e>
                    </m:acc>
                    <m:r>
                      <a:rPr lang="es-MX" sz="3600" b="0" i="1" smtClean="0">
                        <a:solidFill>
                          <a:schemeClr val="tx2"/>
                        </a:solidFill>
                        <a:latin typeface="Cambria Math" panose="02040503050406030204" pitchFamily="18" charset="0"/>
                      </a:rPr>
                      <m:t>+</m:t>
                    </m:r>
                  </m:oMath>
                </a14:m>
                <a:r>
                  <a:rPr lang="es-MX" sz="3600" dirty="0">
                    <a:solidFill>
                      <a:schemeClr val="tx2"/>
                    </a:solidFill>
                  </a:rPr>
                  <a:t> </a:t>
                </a:r>
                <a14:m>
                  <m:oMath xmlns:m="http://schemas.openxmlformats.org/officeDocument/2006/math">
                    <m:acc>
                      <m:accPr>
                        <m:chr m:val="⃗"/>
                        <m:ctrlPr>
                          <a:rPr lang="es-MX" sz="3600" i="1">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𝑄</m:t>
                        </m:r>
                      </m:e>
                    </m:acc>
                  </m:oMath>
                </a14:m>
                <a:endParaRPr lang="es-MX" sz="3600" dirty="0">
                  <a:solidFill>
                    <a:schemeClr val="tx2"/>
                  </a:solidFill>
                </a:endParaRPr>
              </a:p>
            </p:txBody>
          </p:sp>
        </mc:Choice>
        <mc:Fallback xmlns="">
          <p:sp>
            <p:nvSpPr>
              <p:cNvPr id="15" name="CuadroTexto 14">
                <a:extLst>
                  <a:ext uri="{FF2B5EF4-FFF2-40B4-BE49-F238E27FC236}">
                    <a16:creationId xmlns:a16="http://schemas.microsoft.com/office/drawing/2014/main" id="{FA004803-0097-7C63-AAE8-8BC4A1517BE2}"/>
                  </a:ext>
                </a:extLst>
              </p:cNvPr>
              <p:cNvSpPr txBox="1">
                <a:spLocks noRot="1" noChangeAspect="1" noMove="1" noResize="1" noEditPoints="1" noAdjustHandles="1" noChangeArrowheads="1" noChangeShapeType="1" noTextEdit="1"/>
              </p:cNvSpPr>
              <p:nvPr/>
            </p:nvSpPr>
            <p:spPr>
              <a:xfrm rot="19497545">
                <a:off x="4894048" y="3436705"/>
                <a:ext cx="1175771" cy="624915"/>
              </a:xfrm>
              <a:prstGeom prst="rect">
                <a:avLst/>
              </a:prstGeom>
              <a:blipFill>
                <a:blip r:embed="rId5"/>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1604944388"/>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1.66667E-6 -2.96296E-6 L 0.22722 -0.06134 " pathEditMode="relative" rAng="0" ptsTypes="AA">
                                      <p:cBhvr>
                                        <p:cTn id="12" dur="2000" fill="hold"/>
                                        <p:tgtEl>
                                          <p:spTgt spid="8"/>
                                        </p:tgtEl>
                                        <p:attrNameLst>
                                          <p:attrName>ppt_x</p:attrName>
                                          <p:attrName>ppt_y</p:attrName>
                                        </p:attrNameLst>
                                      </p:cBhvr>
                                      <p:rCtr x="11354" y="-3079"/>
                                    </p:animMotion>
                                  </p:childTnLst>
                                </p:cTn>
                              </p:par>
                              <p:par>
                                <p:cTn id="13" presetID="42" presetClass="path" presetSubtype="0" accel="50000" decel="50000" fill="hold" grpId="1" nodeType="withEffect">
                                  <p:stCondLst>
                                    <p:cond delay="0"/>
                                  </p:stCondLst>
                                  <p:childTnLst>
                                    <p:animMotion origin="layout" path="M 3.75E-6 -4.81481E-6 L 0.31198 -0.0456 " pathEditMode="relative" rAng="0" ptsTypes="AA">
                                      <p:cBhvr>
                                        <p:cTn id="14" dur="2000" fill="hold"/>
                                        <p:tgtEl>
                                          <p:spTgt spid="9"/>
                                        </p:tgtEl>
                                        <p:attrNameLst>
                                          <p:attrName>ppt_x</p:attrName>
                                          <p:attrName>ppt_y</p:attrName>
                                        </p:attrNameLst>
                                      </p:cBhvr>
                                      <p:rCtr x="15599" y="-2292"/>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5" grpId="0"/>
    </p:bldLst>
  </p:timing>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80411"/>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La regla del triángulo</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711129" y="2283537"/>
            <a:ext cx="10725905" cy="4254838"/>
          </a:xfrm>
        </p:spPr>
        <p:txBody>
          <a:bodyPr>
            <a:noAutofit/>
          </a:bodyPr>
          <a:lstStyle/>
          <a:p>
            <a:pPr marL="0" indent="0">
              <a:buNone/>
            </a:pPr>
            <a:r>
              <a:rPr lang="es-MX" sz="4000" dirty="0">
                <a:solidFill>
                  <a:schemeClr val="tx2"/>
                </a:solidFill>
              </a:rPr>
              <a:t>La suma de los dos vectores puede encontrarse colocando </a:t>
            </a:r>
            <a:r>
              <a:rPr lang="es-MX" sz="4000" b="1" dirty="0">
                <a:solidFill>
                  <a:schemeClr val="tx2"/>
                </a:solidFill>
              </a:rPr>
              <a:t>P</a:t>
            </a:r>
            <a:r>
              <a:rPr lang="es-MX" sz="4000" dirty="0">
                <a:solidFill>
                  <a:schemeClr val="tx2"/>
                </a:solidFill>
              </a:rPr>
              <a:t> y </a:t>
            </a:r>
            <a:r>
              <a:rPr lang="es-MX" sz="4000" b="1" dirty="0">
                <a:solidFill>
                  <a:schemeClr val="tx2"/>
                </a:solidFill>
              </a:rPr>
              <a:t>Q</a:t>
            </a:r>
            <a:r>
              <a:rPr lang="es-MX" sz="4000" dirty="0">
                <a:solidFill>
                  <a:schemeClr val="tx2"/>
                </a:solidFill>
              </a:rPr>
              <a:t> de punto inicial al punto final y uniendo el punto inicial de </a:t>
            </a:r>
            <a:r>
              <a:rPr lang="es-MX" sz="4000" b="1" dirty="0">
                <a:solidFill>
                  <a:schemeClr val="tx2"/>
                </a:solidFill>
              </a:rPr>
              <a:t>P</a:t>
            </a:r>
            <a:r>
              <a:rPr lang="es-MX" sz="4000" dirty="0">
                <a:solidFill>
                  <a:schemeClr val="tx2"/>
                </a:solidFill>
              </a:rPr>
              <a:t> con el punto final de </a:t>
            </a:r>
            <a:r>
              <a:rPr lang="es-MX" sz="4000" b="1" dirty="0">
                <a:solidFill>
                  <a:schemeClr val="tx2"/>
                </a:solidFill>
              </a:rPr>
              <a:t>Q</a:t>
            </a:r>
            <a:r>
              <a:rPr lang="es-MX" sz="4000" dirty="0">
                <a:solidFill>
                  <a:schemeClr val="tx2"/>
                </a:solidFill>
              </a:rPr>
              <a:t>.</a:t>
            </a:r>
            <a:endParaRPr lang="es-MX" sz="4000" dirty="0">
              <a:solidFill>
                <a:srgbClr val="FF0000"/>
              </a:solidFill>
            </a:endParaRPr>
          </a:p>
        </p:txBody>
      </p:sp>
      <p:cxnSp>
        <p:nvCxnSpPr>
          <p:cNvPr id="14" name="Conector recto 13">
            <a:extLst>
              <a:ext uri="{FF2B5EF4-FFF2-40B4-BE49-F238E27FC236}">
                <a16:creationId xmlns:a16="http://schemas.microsoft.com/office/drawing/2014/main" id="{DC3B1F08-54F7-8378-877A-D784F999846D}"/>
              </a:ext>
            </a:extLst>
          </p:cNvPr>
          <p:cNvCxnSpPr/>
          <p:nvPr/>
        </p:nvCxnSpPr>
        <p:spPr>
          <a:xfrm>
            <a:off x="6569612" y="6858000"/>
            <a:ext cx="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1523388"/>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80411"/>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El método del triángulo</a:t>
            </a:r>
          </a:p>
        </p:txBody>
      </p:sp>
      <p:cxnSp>
        <p:nvCxnSpPr>
          <p:cNvPr id="14" name="Conector recto 13">
            <a:extLst>
              <a:ext uri="{FF2B5EF4-FFF2-40B4-BE49-F238E27FC236}">
                <a16:creationId xmlns:a16="http://schemas.microsoft.com/office/drawing/2014/main" id="{DC3B1F08-54F7-8378-877A-D784F999846D}"/>
              </a:ext>
            </a:extLst>
          </p:cNvPr>
          <p:cNvCxnSpPr/>
          <p:nvPr/>
        </p:nvCxnSpPr>
        <p:spPr>
          <a:xfrm>
            <a:off x="6569612" y="68580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Conector recto de flecha 2">
            <a:extLst>
              <a:ext uri="{FF2B5EF4-FFF2-40B4-BE49-F238E27FC236}">
                <a16:creationId xmlns:a16="http://schemas.microsoft.com/office/drawing/2014/main" id="{76B9FB90-0C21-31ED-CE47-4FBA08CE4125}"/>
              </a:ext>
            </a:extLst>
          </p:cNvPr>
          <p:cNvCxnSpPr/>
          <p:nvPr/>
        </p:nvCxnSpPr>
        <p:spPr>
          <a:xfrm flipV="1">
            <a:off x="4089232" y="5015477"/>
            <a:ext cx="2785403" cy="450166"/>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93E7F87A-AAF0-C740-04AE-818DE132D635}"/>
                  </a:ext>
                </a:extLst>
              </p:cNvPr>
              <p:cNvSpPr txBox="1"/>
              <p:nvPr/>
            </p:nvSpPr>
            <p:spPr>
              <a:xfrm>
                <a:off x="5481933" y="5465643"/>
                <a:ext cx="402418" cy="6213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MX" sz="3600" b="0" i="1" smtClean="0">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𝑃</m:t>
                          </m:r>
                        </m:e>
                      </m:acc>
                    </m:oMath>
                  </m:oMathPara>
                </a14:m>
                <a:endParaRPr lang="es-MX" sz="3600" dirty="0">
                  <a:solidFill>
                    <a:schemeClr val="tx2"/>
                  </a:solidFill>
                </a:endParaRPr>
              </a:p>
            </p:txBody>
          </p:sp>
        </mc:Choice>
        <mc:Fallback xmlns="">
          <p:sp>
            <p:nvSpPr>
              <p:cNvPr id="4" name="CuadroTexto 3">
                <a:extLst>
                  <a:ext uri="{FF2B5EF4-FFF2-40B4-BE49-F238E27FC236}">
                    <a16:creationId xmlns:a16="http://schemas.microsoft.com/office/drawing/2014/main" id="{93E7F87A-AAF0-C740-04AE-818DE132D635}"/>
                  </a:ext>
                </a:extLst>
              </p:cNvPr>
              <p:cNvSpPr txBox="1">
                <a:spLocks noRot="1" noChangeAspect="1" noMove="1" noResize="1" noEditPoints="1" noAdjustHandles="1" noChangeArrowheads="1" noChangeShapeType="1" noTextEdit="1"/>
              </p:cNvSpPr>
              <p:nvPr/>
            </p:nvSpPr>
            <p:spPr>
              <a:xfrm>
                <a:off x="5481933" y="5465643"/>
                <a:ext cx="402418" cy="621324"/>
              </a:xfrm>
              <a:prstGeom prst="rect">
                <a:avLst/>
              </a:prstGeom>
              <a:blipFill>
                <a:blip r:embed="rId2"/>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8B1B21FD-69B2-5282-EC83-583536F55906}"/>
                  </a:ext>
                </a:extLst>
              </p:cNvPr>
              <p:cNvSpPr txBox="1"/>
              <p:nvPr/>
            </p:nvSpPr>
            <p:spPr>
              <a:xfrm>
                <a:off x="3686814" y="5465643"/>
                <a:ext cx="40043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3600" b="0" i="1" smtClean="0">
                          <a:solidFill>
                            <a:schemeClr val="tx2"/>
                          </a:solidFill>
                          <a:latin typeface="Cambria Math" panose="02040503050406030204" pitchFamily="18" charset="0"/>
                        </a:rPr>
                        <m:t>𝐴</m:t>
                      </m:r>
                    </m:oMath>
                  </m:oMathPara>
                </a14:m>
                <a:endParaRPr lang="es-MX" sz="3600" dirty="0">
                  <a:solidFill>
                    <a:schemeClr val="tx2"/>
                  </a:solidFill>
                </a:endParaRPr>
              </a:p>
            </p:txBody>
          </p:sp>
        </mc:Choice>
        <mc:Fallback xmlns="">
          <p:sp>
            <p:nvSpPr>
              <p:cNvPr id="5" name="CuadroTexto 4">
                <a:extLst>
                  <a:ext uri="{FF2B5EF4-FFF2-40B4-BE49-F238E27FC236}">
                    <a16:creationId xmlns:a16="http://schemas.microsoft.com/office/drawing/2014/main" id="{8B1B21FD-69B2-5282-EC83-583536F55906}"/>
                  </a:ext>
                </a:extLst>
              </p:cNvPr>
              <p:cNvSpPr txBox="1">
                <a:spLocks noRot="1" noChangeAspect="1" noMove="1" noResize="1" noEditPoints="1" noAdjustHandles="1" noChangeArrowheads="1" noChangeShapeType="1" noTextEdit="1"/>
              </p:cNvSpPr>
              <p:nvPr/>
            </p:nvSpPr>
            <p:spPr>
              <a:xfrm>
                <a:off x="3686814" y="5465643"/>
                <a:ext cx="400431" cy="553998"/>
              </a:xfrm>
              <a:prstGeom prst="rect">
                <a:avLst/>
              </a:prstGeom>
              <a:blipFill>
                <a:blip r:embed="rId3"/>
                <a:stretch>
                  <a:fillRect/>
                </a:stretch>
              </a:blipFill>
            </p:spPr>
            <p:txBody>
              <a:bodyPr/>
              <a:lstStyle/>
              <a:p>
                <a:r>
                  <a:rPr lang="es-MX">
                    <a:noFill/>
                  </a:rPr>
                  <a:t> </a:t>
                </a:r>
              </a:p>
            </p:txBody>
          </p:sp>
        </mc:Fallback>
      </mc:AlternateContent>
      <p:cxnSp>
        <p:nvCxnSpPr>
          <p:cNvPr id="8" name="Conector recto de flecha 7">
            <a:extLst>
              <a:ext uri="{FF2B5EF4-FFF2-40B4-BE49-F238E27FC236}">
                <a16:creationId xmlns:a16="http://schemas.microsoft.com/office/drawing/2014/main" id="{239F9BED-9725-D8E5-FD1C-6B7BEE553D69}"/>
              </a:ext>
            </a:extLst>
          </p:cNvPr>
          <p:cNvCxnSpPr/>
          <p:nvPr/>
        </p:nvCxnSpPr>
        <p:spPr>
          <a:xfrm flipV="1">
            <a:off x="4087245" y="3200745"/>
            <a:ext cx="691304" cy="2264898"/>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208D3D3A-D55B-E49B-79F4-45DB1485E32E}"/>
                  </a:ext>
                </a:extLst>
              </p:cNvPr>
              <p:cNvSpPr txBox="1"/>
              <p:nvPr/>
            </p:nvSpPr>
            <p:spPr>
              <a:xfrm>
                <a:off x="3872090" y="3775650"/>
                <a:ext cx="430310" cy="6249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MX" sz="3600" b="0" i="1" smtClean="0">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𝑄</m:t>
                          </m:r>
                        </m:e>
                      </m:acc>
                    </m:oMath>
                  </m:oMathPara>
                </a14:m>
                <a:endParaRPr lang="es-MX" sz="3600" dirty="0">
                  <a:solidFill>
                    <a:schemeClr val="tx2"/>
                  </a:solidFill>
                </a:endParaRPr>
              </a:p>
            </p:txBody>
          </p:sp>
        </mc:Choice>
        <mc:Fallback xmlns="">
          <p:sp>
            <p:nvSpPr>
              <p:cNvPr id="9" name="CuadroTexto 8">
                <a:extLst>
                  <a:ext uri="{FF2B5EF4-FFF2-40B4-BE49-F238E27FC236}">
                    <a16:creationId xmlns:a16="http://schemas.microsoft.com/office/drawing/2014/main" id="{208D3D3A-D55B-E49B-79F4-45DB1485E32E}"/>
                  </a:ext>
                </a:extLst>
              </p:cNvPr>
              <p:cNvSpPr txBox="1">
                <a:spLocks noRot="1" noChangeAspect="1" noMove="1" noResize="1" noEditPoints="1" noAdjustHandles="1" noChangeArrowheads="1" noChangeShapeType="1" noTextEdit="1"/>
              </p:cNvSpPr>
              <p:nvPr/>
            </p:nvSpPr>
            <p:spPr>
              <a:xfrm>
                <a:off x="3872090" y="3775650"/>
                <a:ext cx="430310" cy="624915"/>
              </a:xfrm>
              <a:prstGeom prst="rect">
                <a:avLst/>
              </a:prstGeom>
              <a:blipFill>
                <a:blip r:embed="rId4"/>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1612101898"/>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0.00117 0.00208 L 0.05547 -0.32824 " pathEditMode="relative" rAng="0" ptsTypes="AA">
                                      <p:cBhvr>
                                        <p:cTn id="12" dur="2000" fill="hold"/>
                                        <p:tgtEl>
                                          <p:spTgt spid="3"/>
                                        </p:tgtEl>
                                        <p:attrNameLst>
                                          <p:attrName>ppt_x</p:attrName>
                                          <p:attrName>ppt_y</p:attrName>
                                        </p:attrNameLst>
                                      </p:cBhvr>
                                      <p:rCtr x="2826" y="-16528"/>
                                    </p:animMotion>
                                  </p:childTnLst>
                                </p:cTn>
                              </p:par>
                              <p:par>
                                <p:cTn id="13" presetID="42" presetClass="path" presetSubtype="0" accel="50000" decel="50000" fill="hold" grpId="0" nodeType="withEffect">
                                  <p:stCondLst>
                                    <p:cond delay="0"/>
                                  </p:stCondLst>
                                  <p:childTnLst>
                                    <p:animMotion origin="layout" path="M 0.00247 0.03565 L 0.03541 -0.47222 " pathEditMode="relative" rAng="0" ptsTypes="AA">
                                      <p:cBhvr>
                                        <p:cTn id="14" dur="2000" fill="hold"/>
                                        <p:tgtEl>
                                          <p:spTgt spid="4"/>
                                        </p:tgtEl>
                                        <p:attrNameLst>
                                          <p:attrName>ppt_x</p:attrName>
                                          <p:attrName>ppt_y</p:attrName>
                                        </p:attrNameLst>
                                      </p:cBhvr>
                                      <p:rCtr x="1641" y="-253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object 5"/>
          <p:cNvSpPr txBox="1"/>
          <p:nvPr/>
        </p:nvSpPr>
        <p:spPr>
          <a:xfrm>
            <a:off x="562708" y="2326615"/>
            <a:ext cx="10874326" cy="1256519"/>
          </a:xfrm>
          <a:prstGeom prst="rect">
            <a:avLst/>
          </a:prstGeom>
        </p:spPr>
        <p:txBody>
          <a:bodyPr vert="horz" wrap="square" lIns="0" tIns="25167" rIns="0" bIns="0" rtlCol="0">
            <a:spAutoFit/>
          </a:bodyPr>
          <a:lstStyle/>
          <a:p>
            <a:pPr marL="25168" marR="10067">
              <a:spcBef>
                <a:spcPts val="198"/>
              </a:spcBef>
            </a:pPr>
            <a:r>
              <a:rPr lang="es-MX" sz="4000" dirty="0">
                <a:solidFill>
                  <a:schemeClr val="tx2"/>
                </a:solidFill>
                <a:cs typeface="Tahoma"/>
              </a:rPr>
              <a:t>Son las unidades que provienen de una combinación de las unidades fundamentales.</a:t>
            </a:r>
          </a:p>
        </p:txBody>
      </p:sp>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9628632"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Unidades derivadas</a:t>
            </a:r>
          </a:p>
        </p:txBody>
      </p:sp>
    </p:spTree>
    <p:extLst>
      <p:ext uri="{BB962C8B-B14F-4D97-AF65-F5344CB8AC3E}">
        <p14:creationId xmlns:p14="http://schemas.microsoft.com/office/powerpoint/2010/main" val="4109341694"/>
      </p:ext>
    </p:extLst>
  </p:cSld>
  <p:clrMapOvr>
    <a:masterClrMapping/>
  </p:clrMapOvr>
  <p:transition>
    <p:cut/>
  </p:transition>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80411"/>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El método del triángulo</a:t>
            </a:r>
          </a:p>
        </p:txBody>
      </p:sp>
      <p:cxnSp>
        <p:nvCxnSpPr>
          <p:cNvPr id="14" name="Conector recto 13">
            <a:extLst>
              <a:ext uri="{FF2B5EF4-FFF2-40B4-BE49-F238E27FC236}">
                <a16:creationId xmlns:a16="http://schemas.microsoft.com/office/drawing/2014/main" id="{DC3B1F08-54F7-8378-877A-D784F999846D}"/>
              </a:ext>
            </a:extLst>
          </p:cNvPr>
          <p:cNvCxnSpPr/>
          <p:nvPr/>
        </p:nvCxnSpPr>
        <p:spPr>
          <a:xfrm>
            <a:off x="6569612" y="68580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Conector recto de flecha 2">
            <a:extLst>
              <a:ext uri="{FF2B5EF4-FFF2-40B4-BE49-F238E27FC236}">
                <a16:creationId xmlns:a16="http://schemas.microsoft.com/office/drawing/2014/main" id="{76B9FB90-0C21-31ED-CE47-4FBA08CE4125}"/>
              </a:ext>
            </a:extLst>
          </p:cNvPr>
          <p:cNvCxnSpPr/>
          <p:nvPr/>
        </p:nvCxnSpPr>
        <p:spPr>
          <a:xfrm flipV="1">
            <a:off x="4780536" y="2750579"/>
            <a:ext cx="2785403" cy="450166"/>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93E7F87A-AAF0-C740-04AE-818DE132D635}"/>
                  </a:ext>
                </a:extLst>
              </p:cNvPr>
              <p:cNvSpPr txBox="1"/>
              <p:nvPr/>
            </p:nvSpPr>
            <p:spPr>
              <a:xfrm>
                <a:off x="5626376" y="2391110"/>
                <a:ext cx="402418" cy="6213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MX" sz="3600" b="0" i="1" smtClean="0">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𝑃</m:t>
                          </m:r>
                        </m:e>
                      </m:acc>
                    </m:oMath>
                  </m:oMathPara>
                </a14:m>
                <a:endParaRPr lang="es-MX" sz="3600" dirty="0">
                  <a:solidFill>
                    <a:schemeClr val="tx2"/>
                  </a:solidFill>
                </a:endParaRPr>
              </a:p>
            </p:txBody>
          </p:sp>
        </mc:Choice>
        <mc:Fallback xmlns="">
          <p:sp>
            <p:nvSpPr>
              <p:cNvPr id="4" name="CuadroTexto 3">
                <a:extLst>
                  <a:ext uri="{FF2B5EF4-FFF2-40B4-BE49-F238E27FC236}">
                    <a16:creationId xmlns:a16="http://schemas.microsoft.com/office/drawing/2014/main" id="{93E7F87A-AAF0-C740-04AE-818DE132D635}"/>
                  </a:ext>
                </a:extLst>
              </p:cNvPr>
              <p:cNvSpPr txBox="1">
                <a:spLocks noRot="1" noChangeAspect="1" noMove="1" noResize="1" noEditPoints="1" noAdjustHandles="1" noChangeArrowheads="1" noChangeShapeType="1" noTextEdit="1"/>
              </p:cNvSpPr>
              <p:nvPr/>
            </p:nvSpPr>
            <p:spPr>
              <a:xfrm>
                <a:off x="5626376" y="2391110"/>
                <a:ext cx="402418" cy="621324"/>
              </a:xfrm>
              <a:prstGeom prst="rect">
                <a:avLst/>
              </a:prstGeom>
              <a:blipFill>
                <a:blip r:embed="rId2"/>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8B1B21FD-69B2-5282-EC83-583536F55906}"/>
                  </a:ext>
                </a:extLst>
              </p:cNvPr>
              <p:cNvSpPr txBox="1"/>
              <p:nvPr/>
            </p:nvSpPr>
            <p:spPr>
              <a:xfrm>
                <a:off x="3686814" y="5465643"/>
                <a:ext cx="40043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3600" b="0" i="1" smtClean="0">
                          <a:solidFill>
                            <a:schemeClr val="tx2"/>
                          </a:solidFill>
                          <a:latin typeface="Cambria Math" panose="02040503050406030204" pitchFamily="18" charset="0"/>
                        </a:rPr>
                        <m:t>𝐴</m:t>
                      </m:r>
                    </m:oMath>
                  </m:oMathPara>
                </a14:m>
                <a:endParaRPr lang="es-MX" sz="3600" dirty="0">
                  <a:solidFill>
                    <a:schemeClr val="tx2"/>
                  </a:solidFill>
                </a:endParaRPr>
              </a:p>
            </p:txBody>
          </p:sp>
        </mc:Choice>
        <mc:Fallback xmlns="">
          <p:sp>
            <p:nvSpPr>
              <p:cNvPr id="5" name="CuadroTexto 4">
                <a:extLst>
                  <a:ext uri="{FF2B5EF4-FFF2-40B4-BE49-F238E27FC236}">
                    <a16:creationId xmlns:a16="http://schemas.microsoft.com/office/drawing/2014/main" id="{8B1B21FD-69B2-5282-EC83-583536F55906}"/>
                  </a:ext>
                </a:extLst>
              </p:cNvPr>
              <p:cNvSpPr txBox="1">
                <a:spLocks noRot="1" noChangeAspect="1" noMove="1" noResize="1" noEditPoints="1" noAdjustHandles="1" noChangeArrowheads="1" noChangeShapeType="1" noTextEdit="1"/>
              </p:cNvSpPr>
              <p:nvPr/>
            </p:nvSpPr>
            <p:spPr>
              <a:xfrm>
                <a:off x="3686814" y="5465643"/>
                <a:ext cx="400431" cy="553998"/>
              </a:xfrm>
              <a:prstGeom prst="rect">
                <a:avLst/>
              </a:prstGeom>
              <a:blipFill>
                <a:blip r:embed="rId3"/>
                <a:stretch>
                  <a:fillRect/>
                </a:stretch>
              </a:blipFill>
            </p:spPr>
            <p:txBody>
              <a:bodyPr/>
              <a:lstStyle/>
              <a:p>
                <a:r>
                  <a:rPr lang="es-MX">
                    <a:noFill/>
                  </a:rPr>
                  <a:t> </a:t>
                </a:r>
              </a:p>
            </p:txBody>
          </p:sp>
        </mc:Fallback>
      </mc:AlternateContent>
      <p:cxnSp>
        <p:nvCxnSpPr>
          <p:cNvPr id="8" name="Conector recto de flecha 7">
            <a:extLst>
              <a:ext uri="{FF2B5EF4-FFF2-40B4-BE49-F238E27FC236}">
                <a16:creationId xmlns:a16="http://schemas.microsoft.com/office/drawing/2014/main" id="{239F9BED-9725-D8E5-FD1C-6B7BEE553D69}"/>
              </a:ext>
            </a:extLst>
          </p:cNvPr>
          <p:cNvCxnSpPr/>
          <p:nvPr/>
        </p:nvCxnSpPr>
        <p:spPr>
          <a:xfrm flipV="1">
            <a:off x="4087245" y="3200745"/>
            <a:ext cx="691304" cy="2264898"/>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208D3D3A-D55B-E49B-79F4-45DB1485E32E}"/>
                  </a:ext>
                </a:extLst>
              </p:cNvPr>
              <p:cNvSpPr txBox="1"/>
              <p:nvPr/>
            </p:nvSpPr>
            <p:spPr>
              <a:xfrm>
                <a:off x="3872090" y="3775650"/>
                <a:ext cx="430310" cy="6249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MX" sz="3600" b="0" i="1" smtClean="0">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𝑄</m:t>
                          </m:r>
                        </m:e>
                      </m:acc>
                    </m:oMath>
                  </m:oMathPara>
                </a14:m>
                <a:endParaRPr lang="es-MX" sz="3600" dirty="0">
                  <a:solidFill>
                    <a:schemeClr val="tx2"/>
                  </a:solidFill>
                </a:endParaRPr>
              </a:p>
            </p:txBody>
          </p:sp>
        </mc:Choice>
        <mc:Fallback xmlns="">
          <p:sp>
            <p:nvSpPr>
              <p:cNvPr id="9" name="CuadroTexto 8">
                <a:extLst>
                  <a:ext uri="{FF2B5EF4-FFF2-40B4-BE49-F238E27FC236}">
                    <a16:creationId xmlns:a16="http://schemas.microsoft.com/office/drawing/2014/main" id="{208D3D3A-D55B-E49B-79F4-45DB1485E32E}"/>
                  </a:ext>
                </a:extLst>
              </p:cNvPr>
              <p:cNvSpPr txBox="1">
                <a:spLocks noRot="1" noChangeAspect="1" noMove="1" noResize="1" noEditPoints="1" noAdjustHandles="1" noChangeArrowheads="1" noChangeShapeType="1" noTextEdit="1"/>
              </p:cNvSpPr>
              <p:nvPr/>
            </p:nvSpPr>
            <p:spPr>
              <a:xfrm>
                <a:off x="3872090" y="3775650"/>
                <a:ext cx="430310" cy="624915"/>
              </a:xfrm>
              <a:prstGeom prst="rect">
                <a:avLst/>
              </a:prstGeom>
              <a:blipFill>
                <a:blip r:embed="rId4"/>
                <a:stretch>
                  <a:fillRect/>
                </a:stretch>
              </a:blipFill>
            </p:spPr>
            <p:txBody>
              <a:bodyPr/>
              <a:lstStyle/>
              <a:p>
                <a:r>
                  <a:rPr lang="es-MX">
                    <a:noFill/>
                  </a:rPr>
                  <a:t> </a:t>
                </a:r>
              </a:p>
            </p:txBody>
          </p:sp>
        </mc:Fallback>
      </mc:AlternateContent>
      <p:cxnSp>
        <p:nvCxnSpPr>
          <p:cNvPr id="12" name="Conector recto de flecha 11">
            <a:extLst>
              <a:ext uri="{FF2B5EF4-FFF2-40B4-BE49-F238E27FC236}">
                <a16:creationId xmlns:a16="http://schemas.microsoft.com/office/drawing/2014/main" id="{2D9EAC9D-CBB7-34C2-B21E-CD59630638D0}"/>
              </a:ext>
            </a:extLst>
          </p:cNvPr>
          <p:cNvCxnSpPr>
            <a:cxnSpLocks/>
          </p:cNvCxnSpPr>
          <p:nvPr/>
        </p:nvCxnSpPr>
        <p:spPr>
          <a:xfrm flipV="1">
            <a:off x="4089232" y="2750579"/>
            <a:ext cx="3476707" cy="27150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FA004803-0097-7C63-AAE8-8BC4A1517BE2}"/>
                  </a:ext>
                </a:extLst>
              </p:cNvPr>
              <p:cNvSpPr txBox="1"/>
              <p:nvPr/>
            </p:nvSpPr>
            <p:spPr>
              <a:xfrm rot="19497545">
                <a:off x="5590113" y="4203315"/>
                <a:ext cx="1175771" cy="624915"/>
              </a:xfrm>
              <a:prstGeom prst="rect">
                <a:avLst/>
              </a:prstGeom>
              <a:noFill/>
            </p:spPr>
            <p:txBody>
              <a:bodyPr wrap="none" lIns="0" tIns="0" rIns="0" bIns="0" rtlCol="0">
                <a:spAutoFit/>
              </a:bodyPr>
              <a:lstStyle/>
              <a:p>
                <a14:m>
                  <m:oMath xmlns:m="http://schemas.openxmlformats.org/officeDocument/2006/math">
                    <m:acc>
                      <m:accPr>
                        <m:chr m:val="⃗"/>
                        <m:ctrlPr>
                          <a:rPr lang="es-MX" sz="3600" b="0" i="1" smtClean="0">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𝑃</m:t>
                        </m:r>
                      </m:e>
                    </m:acc>
                    <m:r>
                      <a:rPr lang="es-MX" sz="3600" b="0" i="1" smtClean="0">
                        <a:solidFill>
                          <a:schemeClr val="tx2"/>
                        </a:solidFill>
                        <a:latin typeface="Cambria Math" panose="02040503050406030204" pitchFamily="18" charset="0"/>
                      </a:rPr>
                      <m:t>+</m:t>
                    </m:r>
                  </m:oMath>
                </a14:m>
                <a:r>
                  <a:rPr lang="es-MX" sz="3600" dirty="0">
                    <a:solidFill>
                      <a:schemeClr val="tx2"/>
                    </a:solidFill>
                  </a:rPr>
                  <a:t> </a:t>
                </a:r>
                <a14:m>
                  <m:oMath xmlns:m="http://schemas.openxmlformats.org/officeDocument/2006/math">
                    <m:acc>
                      <m:accPr>
                        <m:chr m:val="⃗"/>
                        <m:ctrlPr>
                          <a:rPr lang="es-MX" sz="3600" i="1">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𝑄</m:t>
                        </m:r>
                      </m:e>
                    </m:acc>
                  </m:oMath>
                </a14:m>
                <a:endParaRPr lang="es-MX" sz="3600" dirty="0">
                  <a:solidFill>
                    <a:schemeClr val="tx2"/>
                  </a:solidFill>
                </a:endParaRPr>
              </a:p>
            </p:txBody>
          </p:sp>
        </mc:Choice>
        <mc:Fallback xmlns="">
          <p:sp>
            <p:nvSpPr>
              <p:cNvPr id="15" name="CuadroTexto 14">
                <a:extLst>
                  <a:ext uri="{FF2B5EF4-FFF2-40B4-BE49-F238E27FC236}">
                    <a16:creationId xmlns:a16="http://schemas.microsoft.com/office/drawing/2014/main" id="{FA004803-0097-7C63-AAE8-8BC4A1517BE2}"/>
                  </a:ext>
                </a:extLst>
              </p:cNvPr>
              <p:cNvSpPr txBox="1">
                <a:spLocks noRot="1" noChangeAspect="1" noMove="1" noResize="1" noEditPoints="1" noAdjustHandles="1" noChangeArrowheads="1" noChangeShapeType="1" noTextEdit="1"/>
              </p:cNvSpPr>
              <p:nvPr/>
            </p:nvSpPr>
            <p:spPr>
              <a:xfrm rot="19497545">
                <a:off x="5590113" y="4203315"/>
                <a:ext cx="1175771" cy="624915"/>
              </a:xfrm>
              <a:prstGeom prst="rect">
                <a:avLst/>
              </a:prstGeom>
              <a:blipFill>
                <a:blip r:embed="rId5"/>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528261577"/>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0.00117 0.00208 L 0.05547 -0.32824 " pathEditMode="relative" rAng="0" ptsTypes="AA">
                                      <p:cBhvr>
                                        <p:cTn id="12" dur="2000" fill="hold"/>
                                        <p:tgtEl>
                                          <p:spTgt spid="3"/>
                                        </p:tgtEl>
                                        <p:attrNameLst>
                                          <p:attrName>ppt_x</p:attrName>
                                          <p:attrName>ppt_y</p:attrName>
                                        </p:attrNameLst>
                                      </p:cBhvr>
                                      <p:rCtr x="2826" y="-16528"/>
                                    </p:animMotion>
                                  </p:childTnLst>
                                </p:cTn>
                              </p:par>
                              <p:par>
                                <p:cTn id="13" presetID="42" presetClass="path" presetSubtype="0" accel="50000" decel="50000" fill="hold" grpId="0" nodeType="withEffect">
                                  <p:stCondLst>
                                    <p:cond delay="0"/>
                                  </p:stCondLst>
                                  <p:childTnLst>
                                    <p:animMotion origin="layout" path="M 0.00247 0.03565 L 0.03541 -0.47222 " pathEditMode="relative" rAng="0" ptsTypes="AA">
                                      <p:cBhvr>
                                        <p:cTn id="14" dur="2000" fill="hold"/>
                                        <p:tgtEl>
                                          <p:spTgt spid="4"/>
                                        </p:tgtEl>
                                        <p:attrNameLst>
                                          <p:attrName>ppt_x</p:attrName>
                                          <p:attrName>ppt_y</p:attrName>
                                        </p:attrNameLst>
                                      </p:cBhvr>
                                      <p:rCtr x="1641" y="-25394"/>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5" grpId="0"/>
    </p:bldLst>
  </p:timing>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80411"/>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Restando vectores</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711129" y="2283537"/>
            <a:ext cx="10725905" cy="4254838"/>
          </a:xfrm>
        </p:spPr>
        <p:txBody>
          <a:bodyPr>
            <a:noAutofit/>
          </a:bodyPr>
          <a:lstStyle/>
          <a:p>
            <a:pPr marL="0" indent="0">
              <a:buNone/>
            </a:pPr>
            <a:r>
              <a:rPr lang="es-MX" sz="4000" dirty="0">
                <a:solidFill>
                  <a:schemeClr val="tx2"/>
                </a:solidFill>
              </a:rPr>
              <a:t>Hemos revisado el procedimiento para sumar los vectores </a:t>
            </a:r>
            <a:r>
              <a:rPr lang="es-MX" sz="4000" b="1" dirty="0">
                <a:solidFill>
                  <a:schemeClr val="tx2"/>
                </a:solidFill>
              </a:rPr>
              <a:t>P</a:t>
            </a:r>
            <a:r>
              <a:rPr lang="es-MX" sz="4000" dirty="0">
                <a:solidFill>
                  <a:schemeClr val="tx2"/>
                </a:solidFill>
              </a:rPr>
              <a:t> y </a:t>
            </a:r>
            <a:r>
              <a:rPr lang="es-MX" sz="4000" b="1" dirty="0">
                <a:solidFill>
                  <a:schemeClr val="tx2"/>
                </a:solidFill>
              </a:rPr>
              <a:t>Q</a:t>
            </a:r>
            <a:r>
              <a:rPr lang="es-MX" sz="4000" dirty="0">
                <a:solidFill>
                  <a:schemeClr val="tx2"/>
                </a:solidFill>
              </a:rPr>
              <a:t>.</a:t>
            </a:r>
          </a:p>
          <a:p>
            <a:pPr marL="0" indent="0">
              <a:buNone/>
            </a:pPr>
            <a:endParaRPr lang="es-MX" sz="4000" dirty="0">
              <a:solidFill>
                <a:schemeClr val="tx2"/>
              </a:solidFill>
            </a:endParaRPr>
          </a:p>
          <a:p>
            <a:pPr marL="0" indent="0">
              <a:buNone/>
            </a:pPr>
            <a:r>
              <a:rPr lang="es-MX" sz="4000" dirty="0">
                <a:solidFill>
                  <a:schemeClr val="tx2"/>
                </a:solidFill>
              </a:rPr>
              <a:t>¿Qué debemos de hacer si nos piden obtener la resta de los vectores?</a:t>
            </a:r>
            <a:endParaRPr lang="es-MX" sz="4000" dirty="0">
              <a:solidFill>
                <a:srgbClr val="FF0000"/>
              </a:solidFill>
            </a:endParaRPr>
          </a:p>
        </p:txBody>
      </p:sp>
      <p:cxnSp>
        <p:nvCxnSpPr>
          <p:cNvPr id="14" name="Conector recto 13">
            <a:extLst>
              <a:ext uri="{FF2B5EF4-FFF2-40B4-BE49-F238E27FC236}">
                <a16:creationId xmlns:a16="http://schemas.microsoft.com/office/drawing/2014/main" id="{DC3B1F08-54F7-8378-877A-D784F999846D}"/>
              </a:ext>
            </a:extLst>
          </p:cNvPr>
          <p:cNvCxnSpPr/>
          <p:nvPr/>
        </p:nvCxnSpPr>
        <p:spPr>
          <a:xfrm>
            <a:off x="6569612" y="6858000"/>
            <a:ext cx="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8481868"/>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 calcmode="lin" valueType="num">
                                      <p:cBhvr>
                                        <p:cTn id="15" dur="10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6" dur="1000" fill="hold"/>
                                        <p:tgtEl>
                                          <p:spTgt spid="6">
                                            <p:txEl>
                                              <p:pRg st="2" end="2"/>
                                            </p:txEl>
                                          </p:spTgt>
                                        </p:tgtEl>
                                        <p:attrNameLst>
                                          <p:attrName>ppt_h</p:attrName>
                                        </p:attrNameLst>
                                      </p:cBhvr>
                                      <p:tavLst>
                                        <p:tav tm="0">
                                          <p:val>
                                            <p:fltVal val="0"/>
                                          </p:val>
                                        </p:tav>
                                        <p:tav tm="100000">
                                          <p:val>
                                            <p:strVal val="#ppt_h"/>
                                          </p:val>
                                        </p:tav>
                                      </p:tavLst>
                                    </p:anim>
                                    <p:anim calcmode="lin" valueType="num">
                                      <p:cBhvr>
                                        <p:cTn id="17" dur="1000" fill="hold"/>
                                        <p:tgtEl>
                                          <p:spTgt spid="6">
                                            <p:txEl>
                                              <p:pRg st="2" end="2"/>
                                            </p:txEl>
                                          </p:spTgt>
                                        </p:tgtEl>
                                        <p:attrNameLst>
                                          <p:attrName>style.rotation</p:attrName>
                                        </p:attrNameLst>
                                      </p:cBhvr>
                                      <p:tavLst>
                                        <p:tav tm="0">
                                          <p:val>
                                            <p:fltVal val="90"/>
                                          </p:val>
                                        </p:tav>
                                        <p:tav tm="100000">
                                          <p:val>
                                            <p:fltVal val="0"/>
                                          </p:val>
                                        </p:tav>
                                      </p:tavLst>
                                    </p:anim>
                                    <p:animEffect transition="in" filter="fade">
                                      <p:cBhvr>
                                        <p:cTn id="18" dur="10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80411"/>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Restando vectores </a:t>
            </a:r>
            <a:r>
              <a:rPr lang="es-MX" sz="5400" b="1" dirty="0">
                <a:solidFill>
                  <a:schemeClr val="bg2"/>
                </a:solidFill>
              </a:rPr>
              <a:t>Q</a:t>
            </a:r>
            <a:r>
              <a:rPr lang="es-MX" sz="5400" dirty="0">
                <a:solidFill>
                  <a:schemeClr val="bg2"/>
                </a:solidFill>
              </a:rPr>
              <a:t> - </a:t>
            </a:r>
            <a:r>
              <a:rPr lang="es-MX" sz="5400" b="1" dirty="0">
                <a:solidFill>
                  <a:schemeClr val="bg2"/>
                </a:solidFill>
              </a:rPr>
              <a:t>P</a:t>
            </a:r>
          </a:p>
        </p:txBody>
      </p:sp>
      <p:cxnSp>
        <p:nvCxnSpPr>
          <p:cNvPr id="14" name="Conector recto 13">
            <a:extLst>
              <a:ext uri="{FF2B5EF4-FFF2-40B4-BE49-F238E27FC236}">
                <a16:creationId xmlns:a16="http://schemas.microsoft.com/office/drawing/2014/main" id="{DC3B1F08-54F7-8378-877A-D784F999846D}"/>
              </a:ext>
            </a:extLst>
          </p:cNvPr>
          <p:cNvCxnSpPr/>
          <p:nvPr/>
        </p:nvCxnSpPr>
        <p:spPr>
          <a:xfrm>
            <a:off x="7807569" y="6722002"/>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Conector recto de flecha 2">
            <a:extLst>
              <a:ext uri="{FF2B5EF4-FFF2-40B4-BE49-F238E27FC236}">
                <a16:creationId xmlns:a16="http://schemas.microsoft.com/office/drawing/2014/main" id="{76B9FB90-0C21-31ED-CE47-4FBA08CE4125}"/>
              </a:ext>
            </a:extLst>
          </p:cNvPr>
          <p:cNvCxnSpPr/>
          <p:nvPr/>
        </p:nvCxnSpPr>
        <p:spPr>
          <a:xfrm flipV="1">
            <a:off x="5327189" y="4879479"/>
            <a:ext cx="2785403" cy="450166"/>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93E7F87A-AAF0-C740-04AE-818DE132D635}"/>
                  </a:ext>
                </a:extLst>
              </p:cNvPr>
              <p:cNvSpPr txBox="1"/>
              <p:nvPr/>
            </p:nvSpPr>
            <p:spPr>
              <a:xfrm>
                <a:off x="6719890" y="5329645"/>
                <a:ext cx="402418" cy="6213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MX" sz="3600" b="0" i="1" smtClean="0">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𝑃</m:t>
                          </m:r>
                        </m:e>
                      </m:acc>
                    </m:oMath>
                  </m:oMathPara>
                </a14:m>
                <a:endParaRPr lang="es-MX" sz="3600" dirty="0">
                  <a:solidFill>
                    <a:schemeClr val="tx2"/>
                  </a:solidFill>
                </a:endParaRPr>
              </a:p>
            </p:txBody>
          </p:sp>
        </mc:Choice>
        <mc:Fallback xmlns="">
          <p:sp>
            <p:nvSpPr>
              <p:cNvPr id="4" name="CuadroTexto 3">
                <a:extLst>
                  <a:ext uri="{FF2B5EF4-FFF2-40B4-BE49-F238E27FC236}">
                    <a16:creationId xmlns:a16="http://schemas.microsoft.com/office/drawing/2014/main" id="{93E7F87A-AAF0-C740-04AE-818DE132D635}"/>
                  </a:ext>
                </a:extLst>
              </p:cNvPr>
              <p:cNvSpPr txBox="1">
                <a:spLocks noRot="1" noChangeAspect="1" noMove="1" noResize="1" noEditPoints="1" noAdjustHandles="1" noChangeArrowheads="1" noChangeShapeType="1" noTextEdit="1"/>
              </p:cNvSpPr>
              <p:nvPr/>
            </p:nvSpPr>
            <p:spPr>
              <a:xfrm>
                <a:off x="6719890" y="5329645"/>
                <a:ext cx="402418" cy="621324"/>
              </a:xfrm>
              <a:prstGeom prst="rect">
                <a:avLst/>
              </a:prstGeom>
              <a:blipFill>
                <a:blip r:embed="rId2"/>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8B1B21FD-69B2-5282-EC83-583536F55906}"/>
                  </a:ext>
                </a:extLst>
              </p:cNvPr>
              <p:cNvSpPr txBox="1"/>
              <p:nvPr/>
            </p:nvSpPr>
            <p:spPr>
              <a:xfrm>
                <a:off x="4924771" y="5329645"/>
                <a:ext cx="40043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3600" b="0" i="1" smtClean="0">
                          <a:solidFill>
                            <a:schemeClr val="tx2"/>
                          </a:solidFill>
                          <a:latin typeface="Cambria Math" panose="02040503050406030204" pitchFamily="18" charset="0"/>
                        </a:rPr>
                        <m:t>𝐴</m:t>
                      </m:r>
                    </m:oMath>
                  </m:oMathPara>
                </a14:m>
                <a:endParaRPr lang="es-MX" sz="3600" dirty="0">
                  <a:solidFill>
                    <a:schemeClr val="tx2"/>
                  </a:solidFill>
                </a:endParaRPr>
              </a:p>
            </p:txBody>
          </p:sp>
        </mc:Choice>
        <mc:Fallback xmlns="">
          <p:sp>
            <p:nvSpPr>
              <p:cNvPr id="5" name="CuadroTexto 4">
                <a:extLst>
                  <a:ext uri="{FF2B5EF4-FFF2-40B4-BE49-F238E27FC236}">
                    <a16:creationId xmlns:a16="http://schemas.microsoft.com/office/drawing/2014/main" id="{8B1B21FD-69B2-5282-EC83-583536F55906}"/>
                  </a:ext>
                </a:extLst>
              </p:cNvPr>
              <p:cNvSpPr txBox="1">
                <a:spLocks noRot="1" noChangeAspect="1" noMove="1" noResize="1" noEditPoints="1" noAdjustHandles="1" noChangeArrowheads="1" noChangeShapeType="1" noTextEdit="1"/>
              </p:cNvSpPr>
              <p:nvPr/>
            </p:nvSpPr>
            <p:spPr>
              <a:xfrm>
                <a:off x="4924771" y="5329645"/>
                <a:ext cx="400431" cy="553998"/>
              </a:xfrm>
              <a:prstGeom prst="rect">
                <a:avLst/>
              </a:prstGeom>
              <a:blipFill>
                <a:blip r:embed="rId3"/>
                <a:stretch>
                  <a:fillRect/>
                </a:stretch>
              </a:blipFill>
            </p:spPr>
            <p:txBody>
              <a:bodyPr/>
              <a:lstStyle/>
              <a:p>
                <a:r>
                  <a:rPr lang="es-MX">
                    <a:noFill/>
                  </a:rPr>
                  <a:t> </a:t>
                </a:r>
              </a:p>
            </p:txBody>
          </p:sp>
        </mc:Fallback>
      </mc:AlternateContent>
      <p:cxnSp>
        <p:nvCxnSpPr>
          <p:cNvPr id="8" name="Conector recto de flecha 7">
            <a:extLst>
              <a:ext uri="{FF2B5EF4-FFF2-40B4-BE49-F238E27FC236}">
                <a16:creationId xmlns:a16="http://schemas.microsoft.com/office/drawing/2014/main" id="{239F9BED-9725-D8E5-FD1C-6B7BEE553D69}"/>
              </a:ext>
            </a:extLst>
          </p:cNvPr>
          <p:cNvCxnSpPr/>
          <p:nvPr/>
        </p:nvCxnSpPr>
        <p:spPr>
          <a:xfrm flipV="1">
            <a:off x="5325202" y="3064747"/>
            <a:ext cx="691304" cy="2264898"/>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208D3D3A-D55B-E49B-79F4-45DB1485E32E}"/>
                  </a:ext>
                </a:extLst>
              </p:cNvPr>
              <p:cNvSpPr txBox="1"/>
              <p:nvPr/>
            </p:nvSpPr>
            <p:spPr>
              <a:xfrm>
                <a:off x="5880845" y="3657256"/>
                <a:ext cx="430310" cy="6249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MX" sz="3600" b="0" i="1" smtClean="0">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𝑄</m:t>
                          </m:r>
                        </m:e>
                      </m:acc>
                    </m:oMath>
                  </m:oMathPara>
                </a14:m>
                <a:endParaRPr lang="es-MX" sz="3600" dirty="0">
                  <a:solidFill>
                    <a:schemeClr val="tx2"/>
                  </a:solidFill>
                </a:endParaRPr>
              </a:p>
            </p:txBody>
          </p:sp>
        </mc:Choice>
        <mc:Fallback xmlns="">
          <p:sp>
            <p:nvSpPr>
              <p:cNvPr id="9" name="CuadroTexto 8">
                <a:extLst>
                  <a:ext uri="{FF2B5EF4-FFF2-40B4-BE49-F238E27FC236}">
                    <a16:creationId xmlns:a16="http://schemas.microsoft.com/office/drawing/2014/main" id="{208D3D3A-D55B-E49B-79F4-45DB1485E32E}"/>
                  </a:ext>
                </a:extLst>
              </p:cNvPr>
              <p:cNvSpPr txBox="1">
                <a:spLocks noRot="1" noChangeAspect="1" noMove="1" noResize="1" noEditPoints="1" noAdjustHandles="1" noChangeArrowheads="1" noChangeShapeType="1" noTextEdit="1"/>
              </p:cNvSpPr>
              <p:nvPr/>
            </p:nvSpPr>
            <p:spPr>
              <a:xfrm>
                <a:off x="5880845" y="3657256"/>
                <a:ext cx="430310" cy="624915"/>
              </a:xfrm>
              <a:prstGeom prst="rect">
                <a:avLst/>
              </a:prstGeom>
              <a:blipFill>
                <a:blip r:embed="rId4"/>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1655151655"/>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80411"/>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Restando vectores </a:t>
            </a:r>
            <a:r>
              <a:rPr lang="es-MX" sz="5400" b="1" dirty="0">
                <a:solidFill>
                  <a:schemeClr val="bg2"/>
                </a:solidFill>
              </a:rPr>
              <a:t>Q</a:t>
            </a:r>
            <a:r>
              <a:rPr lang="es-MX" sz="5400" dirty="0">
                <a:solidFill>
                  <a:schemeClr val="bg2"/>
                </a:solidFill>
              </a:rPr>
              <a:t> - </a:t>
            </a:r>
            <a:r>
              <a:rPr lang="es-MX" sz="5400" b="1" dirty="0">
                <a:solidFill>
                  <a:schemeClr val="bg2"/>
                </a:solidFill>
              </a:rPr>
              <a:t>P</a:t>
            </a:r>
          </a:p>
        </p:txBody>
      </p:sp>
      <p:cxnSp>
        <p:nvCxnSpPr>
          <p:cNvPr id="14" name="Conector recto 13">
            <a:extLst>
              <a:ext uri="{FF2B5EF4-FFF2-40B4-BE49-F238E27FC236}">
                <a16:creationId xmlns:a16="http://schemas.microsoft.com/office/drawing/2014/main" id="{DC3B1F08-54F7-8378-877A-D784F999846D}"/>
              </a:ext>
            </a:extLst>
          </p:cNvPr>
          <p:cNvCxnSpPr/>
          <p:nvPr/>
        </p:nvCxnSpPr>
        <p:spPr>
          <a:xfrm>
            <a:off x="7807569" y="6722002"/>
            <a:ext cx="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8B1B21FD-69B2-5282-EC83-583536F55906}"/>
                  </a:ext>
                </a:extLst>
              </p:cNvPr>
              <p:cNvSpPr txBox="1"/>
              <p:nvPr/>
            </p:nvSpPr>
            <p:spPr>
              <a:xfrm>
                <a:off x="4924771" y="5329645"/>
                <a:ext cx="40043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3600" b="0" i="1" smtClean="0">
                          <a:solidFill>
                            <a:schemeClr val="tx2"/>
                          </a:solidFill>
                          <a:latin typeface="Cambria Math" panose="02040503050406030204" pitchFamily="18" charset="0"/>
                        </a:rPr>
                        <m:t>𝐴</m:t>
                      </m:r>
                    </m:oMath>
                  </m:oMathPara>
                </a14:m>
                <a:endParaRPr lang="es-MX" sz="3600" dirty="0">
                  <a:solidFill>
                    <a:schemeClr val="tx2"/>
                  </a:solidFill>
                </a:endParaRPr>
              </a:p>
            </p:txBody>
          </p:sp>
        </mc:Choice>
        <mc:Fallback xmlns="">
          <p:sp>
            <p:nvSpPr>
              <p:cNvPr id="5" name="CuadroTexto 4">
                <a:extLst>
                  <a:ext uri="{FF2B5EF4-FFF2-40B4-BE49-F238E27FC236}">
                    <a16:creationId xmlns:a16="http://schemas.microsoft.com/office/drawing/2014/main" id="{8B1B21FD-69B2-5282-EC83-583536F55906}"/>
                  </a:ext>
                </a:extLst>
              </p:cNvPr>
              <p:cNvSpPr txBox="1">
                <a:spLocks noRot="1" noChangeAspect="1" noMove="1" noResize="1" noEditPoints="1" noAdjustHandles="1" noChangeArrowheads="1" noChangeShapeType="1" noTextEdit="1"/>
              </p:cNvSpPr>
              <p:nvPr/>
            </p:nvSpPr>
            <p:spPr>
              <a:xfrm>
                <a:off x="4924771" y="5329645"/>
                <a:ext cx="400431" cy="553998"/>
              </a:xfrm>
              <a:prstGeom prst="rect">
                <a:avLst/>
              </a:prstGeom>
              <a:blipFill>
                <a:blip r:embed="rId2"/>
                <a:stretch>
                  <a:fillRect/>
                </a:stretch>
              </a:blipFill>
            </p:spPr>
            <p:txBody>
              <a:bodyPr/>
              <a:lstStyle/>
              <a:p>
                <a:r>
                  <a:rPr lang="es-MX">
                    <a:noFill/>
                  </a:rPr>
                  <a:t> </a:t>
                </a:r>
              </a:p>
            </p:txBody>
          </p:sp>
        </mc:Fallback>
      </mc:AlternateContent>
      <p:cxnSp>
        <p:nvCxnSpPr>
          <p:cNvPr id="8" name="Conector recto de flecha 7">
            <a:extLst>
              <a:ext uri="{FF2B5EF4-FFF2-40B4-BE49-F238E27FC236}">
                <a16:creationId xmlns:a16="http://schemas.microsoft.com/office/drawing/2014/main" id="{239F9BED-9725-D8E5-FD1C-6B7BEE553D69}"/>
              </a:ext>
            </a:extLst>
          </p:cNvPr>
          <p:cNvCxnSpPr/>
          <p:nvPr/>
        </p:nvCxnSpPr>
        <p:spPr>
          <a:xfrm flipV="1">
            <a:off x="5325202" y="3064747"/>
            <a:ext cx="691304" cy="2264898"/>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208D3D3A-D55B-E49B-79F4-45DB1485E32E}"/>
                  </a:ext>
                </a:extLst>
              </p:cNvPr>
              <p:cNvSpPr txBox="1"/>
              <p:nvPr/>
            </p:nvSpPr>
            <p:spPr>
              <a:xfrm>
                <a:off x="5880845" y="3657256"/>
                <a:ext cx="430310" cy="6249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MX" sz="3600" b="0" i="1" smtClean="0">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𝑄</m:t>
                          </m:r>
                        </m:e>
                      </m:acc>
                    </m:oMath>
                  </m:oMathPara>
                </a14:m>
                <a:endParaRPr lang="es-MX" sz="3600" dirty="0">
                  <a:solidFill>
                    <a:schemeClr val="tx2"/>
                  </a:solidFill>
                </a:endParaRPr>
              </a:p>
            </p:txBody>
          </p:sp>
        </mc:Choice>
        <mc:Fallback xmlns="">
          <p:sp>
            <p:nvSpPr>
              <p:cNvPr id="9" name="CuadroTexto 8">
                <a:extLst>
                  <a:ext uri="{FF2B5EF4-FFF2-40B4-BE49-F238E27FC236}">
                    <a16:creationId xmlns:a16="http://schemas.microsoft.com/office/drawing/2014/main" id="{208D3D3A-D55B-E49B-79F4-45DB1485E32E}"/>
                  </a:ext>
                </a:extLst>
              </p:cNvPr>
              <p:cNvSpPr txBox="1">
                <a:spLocks noRot="1" noChangeAspect="1" noMove="1" noResize="1" noEditPoints="1" noAdjustHandles="1" noChangeArrowheads="1" noChangeShapeType="1" noTextEdit="1"/>
              </p:cNvSpPr>
              <p:nvPr/>
            </p:nvSpPr>
            <p:spPr>
              <a:xfrm>
                <a:off x="5880845" y="3657256"/>
                <a:ext cx="430310" cy="624915"/>
              </a:xfrm>
              <a:prstGeom prst="rect">
                <a:avLst/>
              </a:prstGeom>
              <a:blipFill>
                <a:blip r:embed="rId3"/>
                <a:stretch>
                  <a:fillRect/>
                </a:stretch>
              </a:blipFill>
            </p:spPr>
            <p:txBody>
              <a:bodyPr/>
              <a:lstStyle/>
              <a:p>
                <a:r>
                  <a:rPr lang="es-MX">
                    <a:noFill/>
                  </a:rPr>
                  <a:t> </a:t>
                </a:r>
              </a:p>
            </p:txBody>
          </p:sp>
        </mc:Fallback>
      </mc:AlternateContent>
      <p:cxnSp>
        <p:nvCxnSpPr>
          <p:cNvPr id="12" name="Conector recto de flecha 11">
            <a:extLst>
              <a:ext uri="{FF2B5EF4-FFF2-40B4-BE49-F238E27FC236}">
                <a16:creationId xmlns:a16="http://schemas.microsoft.com/office/drawing/2014/main" id="{2D9EAC9D-CBB7-34C2-B21E-CD59630638D0}"/>
              </a:ext>
            </a:extLst>
          </p:cNvPr>
          <p:cNvCxnSpPr>
            <a:cxnSpLocks/>
          </p:cNvCxnSpPr>
          <p:nvPr/>
        </p:nvCxnSpPr>
        <p:spPr>
          <a:xfrm flipH="1" flipV="1">
            <a:off x="3229116" y="3508744"/>
            <a:ext cx="2098073" cy="182090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FA004803-0097-7C63-AAE8-8BC4A1517BE2}"/>
                  </a:ext>
                </a:extLst>
              </p:cNvPr>
              <p:cNvSpPr txBox="1"/>
              <p:nvPr/>
            </p:nvSpPr>
            <p:spPr>
              <a:xfrm>
                <a:off x="2830800" y="4376268"/>
                <a:ext cx="1278363" cy="624915"/>
              </a:xfrm>
              <a:prstGeom prst="rect">
                <a:avLst/>
              </a:prstGeom>
              <a:noFill/>
            </p:spPr>
            <p:txBody>
              <a:bodyPr wrap="none" lIns="0" tIns="0" rIns="0" bIns="0" rtlCol="0">
                <a:spAutoFit/>
              </a:bodyPr>
              <a:lstStyle/>
              <a:p>
                <a:r>
                  <a:rPr lang="es-MX" sz="3600" dirty="0">
                    <a:solidFill>
                      <a:schemeClr val="tx2"/>
                    </a:solidFill>
                  </a:rPr>
                  <a:t> </a:t>
                </a:r>
                <a14:m>
                  <m:oMath xmlns:m="http://schemas.openxmlformats.org/officeDocument/2006/math">
                    <m:acc>
                      <m:accPr>
                        <m:chr m:val="⃗"/>
                        <m:ctrlPr>
                          <a:rPr lang="es-MX" sz="3600" i="1">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𝑄</m:t>
                        </m:r>
                      </m:e>
                    </m:acc>
                    <m:r>
                      <a:rPr lang="es-MX" sz="3600" b="0" i="1" smtClean="0">
                        <a:solidFill>
                          <a:schemeClr val="tx2"/>
                        </a:solidFill>
                        <a:latin typeface="Cambria Math" panose="02040503050406030204" pitchFamily="18" charset="0"/>
                      </a:rPr>
                      <m:t>−</m:t>
                    </m:r>
                    <m:acc>
                      <m:accPr>
                        <m:chr m:val="⃗"/>
                        <m:ctrlPr>
                          <a:rPr lang="es-MX" sz="3600" i="1">
                            <a:solidFill>
                              <a:schemeClr val="tx2"/>
                            </a:solidFill>
                            <a:latin typeface="Cambria Math" panose="02040503050406030204" pitchFamily="18" charset="0"/>
                          </a:rPr>
                        </m:ctrlPr>
                      </m:accPr>
                      <m:e>
                        <m:r>
                          <a:rPr lang="es-MX" sz="3600" i="1">
                            <a:solidFill>
                              <a:schemeClr val="tx2"/>
                            </a:solidFill>
                            <a:latin typeface="Cambria Math" panose="02040503050406030204" pitchFamily="18" charset="0"/>
                          </a:rPr>
                          <m:t>𝑃</m:t>
                        </m:r>
                      </m:e>
                    </m:acc>
                  </m:oMath>
                </a14:m>
                <a:endParaRPr lang="es-MX" sz="3600" dirty="0">
                  <a:solidFill>
                    <a:schemeClr val="tx2"/>
                  </a:solidFill>
                </a:endParaRPr>
              </a:p>
            </p:txBody>
          </p:sp>
        </mc:Choice>
        <mc:Fallback xmlns="">
          <p:sp>
            <p:nvSpPr>
              <p:cNvPr id="15" name="CuadroTexto 14">
                <a:extLst>
                  <a:ext uri="{FF2B5EF4-FFF2-40B4-BE49-F238E27FC236}">
                    <a16:creationId xmlns:a16="http://schemas.microsoft.com/office/drawing/2014/main" id="{FA004803-0097-7C63-AAE8-8BC4A1517BE2}"/>
                  </a:ext>
                </a:extLst>
              </p:cNvPr>
              <p:cNvSpPr txBox="1">
                <a:spLocks noRot="1" noChangeAspect="1" noMove="1" noResize="1" noEditPoints="1" noAdjustHandles="1" noChangeArrowheads="1" noChangeShapeType="1" noTextEdit="1"/>
              </p:cNvSpPr>
              <p:nvPr/>
            </p:nvSpPr>
            <p:spPr>
              <a:xfrm>
                <a:off x="2830800" y="4376268"/>
                <a:ext cx="1278363" cy="624915"/>
              </a:xfrm>
              <a:prstGeom prst="rect">
                <a:avLst/>
              </a:prstGeom>
              <a:blipFill>
                <a:blip r:embed="rId4"/>
                <a:stretch>
                  <a:fillRect/>
                </a:stretch>
              </a:blipFill>
            </p:spPr>
            <p:txBody>
              <a:bodyPr/>
              <a:lstStyle/>
              <a:p>
                <a:r>
                  <a:rPr lang="es-MX">
                    <a:noFill/>
                  </a:rPr>
                  <a:t> </a:t>
                </a:r>
              </a:p>
            </p:txBody>
          </p:sp>
        </mc:Fallback>
      </mc:AlternateContent>
      <p:cxnSp>
        <p:nvCxnSpPr>
          <p:cNvPr id="2" name="Conector recto de flecha 1">
            <a:extLst>
              <a:ext uri="{FF2B5EF4-FFF2-40B4-BE49-F238E27FC236}">
                <a16:creationId xmlns:a16="http://schemas.microsoft.com/office/drawing/2014/main" id="{A788BB2A-DEB9-424D-489C-A014380FCDE3}"/>
              </a:ext>
            </a:extLst>
          </p:cNvPr>
          <p:cNvCxnSpPr>
            <a:cxnSpLocks/>
          </p:cNvCxnSpPr>
          <p:nvPr/>
        </p:nvCxnSpPr>
        <p:spPr>
          <a:xfrm rot="10800000" flipV="1">
            <a:off x="3229116" y="3090720"/>
            <a:ext cx="2785403" cy="450166"/>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3240567"/>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0118 0.00209 L 0.05546 -0.32824 " pathEditMode="relative" rAng="0" ptsTypes="AA">
                                      <p:cBhvr>
                                        <p:cTn id="10" dur="2000" fill="hold"/>
                                        <p:tgtEl>
                                          <p:spTgt spid="2"/>
                                        </p:tgtEl>
                                        <p:attrNameLst>
                                          <p:attrName>ppt_x</p:attrName>
                                          <p:attrName>ppt_y</p:attrName>
                                        </p:attrNameLst>
                                      </p:cBhvr>
                                      <p:rCtr x="2826" y="-16528"/>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80411"/>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Sumando más vectores</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711129" y="2283537"/>
            <a:ext cx="10725905" cy="4254838"/>
          </a:xfrm>
        </p:spPr>
        <p:txBody>
          <a:bodyPr>
            <a:noAutofit/>
          </a:bodyPr>
          <a:lstStyle/>
          <a:p>
            <a:pPr marL="0" indent="0">
              <a:buNone/>
            </a:pPr>
            <a:r>
              <a:rPr lang="es-MX" sz="4000" dirty="0">
                <a:solidFill>
                  <a:schemeClr val="tx2"/>
                </a:solidFill>
              </a:rPr>
              <a:t>La suma de tres vectores </a:t>
            </a:r>
            <a:r>
              <a:rPr lang="es-MX" sz="4000" b="1" dirty="0">
                <a:solidFill>
                  <a:schemeClr val="tx2"/>
                </a:solidFill>
              </a:rPr>
              <a:t>P</a:t>
            </a:r>
            <a:r>
              <a:rPr lang="es-MX" sz="4000" dirty="0">
                <a:solidFill>
                  <a:schemeClr val="tx2"/>
                </a:solidFill>
              </a:rPr>
              <a:t>, </a:t>
            </a:r>
            <a:r>
              <a:rPr lang="es-MX" sz="4000" b="1" dirty="0">
                <a:solidFill>
                  <a:schemeClr val="tx2"/>
                </a:solidFill>
              </a:rPr>
              <a:t>Q</a:t>
            </a:r>
            <a:r>
              <a:rPr lang="es-MX" sz="4000" dirty="0">
                <a:solidFill>
                  <a:schemeClr val="tx2"/>
                </a:solidFill>
              </a:rPr>
              <a:t> y S se obtiene, por definición, sumando primero los vectores </a:t>
            </a:r>
            <a:r>
              <a:rPr lang="es-MX" sz="4000" b="1" dirty="0">
                <a:solidFill>
                  <a:schemeClr val="tx2"/>
                </a:solidFill>
              </a:rPr>
              <a:t>P</a:t>
            </a:r>
            <a:r>
              <a:rPr lang="es-MX" sz="4000" dirty="0">
                <a:solidFill>
                  <a:schemeClr val="tx2"/>
                </a:solidFill>
              </a:rPr>
              <a:t> y </a:t>
            </a:r>
            <a:r>
              <a:rPr lang="es-MX" sz="4000" b="1" dirty="0">
                <a:solidFill>
                  <a:schemeClr val="tx2"/>
                </a:solidFill>
              </a:rPr>
              <a:t>Q.</a:t>
            </a:r>
          </a:p>
          <a:p>
            <a:pPr marL="0" indent="0">
              <a:buNone/>
            </a:pPr>
            <a:endParaRPr lang="es-MX" sz="4000" b="1" dirty="0">
              <a:solidFill>
                <a:schemeClr val="tx2"/>
              </a:solidFill>
            </a:endParaRPr>
          </a:p>
          <a:p>
            <a:pPr marL="0" indent="0">
              <a:buNone/>
            </a:pPr>
            <a:r>
              <a:rPr lang="es-MX" sz="4000" dirty="0">
                <a:solidFill>
                  <a:schemeClr val="tx2"/>
                </a:solidFill>
              </a:rPr>
              <a:t>Para luego sumar el vector </a:t>
            </a:r>
            <a:r>
              <a:rPr lang="es-MX" sz="4000" b="1" dirty="0">
                <a:solidFill>
                  <a:schemeClr val="tx2"/>
                </a:solidFill>
              </a:rPr>
              <a:t>S</a:t>
            </a:r>
            <a:r>
              <a:rPr lang="es-MX" sz="4000" dirty="0">
                <a:solidFill>
                  <a:schemeClr val="tx2"/>
                </a:solidFill>
              </a:rPr>
              <a:t> al vector </a:t>
            </a:r>
            <a:r>
              <a:rPr lang="es-MX" sz="4000" b="1" dirty="0">
                <a:solidFill>
                  <a:schemeClr val="tx2"/>
                </a:solidFill>
              </a:rPr>
              <a:t>P</a:t>
            </a:r>
            <a:r>
              <a:rPr lang="es-MX" sz="4000" dirty="0">
                <a:solidFill>
                  <a:schemeClr val="tx2"/>
                </a:solidFill>
              </a:rPr>
              <a:t> + </a:t>
            </a:r>
            <a:r>
              <a:rPr lang="es-MX" sz="4000" b="1" dirty="0">
                <a:solidFill>
                  <a:schemeClr val="tx2"/>
                </a:solidFill>
              </a:rPr>
              <a:t>Q</a:t>
            </a:r>
            <a:endParaRPr lang="es-MX" sz="4000" b="1" dirty="0">
              <a:solidFill>
                <a:srgbClr val="FF0000"/>
              </a:solidFill>
            </a:endParaRPr>
          </a:p>
        </p:txBody>
      </p:sp>
      <p:cxnSp>
        <p:nvCxnSpPr>
          <p:cNvPr id="14" name="Conector recto 13">
            <a:extLst>
              <a:ext uri="{FF2B5EF4-FFF2-40B4-BE49-F238E27FC236}">
                <a16:creationId xmlns:a16="http://schemas.microsoft.com/office/drawing/2014/main" id="{DC3B1F08-54F7-8378-877A-D784F999846D}"/>
              </a:ext>
            </a:extLst>
          </p:cNvPr>
          <p:cNvCxnSpPr/>
          <p:nvPr/>
        </p:nvCxnSpPr>
        <p:spPr>
          <a:xfrm>
            <a:off x="6569612" y="6858000"/>
            <a:ext cx="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4347753"/>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 calcmode="lin" valueType="num">
                                      <p:cBhvr>
                                        <p:cTn id="15" dur="10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6" dur="1000" fill="hold"/>
                                        <p:tgtEl>
                                          <p:spTgt spid="6">
                                            <p:txEl>
                                              <p:pRg st="2" end="2"/>
                                            </p:txEl>
                                          </p:spTgt>
                                        </p:tgtEl>
                                        <p:attrNameLst>
                                          <p:attrName>ppt_h</p:attrName>
                                        </p:attrNameLst>
                                      </p:cBhvr>
                                      <p:tavLst>
                                        <p:tav tm="0">
                                          <p:val>
                                            <p:fltVal val="0"/>
                                          </p:val>
                                        </p:tav>
                                        <p:tav tm="100000">
                                          <p:val>
                                            <p:strVal val="#ppt_h"/>
                                          </p:val>
                                        </p:tav>
                                      </p:tavLst>
                                    </p:anim>
                                    <p:anim calcmode="lin" valueType="num">
                                      <p:cBhvr>
                                        <p:cTn id="17" dur="1000" fill="hold"/>
                                        <p:tgtEl>
                                          <p:spTgt spid="6">
                                            <p:txEl>
                                              <p:pRg st="2" end="2"/>
                                            </p:txEl>
                                          </p:spTgt>
                                        </p:tgtEl>
                                        <p:attrNameLst>
                                          <p:attrName>style.rotation</p:attrName>
                                        </p:attrNameLst>
                                      </p:cBhvr>
                                      <p:tavLst>
                                        <p:tav tm="0">
                                          <p:val>
                                            <p:fltVal val="90"/>
                                          </p:val>
                                        </p:tav>
                                        <p:tav tm="100000">
                                          <p:val>
                                            <p:fltVal val="0"/>
                                          </p:val>
                                        </p:tav>
                                      </p:tavLst>
                                    </p:anim>
                                    <p:animEffect transition="in" filter="fade">
                                      <p:cBhvr>
                                        <p:cTn id="18" dur="10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80411"/>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Sumando más vectores</a:t>
            </a:r>
          </a:p>
        </p:txBody>
      </p:sp>
      <p:cxnSp>
        <p:nvCxnSpPr>
          <p:cNvPr id="14" name="Conector recto 13">
            <a:extLst>
              <a:ext uri="{FF2B5EF4-FFF2-40B4-BE49-F238E27FC236}">
                <a16:creationId xmlns:a16="http://schemas.microsoft.com/office/drawing/2014/main" id="{DC3B1F08-54F7-8378-877A-D784F999846D}"/>
              </a:ext>
            </a:extLst>
          </p:cNvPr>
          <p:cNvCxnSpPr/>
          <p:nvPr/>
        </p:nvCxnSpPr>
        <p:spPr>
          <a:xfrm>
            <a:off x="6569612" y="68580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Conector recto de flecha 2">
            <a:extLst>
              <a:ext uri="{FF2B5EF4-FFF2-40B4-BE49-F238E27FC236}">
                <a16:creationId xmlns:a16="http://schemas.microsoft.com/office/drawing/2014/main" id="{76B9FB90-0C21-31ED-CE47-4FBA08CE4125}"/>
              </a:ext>
            </a:extLst>
          </p:cNvPr>
          <p:cNvCxnSpPr/>
          <p:nvPr/>
        </p:nvCxnSpPr>
        <p:spPr>
          <a:xfrm flipV="1">
            <a:off x="4089232" y="5015477"/>
            <a:ext cx="2785403" cy="450166"/>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93E7F87A-AAF0-C740-04AE-818DE132D635}"/>
                  </a:ext>
                </a:extLst>
              </p:cNvPr>
              <p:cNvSpPr txBox="1"/>
              <p:nvPr/>
            </p:nvSpPr>
            <p:spPr>
              <a:xfrm>
                <a:off x="5443290" y="4557941"/>
                <a:ext cx="402418" cy="6213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MX" sz="3600" b="0" i="1" smtClean="0">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𝑃</m:t>
                          </m:r>
                        </m:e>
                      </m:acc>
                    </m:oMath>
                  </m:oMathPara>
                </a14:m>
                <a:endParaRPr lang="es-MX" sz="3600" dirty="0">
                  <a:solidFill>
                    <a:schemeClr val="tx2"/>
                  </a:solidFill>
                </a:endParaRPr>
              </a:p>
            </p:txBody>
          </p:sp>
        </mc:Choice>
        <mc:Fallback xmlns="">
          <p:sp>
            <p:nvSpPr>
              <p:cNvPr id="4" name="CuadroTexto 3">
                <a:extLst>
                  <a:ext uri="{FF2B5EF4-FFF2-40B4-BE49-F238E27FC236}">
                    <a16:creationId xmlns:a16="http://schemas.microsoft.com/office/drawing/2014/main" id="{93E7F87A-AAF0-C740-04AE-818DE132D635}"/>
                  </a:ext>
                </a:extLst>
              </p:cNvPr>
              <p:cNvSpPr txBox="1">
                <a:spLocks noRot="1" noChangeAspect="1" noMove="1" noResize="1" noEditPoints="1" noAdjustHandles="1" noChangeArrowheads="1" noChangeShapeType="1" noTextEdit="1"/>
              </p:cNvSpPr>
              <p:nvPr/>
            </p:nvSpPr>
            <p:spPr>
              <a:xfrm>
                <a:off x="5443290" y="4557941"/>
                <a:ext cx="402418" cy="621324"/>
              </a:xfrm>
              <a:prstGeom prst="rect">
                <a:avLst/>
              </a:prstGeom>
              <a:blipFill>
                <a:blip r:embed="rId2"/>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8B1B21FD-69B2-5282-EC83-583536F55906}"/>
                  </a:ext>
                </a:extLst>
              </p:cNvPr>
              <p:cNvSpPr txBox="1"/>
              <p:nvPr/>
            </p:nvSpPr>
            <p:spPr>
              <a:xfrm>
                <a:off x="3686814" y="5465643"/>
                <a:ext cx="40043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3600" b="0" i="1" smtClean="0">
                          <a:solidFill>
                            <a:schemeClr val="tx2"/>
                          </a:solidFill>
                          <a:latin typeface="Cambria Math" panose="02040503050406030204" pitchFamily="18" charset="0"/>
                        </a:rPr>
                        <m:t>𝐴</m:t>
                      </m:r>
                    </m:oMath>
                  </m:oMathPara>
                </a14:m>
                <a:endParaRPr lang="es-MX" sz="3600" dirty="0">
                  <a:solidFill>
                    <a:schemeClr val="tx2"/>
                  </a:solidFill>
                </a:endParaRPr>
              </a:p>
            </p:txBody>
          </p:sp>
        </mc:Choice>
        <mc:Fallback xmlns="">
          <p:sp>
            <p:nvSpPr>
              <p:cNvPr id="5" name="CuadroTexto 4">
                <a:extLst>
                  <a:ext uri="{FF2B5EF4-FFF2-40B4-BE49-F238E27FC236}">
                    <a16:creationId xmlns:a16="http://schemas.microsoft.com/office/drawing/2014/main" id="{8B1B21FD-69B2-5282-EC83-583536F55906}"/>
                  </a:ext>
                </a:extLst>
              </p:cNvPr>
              <p:cNvSpPr txBox="1">
                <a:spLocks noRot="1" noChangeAspect="1" noMove="1" noResize="1" noEditPoints="1" noAdjustHandles="1" noChangeArrowheads="1" noChangeShapeType="1" noTextEdit="1"/>
              </p:cNvSpPr>
              <p:nvPr/>
            </p:nvSpPr>
            <p:spPr>
              <a:xfrm>
                <a:off x="3686814" y="5465643"/>
                <a:ext cx="400431" cy="553998"/>
              </a:xfrm>
              <a:prstGeom prst="rect">
                <a:avLst/>
              </a:prstGeom>
              <a:blipFill>
                <a:blip r:embed="rId3"/>
                <a:stretch>
                  <a:fillRect/>
                </a:stretch>
              </a:blipFill>
            </p:spPr>
            <p:txBody>
              <a:bodyPr/>
              <a:lstStyle/>
              <a:p>
                <a:r>
                  <a:rPr lang="es-MX">
                    <a:noFill/>
                  </a:rPr>
                  <a:t> </a:t>
                </a:r>
              </a:p>
            </p:txBody>
          </p:sp>
        </mc:Fallback>
      </mc:AlternateContent>
      <p:cxnSp>
        <p:nvCxnSpPr>
          <p:cNvPr id="8" name="Conector recto de flecha 7">
            <a:extLst>
              <a:ext uri="{FF2B5EF4-FFF2-40B4-BE49-F238E27FC236}">
                <a16:creationId xmlns:a16="http://schemas.microsoft.com/office/drawing/2014/main" id="{239F9BED-9725-D8E5-FD1C-6B7BEE553D69}"/>
              </a:ext>
            </a:extLst>
          </p:cNvPr>
          <p:cNvCxnSpPr/>
          <p:nvPr/>
        </p:nvCxnSpPr>
        <p:spPr>
          <a:xfrm flipV="1">
            <a:off x="4087245" y="3200745"/>
            <a:ext cx="691304" cy="2264898"/>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208D3D3A-D55B-E49B-79F4-45DB1485E32E}"/>
                  </a:ext>
                </a:extLst>
              </p:cNvPr>
              <p:cNvSpPr txBox="1"/>
              <p:nvPr/>
            </p:nvSpPr>
            <p:spPr>
              <a:xfrm>
                <a:off x="3872090" y="3775650"/>
                <a:ext cx="430310" cy="6249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MX" sz="3600" b="0" i="1" smtClean="0">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𝑄</m:t>
                          </m:r>
                        </m:e>
                      </m:acc>
                    </m:oMath>
                  </m:oMathPara>
                </a14:m>
                <a:endParaRPr lang="es-MX" sz="3600" dirty="0">
                  <a:solidFill>
                    <a:schemeClr val="tx2"/>
                  </a:solidFill>
                </a:endParaRPr>
              </a:p>
            </p:txBody>
          </p:sp>
        </mc:Choice>
        <mc:Fallback xmlns="">
          <p:sp>
            <p:nvSpPr>
              <p:cNvPr id="9" name="CuadroTexto 8">
                <a:extLst>
                  <a:ext uri="{FF2B5EF4-FFF2-40B4-BE49-F238E27FC236}">
                    <a16:creationId xmlns:a16="http://schemas.microsoft.com/office/drawing/2014/main" id="{208D3D3A-D55B-E49B-79F4-45DB1485E32E}"/>
                  </a:ext>
                </a:extLst>
              </p:cNvPr>
              <p:cNvSpPr txBox="1">
                <a:spLocks noRot="1" noChangeAspect="1" noMove="1" noResize="1" noEditPoints="1" noAdjustHandles="1" noChangeArrowheads="1" noChangeShapeType="1" noTextEdit="1"/>
              </p:cNvSpPr>
              <p:nvPr/>
            </p:nvSpPr>
            <p:spPr>
              <a:xfrm>
                <a:off x="3872090" y="3775650"/>
                <a:ext cx="430310" cy="624915"/>
              </a:xfrm>
              <a:prstGeom prst="rect">
                <a:avLst/>
              </a:prstGeom>
              <a:blipFill>
                <a:blip r:embed="rId4"/>
                <a:stretch>
                  <a:fillRect/>
                </a:stretch>
              </a:blipFill>
            </p:spPr>
            <p:txBody>
              <a:bodyPr/>
              <a:lstStyle/>
              <a:p>
                <a:r>
                  <a:rPr lang="es-MX">
                    <a:noFill/>
                  </a:rPr>
                  <a:t> </a:t>
                </a:r>
              </a:p>
            </p:txBody>
          </p:sp>
        </mc:Fallback>
      </mc:AlternateContent>
      <p:cxnSp>
        <p:nvCxnSpPr>
          <p:cNvPr id="2" name="Conector recto de flecha 1">
            <a:extLst>
              <a:ext uri="{FF2B5EF4-FFF2-40B4-BE49-F238E27FC236}">
                <a16:creationId xmlns:a16="http://schemas.microsoft.com/office/drawing/2014/main" id="{A58D0AE2-8F95-57CD-1C97-01DB22413097}"/>
              </a:ext>
            </a:extLst>
          </p:cNvPr>
          <p:cNvCxnSpPr>
            <a:cxnSpLocks/>
          </p:cNvCxnSpPr>
          <p:nvPr/>
        </p:nvCxnSpPr>
        <p:spPr>
          <a:xfrm>
            <a:off x="4105368" y="5462676"/>
            <a:ext cx="1740340" cy="279966"/>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A1FE3C02-515D-C2EA-4C35-B655E9672D2A}"/>
                  </a:ext>
                </a:extLst>
              </p:cNvPr>
              <p:cNvSpPr txBox="1"/>
              <p:nvPr/>
            </p:nvSpPr>
            <p:spPr>
              <a:xfrm>
                <a:off x="4761795" y="5708979"/>
                <a:ext cx="356893" cy="6249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MX" sz="3600" b="0" i="1" smtClean="0">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𝑆</m:t>
                          </m:r>
                        </m:e>
                      </m:acc>
                    </m:oMath>
                  </m:oMathPara>
                </a14:m>
                <a:endParaRPr lang="es-MX" sz="3600" dirty="0">
                  <a:solidFill>
                    <a:schemeClr val="tx2"/>
                  </a:solidFill>
                </a:endParaRPr>
              </a:p>
            </p:txBody>
          </p:sp>
        </mc:Choice>
        <mc:Fallback xmlns="">
          <p:sp>
            <p:nvSpPr>
              <p:cNvPr id="10" name="CuadroTexto 9">
                <a:extLst>
                  <a:ext uri="{FF2B5EF4-FFF2-40B4-BE49-F238E27FC236}">
                    <a16:creationId xmlns:a16="http://schemas.microsoft.com/office/drawing/2014/main" id="{A1FE3C02-515D-C2EA-4C35-B655E9672D2A}"/>
                  </a:ext>
                </a:extLst>
              </p:cNvPr>
              <p:cNvSpPr txBox="1">
                <a:spLocks noRot="1" noChangeAspect="1" noMove="1" noResize="1" noEditPoints="1" noAdjustHandles="1" noChangeArrowheads="1" noChangeShapeType="1" noTextEdit="1"/>
              </p:cNvSpPr>
              <p:nvPr/>
            </p:nvSpPr>
            <p:spPr>
              <a:xfrm>
                <a:off x="4761795" y="5708979"/>
                <a:ext cx="356893" cy="624915"/>
              </a:xfrm>
              <a:prstGeom prst="rect">
                <a:avLst/>
              </a:prstGeom>
              <a:blipFill>
                <a:blip r:embed="rId6"/>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2554814669"/>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6.25E-7 -3.7037E-7 L 0.05573 -0.32917 " pathEditMode="relative" rAng="0" ptsTypes="AA">
                                      <p:cBhvr>
                                        <p:cTn id="6" dur="2000" fill="hold"/>
                                        <p:tgtEl>
                                          <p:spTgt spid="3"/>
                                        </p:tgtEl>
                                        <p:attrNameLst>
                                          <p:attrName>ppt_x</p:attrName>
                                          <p:attrName>ppt_y</p:attrName>
                                        </p:attrNameLst>
                                      </p:cBhvr>
                                      <p:rCtr x="2786" y="-16458"/>
                                    </p:animMotion>
                                  </p:childTnLst>
                                </p:cTn>
                              </p:par>
                              <p:par>
                                <p:cTn id="7" presetID="42" presetClass="path" presetSubtype="0" accel="50000" decel="50000" fill="hold" grpId="0" nodeType="withEffect">
                                  <p:stCondLst>
                                    <p:cond delay="0"/>
                                  </p:stCondLst>
                                  <p:childTnLst>
                                    <p:animMotion origin="layout" path="M -6.25E-7 -3.7037E-6 L 0.03711 -0.35162 " pathEditMode="relative" rAng="0" ptsTypes="AA">
                                      <p:cBhvr>
                                        <p:cTn id="8" dur="2000" fill="hold"/>
                                        <p:tgtEl>
                                          <p:spTgt spid="4"/>
                                        </p:tgtEl>
                                        <p:attrNameLst>
                                          <p:attrName>ppt_x</p:attrName>
                                          <p:attrName>ppt_y</p:attrName>
                                        </p:attrNameLst>
                                      </p:cBhvr>
                                      <p:rCtr x="1849" y="-17593"/>
                                    </p:animMotion>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0.01159 -0.01713 L 0.28308 -0.39097 " pathEditMode="relative" rAng="0" ptsTypes="AA">
                                      <p:cBhvr>
                                        <p:cTn id="12" dur="2000" fill="hold"/>
                                        <p:tgtEl>
                                          <p:spTgt spid="2"/>
                                        </p:tgtEl>
                                        <p:attrNameLst>
                                          <p:attrName>ppt_x</p:attrName>
                                          <p:attrName>ppt_y</p:attrName>
                                        </p:attrNameLst>
                                      </p:cBhvr>
                                      <p:rCtr x="14727" y="-18704"/>
                                    </p:animMotion>
                                  </p:childTnLst>
                                </p:cTn>
                              </p:par>
                              <p:par>
                                <p:cTn id="13" presetID="42" presetClass="path" presetSubtype="0" accel="50000" decel="50000" fill="hold" grpId="0" nodeType="withEffect">
                                  <p:stCondLst>
                                    <p:cond delay="0"/>
                                  </p:stCondLst>
                                  <p:childTnLst>
                                    <p:animMotion origin="layout" path="M -0.01159 -0.01713 L 0.32057 -0.5294 " pathEditMode="relative" rAng="0" ptsTypes="AA">
                                      <p:cBhvr>
                                        <p:cTn id="14" dur="2000" fill="hold"/>
                                        <p:tgtEl>
                                          <p:spTgt spid="10"/>
                                        </p:tgtEl>
                                        <p:attrNameLst>
                                          <p:attrName>ppt_x</p:attrName>
                                          <p:attrName>ppt_y</p:attrName>
                                        </p:attrNameLst>
                                      </p:cBhvr>
                                      <p:rCtr x="16602" y="-2562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80411"/>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Sumando más vectores</a:t>
            </a:r>
          </a:p>
        </p:txBody>
      </p:sp>
      <p:cxnSp>
        <p:nvCxnSpPr>
          <p:cNvPr id="14" name="Conector recto 13">
            <a:extLst>
              <a:ext uri="{FF2B5EF4-FFF2-40B4-BE49-F238E27FC236}">
                <a16:creationId xmlns:a16="http://schemas.microsoft.com/office/drawing/2014/main" id="{DC3B1F08-54F7-8378-877A-D784F999846D}"/>
              </a:ext>
            </a:extLst>
          </p:cNvPr>
          <p:cNvCxnSpPr/>
          <p:nvPr/>
        </p:nvCxnSpPr>
        <p:spPr>
          <a:xfrm>
            <a:off x="6569612" y="68580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Conector recto de flecha 2">
            <a:extLst>
              <a:ext uri="{FF2B5EF4-FFF2-40B4-BE49-F238E27FC236}">
                <a16:creationId xmlns:a16="http://schemas.microsoft.com/office/drawing/2014/main" id="{76B9FB90-0C21-31ED-CE47-4FBA08CE4125}"/>
              </a:ext>
            </a:extLst>
          </p:cNvPr>
          <p:cNvCxnSpPr/>
          <p:nvPr/>
        </p:nvCxnSpPr>
        <p:spPr>
          <a:xfrm flipV="1">
            <a:off x="4761795" y="2750579"/>
            <a:ext cx="2785403" cy="450166"/>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93E7F87A-AAF0-C740-04AE-818DE132D635}"/>
                  </a:ext>
                </a:extLst>
              </p:cNvPr>
              <p:cNvSpPr txBox="1"/>
              <p:nvPr/>
            </p:nvSpPr>
            <p:spPr>
              <a:xfrm>
                <a:off x="5729577" y="2352165"/>
                <a:ext cx="402418" cy="6213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MX" sz="3600" b="0" i="1" smtClean="0">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𝑃</m:t>
                          </m:r>
                        </m:e>
                      </m:acc>
                    </m:oMath>
                  </m:oMathPara>
                </a14:m>
                <a:endParaRPr lang="es-MX" sz="3600" dirty="0">
                  <a:solidFill>
                    <a:schemeClr val="tx2"/>
                  </a:solidFill>
                </a:endParaRPr>
              </a:p>
            </p:txBody>
          </p:sp>
        </mc:Choice>
        <mc:Fallback xmlns="">
          <p:sp>
            <p:nvSpPr>
              <p:cNvPr id="4" name="CuadroTexto 3">
                <a:extLst>
                  <a:ext uri="{FF2B5EF4-FFF2-40B4-BE49-F238E27FC236}">
                    <a16:creationId xmlns:a16="http://schemas.microsoft.com/office/drawing/2014/main" id="{93E7F87A-AAF0-C740-04AE-818DE132D635}"/>
                  </a:ext>
                </a:extLst>
              </p:cNvPr>
              <p:cNvSpPr txBox="1">
                <a:spLocks noRot="1" noChangeAspect="1" noMove="1" noResize="1" noEditPoints="1" noAdjustHandles="1" noChangeArrowheads="1" noChangeShapeType="1" noTextEdit="1"/>
              </p:cNvSpPr>
              <p:nvPr/>
            </p:nvSpPr>
            <p:spPr>
              <a:xfrm>
                <a:off x="5729577" y="2352165"/>
                <a:ext cx="402418" cy="621324"/>
              </a:xfrm>
              <a:prstGeom prst="rect">
                <a:avLst/>
              </a:prstGeom>
              <a:blipFill>
                <a:blip r:embed="rId2"/>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8B1B21FD-69B2-5282-EC83-583536F55906}"/>
                  </a:ext>
                </a:extLst>
              </p:cNvPr>
              <p:cNvSpPr txBox="1"/>
              <p:nvPr/>
            </p:nvSpPr>
            <p:spPr>
              <a:xfrm>
                <a:off x="3686814" y="5465643"/>
                <a:ext cx="40043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3600" b="0" i="1" smtClean="0">
                          <a:solidFill>
                            <a:schemeClr val="tx2"/>
                          </a:solidFill>
                          <a:latin typeface="Cambria Math" panose="02040503050406030204" pitchFamily="18" charset="0"/>
                        </a:rPr>
                        <m:t>𝐴</m:t>
                      </m:r>
                    </m:oMath>
                  </m:oMathPara>
                </a14:m>
                <a:endParaRPr lang="es-MX" sz="3600" dirty="0">
                  <a:solidFill>
                    <a:schemeClr val="tx2"/>
                  </a:solidFill>
                </a:endParaRPr>
              </a:p>
            </p:txBody>
          </p:sp>
        </mc:Choice>
        <mc:Fallback xmlns="">
          <p:sp>
            <p:nvSpPr>
              <p:cNvPr id="5" name="CuadroTexto 4">
                <a:extLst>
                  <a:ext uri="{FF2B5EF4-FFF2-40B4-BE49-F238E27FC236}">
                    <a16:creationId xmlns:a16="http://schemas.microsoft.com/office/drawing/2014/main" id="{8B1B21FD-69B2-5282-EC83-583536F55906}"/>
                  </a:ext>
                </a:extLst>
              </p:cNvPr>
              <p:cNvSpPr txBox="1">
                <a:spLocks noRot="1" noChangeAspect="1" noMove="1" noResize="1" noEditPoints="1" noAdjustHandles="1" noChangeArrowheads="1" noChangeShapeType="1" noTextEdit="1"/>
              </p:cNvSpPr>
              <p:nvPr/>
            </p:nvSpPr>
            <p:spPr>
              <a:xfrm>
                <a:off x="3686814" y="5465643"/>
                <a:ext cx="400431" cy="553998"/>
              </a:xfrm>
              <a:prstGeom prst="rect">
                <a:avLst/>
              </a:prstGeom>
              <a:blipFill>
                <a:blip r:embed="rId3"/>
                <a:stretch>
                  <a:fillRect/>
                </a:stretch>
              </a:blipFill>
            </p:spPr>
            <p:txBody>
              <a:bodyPr/>
              <a:lstStyle/>
              <a:p>
                <a:r>
                  <a:rPr lang="es-MX">
                    <a:noFill/>
                  </a:rPr>
                  <a:t> </a:t>
                </a:r>
              </a:p>
            </p:txBody>
          </p:sp>
        </mc:Fallback>
      </mc:AlternateContent>
      <p:cxnSp>
        <p:nvCxnSpPr>
          <p:cNvPr id="8" name="Conector recto de flecha 7">
            <a:extLst>
              <a:ext uri="{FF2B5EF4-FFF2-40B4-BE49-F238E27FC236}">
                <a16:creationId xmlns:a16="http://schemas.microsoft.com/office/drawing/2014/main" id="{239F9BED-9725-D8E5-FD1C-6B7BEE553D69}"/>
              </a:ext>
            </a:extLst>
          </p:cNvPr>
          <p:cNvCxnSpPr/>
          <p:nvPr/>
        </p:nvCxnSpPr>
        <p:spPr>
          <a:xfrm flipV="1">
            <a:off x="4087245" y="3200745"/>
            <a:ext cx="691304" cy="2264898"/>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208D3D3A-D55B-E49B-79F4-45DB1485E32E}"/>
                  </a:ext>
                </a:extLst>
              </p:cNvPr>
              <p:cNvSpPr txBox="1"/>
              <p:nvPr/>
            </p:nvSpPr>
            <p:spPr>
              <a:xfrm>
                <a:off x="3872090" y="3775650"/>
                <a:ext cx="430310" cy="6249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MX" sz="3600" b="0" i="1" smtClean="0">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𝑄</m:t>
                          </m:r>
                        </m:e>
                      </m:acc>
                    </m:oMath>
                  </m:oMathPara>
                </a14:m>
                <a:endParaRPr lang="es-MX" sz="3600" dirty="0">
                  <a:solidFill>
                    <a:schemeClr val="tx2"/>
                  </a:solidFill>
                </a:endParaRPr>
              </a:p>
            </p:txBody>
          </p:sp>
        </mc:Choice>
        <mc:Fallback xmlns="">
          <p:sp>
            <p:nvSpPr>
              <p:cNvPr id="9" name="CuadroTexto 8">
                <a:extLst>
                  <a:ext uri="{FF2B5EF4-FFF2-40B4-BE49-F238E27FC236}">
                    <a16:creationId xmlns:a16="http://schemas.microsoft.com/office/drawing/2014/main" id="{208D3D3A-D55B-E49B-79F4-45DB1485E32E}"/>
                  </a:ext>
                </a:extLst>
              </p:cNvPr>
              <p:cNvSpPr txBox="1">
                <a:spLocks noRot="1" noChangeAspect="1" noMove="1" noResize="1" noEditPoints="1" noAdjustHandles="1" noChangeArrowheads="1" noChangeShapeType="1" noTextEdit="1"/>
              </p:cNvSpPr>
              <p:nvPr/>
            </p:nvSpPr>
            <p:spPr>
              <a:xfrm>
                <a:off x="3872090" y="3775650"/>
                <a:ext cx="430310" cy="624915"/>
              </a:xfrm>
              <a:prstGeom prst="rect">
                <a:avLst/>
              </a:prstGeom>
              <a:blipFill>
                <a:blip r:embed="rId4"/>
                <a:stretch>
                  <a:fillRect/>
                </a:stretch>
              </a:blipFill>
            </p:spPr>
            <p:txBody>
              <a:bodyPr/>
              <a:lstStyle/>
              <a:p>
                <a:r>
                  <a:rPr lang="es-MX">
                    <a:noFill/>
                  </a:rPr>
                  <a:t> </a:t>
                </a:r>
              </a:p>
            </p:txBody>
          </p:sp>
        </mc:Fallback>
      </mc:AlternateContent>
      <p:cxnSp>
        <p:nvCxnSpPr>
          <p:cNvPr id="12" name="Conector recto de flecha 11">
            <a:extLst>
              <a:ext uri="{FF2B5EF4-FFF2-40B4-BE49-F238E27FC236}">
                <a16:creationId xmlns:a16="http://schemas.microsoft.com/office/drawing/2014/main" id="{2D9EAC9D-CBB7-34C2-B21E-CD59630638D0}"/>
              </a:ext>
            </a:extLst>
          </p:cNvPr>
          <p:cNvCxnSpPr>
            <a:cxnSpLocks/>
          </p:cNvCxnSpPr>
          <p:nvPr/>
        </p:nvCxnSpPr>
        <p:spPr>
          <a:xfrm flipV="1">
            <a:off x="4089232" y="2750579"/>
            <a:ext cx="3476707" cy="27150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FA004803-0097-7C63-AAE8-8BC4A1517BE2}"/>
                  </a:ext>
                </a:extLst>
              </p:cNvPr>
              <p:cNvSpPr txBox="1"/>
              <p:nvPr/>
            </p:nvSpPr>
            <p:spPr>
              <a:xfrm rot="19497545">
                <a:off x="4894048" y="3436705"/>
                <a:ext cx="1175771" cy="624915"/>
              </a:xfrm>
              <a:prstGeom prst="rect">
                <a:avLst/>
              </a:prstGeom>
              <a:noFill/>
            </p:spPr>
            <p:txBody>
              <a:bodyPr wrap="none" lIns="0" tIns="0" rIns="0" bIns="0" rtlCol="0">
                <a:spAutoFit/>
              </a:bodyPr>
              <a:lstStyle/>
              <a:p>
                <a14:m>
                  <m:oMath xmlns:m="http://schemas.openxmlformats.org/officeDocument/2006/math">
                    <m:acc>
                      <m:accPr>
                        <m:chr m:val="⃗"/>
                        <m:ctrlPr>
                          <a:rPr lang="es-MX" sz="3600" b="0" i="1" smtClean="0">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𝑃</m:t>
                        </m:r>
                      </m:e>
                    </m:acc>
                    <m:r>
                      <a:rPr lang="es-MX" sz="3600" b="0" i="1" smtClean="0">
                        <a:solidFill>
                          <a:schemeClr val="tx2"/>
                        </a:solidFill>
                        <a:latin typeface="Cambria Math" panose="02040503050406030204" pitchFamily="18" charset="0"/>
                      </a:rPr>
                      <m:t>+</m:t>
                    </m:r>
                  </m:oMath>
                </a14:m>
                <a:r>
                  <a:rPr lang="es-MX" sz="3600" dirty="0">
                    <a:solidFill>
                      <a:schemeClr val="tx2"/>
                    </a:solidFill>
                  </a:rPr>
                  <a:t> </a:t>
                </a:r>
                <a14:m>
                  <m:oMath xmlns:m="http://schemas.openxmlformats.org/officeDocument/2006/math">
                    <m:acc>
                      <m:accPr>
                        <m:chr m:val="⃗"/>
                        <m:ctrlPr>
                          <a:rPr lang="es-MX" sz="3600" i="1">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𝑄</m:t>
                        </m:r>
                      </m:e>
                    </m:acc>
                  </m:oMath>
                </a14:m>
                <a:endParaRPr lang="es-MX" sz="3600" dirty="0">
                  <a:solidFill>
                    <a:schemeClr val="tx2"/>
                  </a:solidFill>
                </a:endParaRPr>
              </a:p>
            </p:txBody>
          </p:sp>
        </mc:Choice>
        <mc:Fallback xmlns="">
          <p:sp>
            <p:nvSpPr>
              <p:cNvPr id="15" name="CuadroTexto 14">
                <a:extLst>
                  <a:ext uri="{FF2B5EF4-FFF2-40B4-BE49-F238E27FC236}">
                    <a16:creationId xmlns:a16="http://schemas.microsoft.com/office/drawing/2014/main" id="{FA004803-0097-7C63-AAE8-8BC4A1517BE2}"/>
                  </a:ext>
                </a:extLst>
              </p:cNvPr>
              <p:cNvSpPr txBox="1">
                <a:spLocks noRot="1" noChangeAspect="1" noMove="1" noResize="1" noEditPoints="1" noAdjustHandles="1" noChangeArrowheads="1" noChangeShapeType="1" noTextEdit="1"/>
              </p:cNvSpPr>
              <p:nvPr/>
            </p:nvSpPr>
            <p:spPr>
              <a:xfrm rot="19497545">
                <a:off x="4894048" y="3436705"/>
                <a:ext cx="1175771" cy="624915"/>
              </a:xfrm>
              <a:prstGeom prst="rect">
                <a:avLst/>
              </a:prstGeom>
              <a:blipFill>
                <a:blip r:embed="rId5"/>
                <a:stretch>
                  <a:fillRect/>
                </a:stretch>
              </a:blipFill>
            </p:spPr>
            <p:txBody>
              <a:bodyPr/>
              <a:lstStyle/>
              <a:p>
                <a:r>
                  <a:rPr lang="es-MX">
                    <a:noFill/>
                  </a:rPr>
                  <a:t> </a:t>
                </a:r>
              </a:p>
            </p:txBody>
          </p:sp>
        </mc:Fallback>
      </mc:AlternateContent>
      <p:cxnSp>
        <p:nvCxnSpPr>
          <p:cNvPr id="2" name="Conector recto de flecha 1">
            <a:extLst>
              <a:ext uri="{FF2B5EF4-FFF2-40B4-BE49-F238E27FC236}">
                <a16:creationId xmlns:a16="http://schemas.microsoft.com/office/drawing/2014/main" id="{A58D0AE2-8F95-57CD-1C97-01DB22413097}"/>
              </a:ext>
            </a:extLst>
          </p:cNvPr>
          <p:cNvCxnSpPr>
            <a:cxnSpLocks/>
          </p:cNvCxnSpPr>
          <p:nvPr/>
        </p:nvCxnSpPr>
        <p:spPr>
          <a:xfrm>
            <a:off x="4105368" y="5462676"/>
            <a:ext cx="1740340" cy="279966"/>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A1FE3C02-515D-C2EA-4C35-B655E9672D2A}"/>
                  </a:ext>
                </a:extLst>
              </p:cNvPr>
              <p:cNvSpPr txBox="1"/>
              <p:nvPr/>
            </p:nvSpPr>
            <p:spPr>
              <a:xfrm>
                <a:off x="4761795" y="5708979"/>
                <a:ext cx="356893" cy="6249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MX" sz="3600" b="0" i="1" smtClean="0">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𝑆</m:t>
                          </m:r>
                        </m:e>
                      </m:acc>
                    </m:oMath>
                  </m:oMathPara>
                </a14:m>
                <a:endParaRPr lang="es-MX" sz="3600" dirty="0">
                  <a:solidFill>
                    <a:schemeClr val="tx2"/>
                  </a:solidFill>
                </a:endParaRPr>
              </a:p>
            </p:txBody>
          </p:sp>
        </mc:Choice>
        <mc:Fallback xmlns="">
          <p:sp>
            <p:nvSpPr>
              <p:cNvPr id="10" name="CuadroTexto 9">
                <a:extLst>
                  <a:ext uri="{FF2B5EF4-FFF2-40B4-BE49-F238E27FC236}">
                    <a16:creationId xmlns:a16="http://schemas.microsoft.com/office/drawing/2014/main" id="{A1FE3C02-515D-C2EA-4C35-B655E9672D2A}"/>
                  </a:ext>
                </a:extLst>
              </p:cNvPr>
              <p:cNvSpPr txBox="1">
                <a:spLocks noRot="1" noChangeAspect="1" noMove="1" noResize="1" noEditPoints="1" noAdjustHandles="1" noChangeArrowheads="1" noChangeShapeType="1" noTextEdit="1"/>
              </p:cNvSpPr>
              <p:nvPr/>
            </p:nvSpPr>
            <p:spPr>
              <a:xfrm>
                <a:off x="4761795" y="5708979"/>
                <a:ext cx="356893" cy="624915"/>
              </a:xfrm>
              <a:prstGeom prst="rect">
                <a:avLst/>
              </a:prstGeom>
              <a:blipFill>
                <a:blip r:embed="rId6"/>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3178138251"/>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6.25E-7 -3.7037E-7 L 0.05573 -0.32917 " pathEditMode="relative" rAng="0" ptsTypes="AA">
                                      <p:cBhvr>
                                        <p:cTn id="6" dur="2000" fill="hold"/>
                                        <p:tgtEl>
                                          <p:spTgt spid="3"/>
                                        </p:tgtEl>
                                        <p:attrNameLst>
                                          <p:attrName>ppt_x</p:attrName>
                                          <p:attrName>ppt_y</p:attrName>
                                        </p:attrNameLst>
                                      </p:cBhvr>
                                      <p:rCtr x="2786" y="-16458"/>
                                    </p:animMotion>
                                  </p:childTnLst>
                                </p:cTn>
                              </p:par>
                              <p:par>
                                <p:cTn id="7" presetID="42" presetClass="path" presetSubtype="0" accel="50000" decel="50000" fill="hold" grpId="0" nodeType="withEffect">
                                  <p:stCondLst>
                                    <p:cond delay="0"/>
                                  </p:stCondLst>
                                  <p:childTnLst>
                                    <p:animMotion origin="layout" path="M -6.25E-7 -3.7037E-6 L 0.03711 -0.35162 " pathEditMode="relative" rAng="0" ptsTypes="AA">
                                      <p:cBhvr>
                                        <p:cTn id="8" dur="2000" fill="hold"/>
                                        <p:tgtEl>
                                          <p:spTgt spid="4"/>
                                        </p:tgtEl>
                                        <p:attrNameLst>
                                          <p:attrName>ppt_x</p:attrName>
                                          <p:attrName>ppt_y</p:attrName>
                                        </p:attrNameLst>
                                      </p:cBhvr>
                                      <p:rCtr x="1849" y="-17593"/>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01159 -0.01713 L 0.28308 -0.39097 " pathEditMode="relative" rAng="0" ptsTypes="AA">
                                      <p:cBhvr>
                                        <p:cTn id="18" dur="2000" fill="hold"/>
                                        <p:tgtEl>
                                          <p:spTgt spid="2"/>
                                        </p:tgtEl>
                                        <p:attrNameLst>
                                          <p:attrName>ppt_x</p:attrName>
                                          <p:attrName>ppt_y</p:attrName>
                                        </p:attrNameLst>
                                      </p:cBhvr>
                                      <p:rCtr x="14727" y="-18704"/>
                                    </p:animMotion>
                                  </p:childTnLst>
                                </p:cTn>
                              </p:par>
                              <p:par>
                                <p:cTn id="19" presetID="42" presetClass="path" presetSubtype="0" accel="50000" decel="50000" fill="hold" grpId="0" nodeType="withEffect">
                                  <p:stCondLst>
                                    <p:cond delay="0"/>
                                  </p:stCondLst>
                                  <p:childTnLst>
                                    <p:animMotion origin="layout" path="M -0.01159 -0.01713 L 0.32057 -0.5294 " pathEditMode="relative" rAng="0" ptsTypes="AA">
                                      <p:cBhvr>
                                        <p:cTn id="20" dur="2000" fill="hold"/>
                                        <p:tgtEl>
                                          <p:spTgt spid="10"/>
                                        </p:tgtEl>
                                        <p:attrNameLst>
                                          <p:attrName>ppt_x</p:attrName>
                                          <p:attrName>ppt_y</p:attrName>
                                        </p:attrNameLst>
                                      </p:cBhvr>
                                      <p:rCtr x="16602" y="-2562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10" grpId="0"/>
    </p:bldLst>
  </p:timing>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80411"/>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Sumando más vectores</a:t>
            </a:r>
          </a:p>
        </p:txBody>
      </p:sp>
      <p:cxnSp>
        <p:nvCxnSpPr>
          <p:cNvPr id="14" name="Conector recto 13">
            <a:extLst>
              <a:ext uri="{FF2B5EF4-FFF2-40B4-BE49-F238E27FC236}">
                <a16:creationId xmlns:a16="http://schemas.microsoft.com/office/drawing/2014/main" id="{DC3B1F08-54F7-8378-877A-D784F999846D}"/>
              </a:ext>
            </a:extLst>
          </p:cNvPr>
          <p:cNvCxnSpPr/>
          <p:nvPr/>
        </p:nvCxnSpPr>
        <p:spPr>
          <a:xfrm>
            <a:off x="6569612" y="68580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Conector recto de flecha 2">
            <a:extLst>
              <a:ext uri="{FF2B5EF4-FFF2-40B4-BE49-F238E27FC236}">
                <a16:creationId xmlns:a16="http://schemas.microsoft.com/office/drawing/2014/main" id="{76B9FB90-0C21-31ED-CE47-4FBA08CE4125}"/>
              </a:ext>
            </a:extLst>
          </p:cNvPr>
          <p:cNvCxnSpPr/>
          <p:nvPr/>
        </p:nvCxnSpPr>
        <p:spPr>
          <a:xfrm flipV="1">
            <a:off x="4769998" y="2754182"/>
            <a:ext cx="2785403" cy="450166"/>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93E7F87A-AAF0-C740-04AE-818DE132D635}"/>
                  </a:ext>
                </a:extLst>
              </p:cNvPr>
              <p:cNvSpPr txBox="1"/>
              <p:nvPr/>
            </p:nvSpPr>
            <p:spPr>
              <a:xfrm>
                <a:off x="5668870" y="2296551"/>
                <a:ext cx="402418" cy="6213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MX" sz="3600" b="0" i="1" smtClean="0">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𝑃</m:t>
                          </m:r>
                        </m:e>
                      </m:acc>
                    </m:oMath>
                  </m:oMathPara>
                </a14:m>
                <a:endParaRPr lang="es-MX" sz="3600" dirty="0">
                  <a:solidFill>
                    <a:schemeClr val="tx2"/>
                  </a:solidFill>
                </a:endParaRPr>
              </a:p>
            </p:txBody>
          </p:sp>
        </mc:Choice>
        <mc:Fallback xmlns="">
          <p:sp>
            <p:nvSpPr>
              <p:cNvPr id="4" name="CuadroTexto 3">
                <a:extLst>
                  <a:ext uri="{FF2B5EF4-FFF2-40B4-BE49-F238E27FC236}">
                    <a16:creationId xmlns:a16="http://schemas.microsoft.com/office/drawing/2014/main" id="{93E7F87A-AAF0-C740-04AE-818DE132D635}"/>
                  </a:ext>
                </a:extLst>
              </p:cNvPr>
              <p:cNvSpPr txBox="1">
                <a:spLocks noRot="1" noChangeAspect="1" noMove="1" noResize="1" noEditPoints="1" noAdjustHandles="1" noChangeArrowheads="1" noChangeShapeType="1" noTextEdit="1"/>
              </p:cNvSpPr>
              <p:nvPr/>
            </p:nvSpPr>
            <p:spPr>
              <a:xfrm>
                <a:off x="5668870" y="2296551"/>
                <a:ext cx="402418" cy="621324"/>
              </a:xfrm>
              <a:prstGeom prst="rect">
                <a:avLst/>
              </a:prstGeom>
              <a:blipFill>
                <a:blip r:embed="rId2"/>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8B1B21FD-69B2-5282-EC83-583536F55906}"/>
                  </a:ext>
                </a:extLst>
              </p:cNvPr>
              <p:cNvSpPr txBox="1"/>
              <p:nvPr/>
            </p:nvSpPr>
            <p:spPr>
              <a:xfrm>
                <a:off x="3686814" y="5465643"/>
                <a:ext cx="40043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3600" b="0" i="1" smtClean="0">
                          <a:solidFill>
                            <a:schemeClr val="tx2"/>
                          </a:solidFill>
                          <a:latin typeface="Cambria Math" panose="02040503050406030204" pitchFamily="18" charset="0"/>
                        </a:rPr>
                        <m:t>𝐴</m:t>
                      </m:r>
                    </m:oMath>
                  </m:oMathPara>
                </a14:m>
                <a:endParaRPr lang="es-MX" sz="3600" dirty="0">
                  <a:solidFill>
                    <a:schemeClr val="tx2"/>
                  </a:solidFill>
                </a:endParaRPr>
              </a:p>
            </p:txBody>
          </p:sp>
        </mc:Choice>
        <mc:Fallback xmlns="">
          <p:sp>
            <p:nvSpPr>
              <p:cNvPr id="5" name="CuadroTexto 4">
                <a:extLst>
                  <a:ext uri="{FF2B5EF4-FFF2-40B4-BE49-F238E27FC236}">
                    <a16:creationId xmlns:a16="http://schemas.microsoft.com/office/drawing/2014/main" id="{8B1B21FD-69B2-5282-EC83-583536F55906}"/>
                  </a:ext>
                </a:extLst>
              </p:cNvPr>
              <p:cNvSpPr txBox="1">
                <a:spLocks noRot="1" noChangeAspect="1" noMove="1" noResize="1" noEditPoints="1" noAdjustHandles="1" noChangeArrowheads="1" noChangeShapeType="1" noTextEdit="1"/>
              </p:cNvSpPr>
              <p:nvPr/>
            </p:nvSpPr>
            <p:spPr>
              <a:xfrm>
                <a:off x="3686814" y="5465643"/>
                <a:ext cx="400431" cy="553998"/>
              </a:xfrm>
              <a:prstGeom prst="rect">
                <a:avLst/>
              </a:prstGeom>
              <a:blipFill>
                <a:blip r:embed="rId3"/>
                <a:stretch>
                  <a:fillRect/>
                </a:stretch>
              </a:blipFill>
            </p:spPr>
            <p:txBody>
              <a:bodyPr/>
              <a:lstStyle/>
              <a:p>
                <a:r>
                  <a:rPr lang="es-MX">
                    <a:noFill/>
                  </a:rPr>
                  <a:t> </a:t>
                </a:r>
              </a:p>
            </p:txBody>
          </p:sp>
        </mc:Fallback>
      </mc:AlternateContent>
      <p:cxnSp>
        <p:nvCxnSpPr>
          <p:cNvPr id="8" name="Conector recto de flecha 7">
            <a:extLst>
              <a:ext uri="{FF2B5EF4-FFF2-40B4-BE49-F238E27FC236}">
                <a16:creationId xmlns:a16="http://schemas.microsoft.com/office/drawing/2014/main" id="{239F9BED-9725-D8E5-FD1C-6B7BEE553D69}"/>
              </a:ext>
            </a:extLst>
          </p:cNvPr>
          <p:cNvCxnSpPr/>
          <p:nvPr/>
        </p:nvCxnSpPr>
        <p:spPr>
          <a:xfrm flipV="1">
            <a:off x="4087245" y="3200745"/>
            <a:ext cx="691304" cy="2264898"/>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208D3D3A-D55B-E49B-79F4-45DB1485E32E}"/>
                  </a:ext>
                </a:extLst>
              </p:cNvPr>
              <p:cNvSpPr txBox="1"/>
              <p:nvPr/>
            </p:nvSpPr>
            <p:spPr>
              <a:xfrm>
                <a:off x="3872090" y="3775650"/>
                <a:ext cx="430310" cy="6249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MX" sz="3600" b="0" i="1" smtClean="0">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𝑄</m:t>
                          </m:r>
                        </m:e>
                      </m:acc>
                    </m:oMath>
                  </m:oMathPara>
                </a14:m>
                <a:endParaRPr lang="es-MX" sz="3600" dirty="0">
                  <a:solidFill>
                    <a:schemeClr val="tx2"/>
                  </a:solidFill>
                </a:endParaRPr>
              </a:p>
            </p:txBody>
          </p:sp>
        </mc:Choice>
        <mc:Fallback xmlns="">
          <p:sp>
            <p:nvSpPr>
              <p:cNvPr id="9" name="CuadroTexto 8">
                <a:extLst>
                  <a:ext uri="{FF2B5EF4-FFF2-40B4-BE49-F238E27FC236}">
                    <a16:creationId xmlns:a16="http://schemas.microsoft.com/office/drawing/2014/main" id="{208D3D3A-D55B-E49B-79F4-45DB1485E32E}"/>
                  </a:ext>
                </a:extLst>
              </p:cNvPr>
              <p:cNvSpPr txBox="1">
                <a:spLocks noRot="1" noChangeAspect="1" noMove="1" noResize="1" noEditPoints="1" noAdjustHandles="1" noChangeArrowheads="1" noChangeShapeType="1" noTextEdit="1"/>
              </p:cNvSpPr>
              <p:nvPr/>
            </p:nvSpPr>
            <p:spPr>
              <a:xfrm>
                <a:off x="3872090" y="3775650"/>
                <a:ext cx="430310" cy="624915"/>
              </a:xfrm>
              <a:prstGeom prst="rect">
                <a:avLst/>
              </a:prstGeom>
              <a:blipFill>
                <a:blip r:embed="rId4"/>
                <a:stretch>
                  <a:fillRect/>
                </a:stretch>
              </a:blipFill>
            </p:spPr>
            <p:txBody>
              <a:bodyPr/>
              <a:lstStyle/>
              <a:p>
                <a:r>
                  <a:rPr lang="es-MX">
                    <a:noFill/>
                  </a:rPr>
                  <a:t> </a:t>
                </a:r>
              </a:p>
            </p:txBody>
          </p:sp>
        </mc:Fallback>
      </mc:AlternateContent>
      <p:cxnSp>
        <p:nvCxnSpPr>
          <p:cNvPr id="12" name="Conector recto de flecha 11">
            <a:extLst>
              <a:ext uri="{FF2B5EF4-FFF2-40B4-BE49-F238E27FC236}">
                <a16:creationId xmlns:a16="http://schemas.microsoft.com/office/drawing/2014/main" id="{2D9EAC9D-CBB7-34C2-B21E-CD59630638D0}"/>
              </a:ext>
            </a:extLst>
          </p:cNvPr>
          <p:cNvCxnSpPr>
            <a:cxnSpLocks/>
          </p:cNvCxnSpPr>
          <p:nvPr/>
        </p:nvCxnSpPr>
        <p:spPr>
          <a:xfrm flipV="1">
            <a:off x="4089232" y="2750579"/>
            <a:ext cx="3476707" cy="27150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FA004803-0097-7C63-AAE8-8BC4A1517BE2}"/>
                  </a:ext>
                </a:extLst>
              </p:cNvPr>
              <p:cNvSpPr txBox="1"/>
              <p:nvPr/>
            </p:nvSpPr>
            <p:spPr>
              <a:xfrm rot="19497545">
                <a:off x="4894048" y="3436705"/>
                <a:ext cx="1175771" cy="624915"/>
              </a:xfrm>
              <a:prstGeom prst="rect">
                <a:avLst/>
              </a:prstGeom>
              <a:noFill/>
            </p:spPr>
            <p:txBody>
              <a:bodyPr wrap="none" lIns="0" tIns="0" rIns="0" bIns="0" rtlCol="0">
                <a:spAutoFit/>
              </a:bodyPr>
              <a:lstStyle/>
              <a:p>
                <a14:m>
                  <m:oMath xmlns:m="http://schemas.openxmlformats.org/officeDocument/2006/math">
                    <m:acc>
                      <m:accPr>
                        <m:chr m:val="⃗"/>
                        <m:ctrlPr>
                          <a:rPr lang="es-MX" sz="3600" b="0" i="1" smtClean="0">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𝑃</m:t>
                        </m:r>
                      </m:e>
                    </m:acc>
                    <m:r>
                      <a:rPr lang="es-MX" sz="3600" b="0" i="1" smtClean="0">
                        <a:solidFill>
                          <a:schemeClr val="tx2"/>
                        </a:solidFill>
                        <a:latin typeface="Cambria Math" panose="02040503050406030204" pitchFamily="18" charset="0"/>
                      </a:rPr>
                      <m:t>+</m:t>
                    </m:r>
                  </m:oMath>
                </a14:m>
                <a:r>
                  <a:rPr lang="es-MX" sz="3600" dirty="0">
                    <a:solidFill>
                      <a:schemeClr val="tx2"/>
                    </a:solidFill>
                  </a:rPr>
                  <a:t> </a:t>
                </a:r>
                <a14:m>
                  <m:oMath xmlns:m="http://schemas.openxmlformats.org/officeDocument/2006/math">
                    <m:acc>
                      <m:accPr>
                        <m:chr m:val="⃗"/>
                        <m:ctrlPr>
                          <a:rPr lang="es-MX" sz="3600" i="1">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𝑄</m:t>
                        </m:r>
                      </m:e>
                    </m:acc>
                  </m:oMath>
                </a14:m>
                <a:endParaRPr lang="es-MX" sz="3600" dirty="0">
                  <a:solidFill>
                    <a:schemeClr val="tx2"/>
                  </a:solidFill>
                </a:endParaRPr>
              </a:p>
            </p:txBody>
          </p:sp>
        </mc:Choice>
        <mc:Fallback xmlns="">
          <p:sp>
            <p:nvSpPr>
              <p:cNvPr id="15" name="CuadroTexto 14">
                <a:extLst>
                  <a:ext uri="{FF2B5EF4-FFF2-40B4-BE49-F238E27FC236}">
                    <a16:creationId xmlns:a16="http://schemas.microsoft.com/office/drawing/2014/main" id="{FA004803-0097-7C63-AAE8-8BC4A1517BE2}"/>
                  </a:ext>
                </a:extLst>
              </p:cNvPr>
              <p:cNvSpPr txBox="1">
                <a:spLocks noRot="1" noChangeAspect="1" noMove="1" noResize="1" noEditPoints="1" noAdjustHandles="1" noChangeArrowheads="1" noChangeShapeType="1" noTextEdit="1"/>
              </p:cNvSpPr>
              <p:nvPr/>
            </p:nvSpPr>
            <p:spPr>
              <a:xfrm rot="19497545">
                <a:off x="4894048" y="3436705"/>
                <a:ext cx="1175771" cy="624915"/>
              </a:xfrm>
              <a:prstGeom prst="rect">
                <a:avLst/>
              </a:prstGeom>
              <a:blipFill>
                <a:blip r:embed="rId5"/>
                <a:stretch>
                  <a:fillRect/>
                </a:stretch>
              </a:blipFill>
            </p:spPr>
            <p:txBody>
              <a:bodyPr/>
              <a:lstStyle/>
              <a:p>
                <a:r>
                  <a:rPr lang="es-MX">
                    <a:noFill/>
                  </a:rPr>
                  <a:t> </a:t>
                </a:r>
              </a:p>
            </p:txBody>
          </p:sp>
        </mc:Fallback>
      </mc:AlternateContent>
      <p:cxnSp>
        <p:nvCxnSpPr>
          <p:cNvPr id="2" name="Conector recto de flecha 1">
            <a:extLst>
              <a:ext uri="{FF2B5EF4-FFF2-40B4-BE49-F238E27FC236}">
                <a16:creationId xmlns:a16="http://schemas.microsoft.com/office/drawing/2014/main" id="{A58D0AE2-8F95-57CD-1C97-01DB22413097}"/>
              </a:ext>
            </a:extLst>
          </p:cNvPr>
          <p:cNvCxnSpPr>
            <a:cxnSpLocks/>
          </p:cNvCxnSpPr>
          <p:nvPr/>
        </p:nvCxnSpPr>
        <p:spPr>
          <a:xfrm>
            <a:off x="7555401" y="2754364"/>
            <a:ext cx="1740340" cy="279966"/>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A1FE3C02-515D-C2EA-4C35-B655E9672D2A}"/>
                  </a:ext>
                </a:extLst>
              </p:cNvPr>
              <p:cNvSpPr txBox="1"/>
              <p:nvPr/>
            </p:nvSpPr>
            <p:spPr>
              <a:xfrm>
                <a:off x="8425571" y="2136177"/>
                <a:ext cx="356893" cy="6249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MX" sz="3600" b="0" i="1" smtClean="0">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𝑆</m:t>
                          </m:r>
                        </m:e>
                      </m:acc>
                    </m:oMath>
                  </m:oMathPara>
                </a14:m>
                <a:endParaRPr lang="es-MX" sz="3600" dirty="0">
                  <a:solidFill>
                    <a:schemeClr val="tx2"/>
                  </a:solidFill>
                </a:endParaRPr>
              </a:p>
            </p:txBody>
          </p:sp>
        </mc:Choice>
        <mc:Fallback xmlns="">
          <p:sp>
            <p:nvSpPr>
              <p:cNvPr id="10" name="CuadroTexto 9">
                <a:extLst>
                  <a:ext uri="{FF2B5EF4-FFF2-40B4-BE49-F238E27FC236}">
                    <a16:creationId xmlns:a16="http://schemas.microsoft.com/office/drawing/2014/main" id="{A1FE3C02-515D-C2EA-4C35-B655E9672D2A}"/>
                  </a:ext>
                </a:extLst>
              </p:cNvPr>
              <p:cNvSpPr txBox="1">
                <a:spLocks noRot="1" noChangeAspect="1" noMove="1" noResize="1" noEditPoints="1" noAdjustHandles="1" noChangeArrowheads="1" noChangeShapeType="1" noTextEdit="1"/>
              </p:cNvSpPr>
              <p:nvPr/>
            </p:nvSpPr>
            <p:spPr>
              <a:xfrm>
                <a:off x="8425571" y="2136177"/>
                <a:ext cx="356893" cy="624915"/>
              </a:xfrm>
              <a:prstGeom prst="rect">
                <a:avLst/>
              </a:prstGeom>
              <a:blipFill>
                <a:blip r:embed="rId6"/>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3496044595"/>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6.25E-7 -3.7037E-7 L 0.05573 -0.32917 " pathEditMode="relative" rAng="0" ptsTypes="AA">
                                      <p:cBhvr>
                                        <p:cTn id="6" dur="2000" fill="hold"/>
                                        <p:tgtEl>
                                          <p:spTgt spid="3"/>
                                        </p:tgtEl>
                                        <p:attrNameLst>
                                          <p:attrName>ppt_x</p:attrName>
                                          <p:attrName>ppt_y</p:attrName>
                                        </p:attrNameLst>
                                      </p:cBhvr>
                                      <p:rCtr x="2786" y="-16458"/>
                                    </p:animMotion>
                                  </p:childTnLst>
                                </p:cTn>
                              </p:par>
                              <p:par>
                                <p:cTn id="7" presetID="42" presetClass="path" presetSubtype="0" accel="50000" decel="50000" fill="hold" grpId="0" nodeType="withEffect">
                                  <p:stCondLst>
                                    <p:cond delay="0"/>
                                  </p:stCondLst>
                                  <p:childTnLst>
                                    <p:animMotion origin="layout" path="M -6.25E-7 -3.7037E-6 L 0.03711 -0.35162 " pathEditMode="relative" rAng="0" ptsTypes="AA">
                                      <p:cBhvr>
                                        <p:cTn id="8" dur="2000" fill="hold"/>
                                        <p:tgtEl>
                                          <p:spTgt spid="4"/>
                                        </p:tgtEl>
                                        <p:attrNameLst>
                                          <p:attrName>ppt_x</p:attrName>
                                          <p:attrName>ppt_y</p:attrName>
                                        </p:attrNameLst>
                                      </p:cBhvr>
                                      <p:rCtr x="1849" y="-17593"/>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01159 -0.01713 L 0.28308 -0.39097 " pathEditMode="relative" rAng="0" ptsTypes="AA">
                                      <p:cBhvr>
                                        <p:cTn id="18" dur="2000" fill="hold"/>
                                        <p:tgtEl>
                                          <p:spTgt spid="2"/>
                                        </p:tgtEl>
                                        <p:attrNameLst>
                                          <p:attrName>ppt_x</p:attrName>
                                          <p:attrName>ppt_y</p:attrName>
                                        </p:attrNameLst>
                                      </p:cBhvr>
                                      <p:rCtr x="14727" y="-18704"/>
                                    </p:animMotion>
                                  </p:childTnLst>
                                </p:cTn>
                              </p:par>
                              <p:par>
                                <p:cTn id="19" presetID="42" presetClass="path" presetSubtype="0" accel="50000" decel="50000" fill="hold" grpId="0" nodeType="withEffect">
                                  <p:stCondLst>
                                    <p:cond delay="0"/>
                                  </p:stCondLst>
                                  <p:childTnLst>
                                    <p:animMotion origin="layout" path="M -0.01159 -0.01713 L 0.32057 -0.5294 " pathEditMode="relative" rAng="0" ptsTypes="AA">
                                      <p:cBhvr>
                                        <p:cTn id="20" dur="2000" fill="hold"/>
                                        <p:tgtEl>
                                          <p:spTgt spid="10"/>
                                        </p:tgtEl>
                                        <p:attrNameLst>
                                          <p:attrName>ppt_x</p:attrName>
                                          <p:attrName>ppt_y</p:attrName>
                                        </p:attrNameLst>
                                      </p:cBhvr>
                                      <p:rCtr x="16602" y="-2562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10" grpId="0"/>
    </p:bldLst>
  </p:timing>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80411"/>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El método del polígono</a:t>
            </a:r>
          </a:p>
        </p:txBody>
      </p:sp>
      <p:cxnSp>
        <p:nvCxnSpPr>
          <p:cNvPr id="14" name="Conector recto 13">
            <a:extLst>
              <a:ext uri="{FF2B5EF4-FFF2-40B4-BE49-F238E27FC236}">
                <a16:creationId xmlns:a16="http://schemas.microsoft.com/office/drawing/2014/main" id="{DC3B1F08-54F7-8378-877A-D784F999846D}"/>
              </a:ext>
            </a:extLst>
          </p:cNvPr>
          <p:cNvCxnSpPr/>
          <p:nvPr/>
        </p:nvCxnSpPr>
        <p:spPr>
          <a:xfrm>
            <a:off x="6569612" y="68580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Conector recto de flecha 2">
            <a:extLst>
              <a:ext uri="{FF2B5EF4-FFF2-40B4-BE49-F238E27FC236}">
                <a16:creationId xmlns:a16="http://schemas.microsoft.com/office/drawing/2014/main" id="{76B9FB90-0C21-31ED-CE47-4FBA08CE4125}"/>
              </a:ext>
            </a:extLst>
          </p:cNvPr>
          <p:cNvCxnSpPr/>
          <p:nvPr/>
        </p:nvCxnSpPr>
        <p:spPr>
          <a:xfrm flipV="1">
            <a:off x="4792616" y="2772475"/>
            <a:ext cx="2785403" cy="450166"/>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93E7F87A-AAF0-C740-04AE-818DE132D635}"/>
                  </a:ext>
                </a:extLst>
              </p:cNvPr>
              <p:cNvSpPr txBox="1"/>
              <p:nvPr/>
            </p:nvSpPr>
            <p:spPr>
              <a:xfrm>
                <a:off x="6016010" y="2341217"/>
                <a:ext cx="402418" cy="6213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MX" sz="3600" b="0" i="1" smtClean="0">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𝑃</m:t>
                          </m:r>
                        </m:e>
                      </m:acc>
                    </m:oMath>
                  </m:oMathPara>
                </a14:m>
                <a:endParaRPr lang="es-MX" sz="3600" dirty="0">
                  <a:solidFill>
                    <a:schemeClr val="tx2"/>
                  </a:solidFill>
                </a:endParaRPr>
              </a:p>
            </p:txBody>
          </p:sp>
        </mc:Choice>
        <mc:Fallback xmlns="">
          <p:sp>
            <p:nvSpPr>
              <p:cNvPr id="4" name="CuadroTexto 3">
                <a:extLst>
                  <a:ext uri="{FF2B5EF4-FFF2-40B4-BE49-F238E27FC236}">
                    <a16:creationId xmlns:a16="http://schemas.microsoft.com/office/drawing/2014/main" id="{93E7F87A-AAF0-C740-04AE-818DE132D635}"/>
                  </a:ext>
                </a:extLst>
              </p:cNvPr>
              <p:cNvSpPr txBox="1">
                <a:spLocks noRot="1" noChangeAspect="1" noMove="1" noResize="1" noEditPoints="1" noAdjustHandles="1" noChangeArrowheads="1" noChangeShapeType="1" noTextEdit="1"/>
              </p:cNvSpPr>
              <p:nvPr/>
            </p:nvSpPr>
            <p:spPr>
              <a:xfrm>
                <a:off x="6016010" y="2341217"/>
                <a:ext cx="402418" cy="621324"/>
              </a:xfrm>
              <a:prstGeom prst="rect">
                <a:avLst/>
              </a:prstGeom>
              <a:blipFill>
                <a:blip r:embed="rId2"/>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8B1B21FD-69B2-5282-EC83-583536F55906}"/>
                  </a:ext>
                </a:extLst>
              </p:cNvPr>
              <p:cNvSpPr txBox="1"/>
              <p:nvPr/>
            </p:nvSpPr>
            <p:spPr>
              <a:xfrm>
                <a:off x="3686814" y="5465643"/>
                <a:ext cx="40043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3600" b="0" i="1" smtClean="0">
                          <a:solidFill>
                            <a:schemeClr val="tx2"/>
                          </a:solidFill>
                          <a:latin typeface="Cambria Math" panose="02040503050406030204" pitchFamily="18" charset="0"/>
                        </a:rPr>
                        <m:t>𝐴</m:t>
                      </m:r>
                    </m:oMath>
                  </m:oMathPara>
                </a14:m>
                <a:endParaRPr lang="es-MX" sz="3600" dirty="0">
                  <a:solidFill>
                    <a:schemeClr val="tx2"/>
                  </a:solidFill>
                </a:endParaRPr>
              </a:p>
            </p:txBody>
          </p:sp>
        </mc:Choice>
        <mc:Fallback xmlns="">
          <p:sp>
            <p:nvSpPr>
              <p:cNvPr id="5" name="CuadroTexto 4">
                <a:extLst>
                  <a:ext uri="{FF2B5EF4-FFF2-40B4-BE49-F238E27FC236}">
                    <a16:creationId xmlns:a16="http://schemas.microsoft.com/office/drawing/2014/main" id="{8B1B21FD-69B2-5282-EC83-583536F55906}"/>
                  </a:ext>
                </a:extLst>
              </p:cNvPr>
              <p:cNvSpPr txBox="1">
                <a:spLocks noRot="1" noChangeAspect="1" noMove="1" noResize="1" noEditPoints="1" noAdjustHandles="1" noChangeArrowheads="1" noChangeShapeType="1" noTextEdit="1"/>
              </p:cNvSpPr>
              <p:nvPr/>
            </p:nvSpPr>
            <p:spPr>
              <a:xfrm>
                <a:off x="3686814" y="5465643"/>
                <a:ext cx="400431" cy="553998"/>
              </a:xfrm>
              <a:prstGeom prst="rect">
                <a:avLst/>
              </a:prstGeom>
              <a:blipFill>
                <a:blip r:embed="rId3"/>
                <a:stretch>
                  <a:fillRect/>
                </a:stretch>
              </a:blipFill>
            </p:spPr>
            <p:txBody>
              <a:bodyPr/>
              <a:lstStyle/>
              <a:p>
                <a:r>
                  <a:rPr lang="es-MX">
                    <a:noFill/>
                  </a:rPr>
                  <a:t> </a:t>
                </a:r>
              </a:p>
            </p:txBody>
          </p:sp>
        </mc:Fallback>
      </mc:AlternateContent>
      <p:cxnSp>
        <p:nvCxnSpPr>
          <p:cNvPr id="8" name="Conector recto de flecha 7">
            <a:extLst>
              <a:ext uri="{FF2B5EF4-FFF2-40B4-BE49-F238E27FC236}">
                <a16:creationId xmlns:a16="http://schemas.microsoft.com/office/drawing/2014/main" id="{239F9BED-9725-D8E5-FD1C-6B7BEE553D69}"/>
              </a:ext>
            </a:extLst>
          </p:cNvPr>
          <p:cNvCxnSpPr/>
          <p:nvPr/>
        </p:nvCxnSpPr>
        <p:spPr>
          <a:xfrm flipV="1">
            <a:off x="4087245" y="3200745"/>
            <a:ext cx="691304" cy="2264898"/>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208D3D3A-D55B-E49B-79F4-45DB1485E32E}"/>
                  </a:ext>
                </a:extLst>
              </p:cNvPr>
              <p:cNvSpPr txBox="1"/>
              <p:nvPr/>
            </p:nvSpPr>
            <p:spPr>
              <a:xfrm>
                <a:off x="3872090" y="3775650"/>
                <a:ext cx="430310" cy="6249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MX" sz="3600" b="0" i="1" smtClean="0">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𝑄</m:t>
                          </m:r>
                        </m:e>
                      </m:acc>
                    </m:oMath>
                  </m:oMathPara>
                </a14:m>
                <a:endParaRPr lang="es-MX" sz="3600" dirty="0">
                  <a:solidFill>
                    <a:schemeClr val="tx2"/>
                  </a:solidFill>
                </a:endParaRPr>
              </a:p>
            </p:txBody>
          </p:sp>
        </mc:Choice>
        <mc:Fallback xmlns="">
          <p:sp>
            <p:nvSpPr>
              <p:cNvPr id="9" name="CuadroTexto 8">
                <a:extLst>
                  <a:ext uri="{FF2B5EF4-FFF2-40B4-BE49-F238E27FC236}">
                    <a16:creationId xmlns:a16="http://schemas.microsoft.com/office/drawing/2014/main" id="{208D3D3A-D55B-E49B-79F4-45DB1485E32E}"/>
                  </a:ext>
                </a:extLst>
              </p:cNvPr>
              <p:cNvSpPr txBox="1">
                <a:spLocks noRot="1" noChangeAspect="1" noMove="1" noResize="1" noEditPoints="1" noAdjustHandles="1" noChangeArrowheads="1" noChangeShapeType="1" noTextEdit="1"/>
              </p:cNvSpPr>
              <p:nvPr/>
            </p:nvSpPr>
            <p:spPr>
              <a:xfrm>
                <a:off x="3872090" y="3775650"/>
                <a:ext cx="430310" cy="624915"/>
              </a:xfrm>
              <a:prstGeom prst="rect">
                <a:avLst/>
              </a:prstGeom>
              <a:blipFill>
                <a:blip r:embed="rId4"/>
                <a:stretch>
                  <a:fillRect/>
                </a:stretch>
              </a:blipFill>
            </p:spPr>
            <p:txBody>
              <a:bodyPr/>
              <a:lstStyle/>
              <a:p>
                <a:r>
                  <a:rPr lang="es-MX">
                    <a:noFill/>
                  </a:rPr>
                  <a:t> </a:t>
                </a:r>
              </a:p>
            </p:txBody>
          </p:sp>
        </mc:Fallback>
      </mc:AlternateContent>
      <p:cxnSp>
        <p:nvCxnSpPr>
          <p:cNvPr id="2" name="Conector recto de flecha 1">
            <a:extLst>
              <a:ext uri="{FF2B5EF4-FFF2-40B4-BE49-F238E27FC236}">
                <a16:creationId xmlns:a16="http://schemas.microsoft.com/office/drawing/2014/main" id="{A58D0AE2-8F95-57CD-1C97-01DB22413097}"/>
              </a:ext>
            </a:extLst>
          </p:cNvPr>
          <p:cNvCxnSpPr>
            <a:cxnSpLocks/>
          </p:cNvCxnSpPr>
          <p:nvPr/>
        </p:nvCxnSpPr>
        <p:spPr>
          <a:xfrm>
            <a:off x="7541365" y="2777913"/>
            <a:ext cx="1740340" cy="279966"/>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A1FE3C02-515D-C2EA-4C35-B655E9672D2A}"/>
                  </a:ext>
                </a:extLst>
              </p:cNvPr>
              <p:cNvSpPr txBox="1"/>
              <p:nvPr/>
            </p:nvSpPr>
            <p:spPr>
              <a:xfrm>
                <a:off x="8251415" y="2209177"/>
                <a:ext cx="356893" cy="6249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MX" sz="3600" b="0" i="1" smtClean="0">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𝑆</m:t>
                          </m:r>
                        </m:e>
                      </m:acc>
                    </m:oMath>
                  </m:oMathPara>
                </a14:m>
                <a:endParaRPr lang="es-MX" sz="3600" dirty="0">
                  <a:solidFill>
                    <a:schemeClr val="tx2"/>
                  </a:solidFill>
                </a:endParaRPr>
              </a:p>
            </p:txBody>
          </p:sp>
        </mc:Choice>
        <mc:Fallback xmlns="">
          <p:sp>
            <p:nvSpPr>
              <p:cNvPr id="10" name="CuadroTexto 9">
                <a:extLst>
                  <a:ext uri="{FF2B5EF4-FFF2-40B4-BE49-F238E27FC236}">
                    <a16:creationId xmlns:a16="http://schemas.microsoft.com/office/drawing/2014/main" id="{A1FE3C02-515D-C2EA-4C35-B655E9672D2A}"/>
                  </a:ext>
                </a:extLst>
              </p:cNvPr>
              <p:cNvSpPr txBox="1">
                <a:spLocks noRot="1" noChangeAspect="1" noMove="1" noResize="1" noEditPoints="1" noAdjustHandles="1" noChangeArrowheads="1" noChangeShapeType="1" noTextEdit="1"/>
              </p:cNvSpPr>
              <p:nvPr/>
            </p:nvSpPr>
            <p:spPr>
              <a:xfrm>
                <a:off x="8251415" y="2209177"/>
                <a:ext cx="356893" cy="624915"/>
              </a:xfrm>
              <a:prstGeom prst="rect">
                <a:avLst/>
              </a:prstGeom>
              <a:blipFill>
                <a:blip r:embed="rId5"/>
                <a:stretch>
                  <a:fillRect/>
                </a:stretch>
              </a:blipFill>
            </p:spPr>
            <p:txBody>
              <a:bodyPr/>
              <a:lstStyle/>
              <a:p>
                <a:r>
                  <a:rPr lang="es-MX">
                    <a:noFill/>
                  </a:rPr>
                  <a:t> </a:t>
                </a:r>
              </a:p>
            </p:txBody>
          </p:sp>
        </mc:Fallback>
      </mc:AlternateContent>
      <p:cxnSp>
        <p:nvCxnSpPr>
          <p:cNvPr id="34" name="Conector recto de flecha 33">
            <a:extLst>
              <a:ext uri="{FF2B5EF4-FFF2-40B4-BE49-F238E27FC236}">
                <a16:creationId xmlns:a16="http://schemas.microsoft.com/office/drawing/2014/main" id="{94855311-FC3E-02D7-A8CD-FC084368F74A}"/>
              </a:ext>
            </a:extLst>
          </p:cNvPr>
          <p:cNvCxnSpPr>
            <a:cxnSpLocks/>
          </p:cNvCxnSpPr>
          <p:nvPr/>
        </p:nvCxnSpPr>
        <p:spPr>
          <a:xfrm flipV="1">
            <a:off x="4139434" y="3035180"/>
            <a:ext cx="5166845" cy="24274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CuadroTexto 36">
                <a:extLst>
                  <a:ext uri="{FF2B5EF4-FFF2-40B4-BE49-F238E27FC236}">
                    <a16:creationId xmlns:a16="http://schemas.microsoft.com/office/drawing/2014/main" id="{32B7A8C9-8E03-1CEF-9E12-00B21D923DD4}"/>
                  </a:ext>
                </a:extLst>
              </p:cNvPr>
              <p:cNvSpPr txBox="1"/>
              <p:nvPr/>
            </p:nvSpPr>
            <p:spPr>
              <a:xfrm rot="20158650">
                <a:off x="6322589" y="4149021"/>
                <a:ext cx="2080890" cy="6249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MX" sz="3600" b="0" i="1" smtClean="0">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𝑃</m:t>
                          </m:r>
                        </m:e>
                      </m:acc>
                      <m:r>
                        <a:rPr lang="es-MX" sz="3600" b="0" i="1" smtClean="0">
                          <a:solidFill>
                            <a:schemeClr val="tx2"/>
                          </a:solidFill>
                          <a:latin typeface="Cambria Math" panose="02040503050406030204" pitchFamily="18" charset="0"/>
                        </a:rPr>
                        <m:t>+</m:t>
                      </m:r>
                      <m:acc>
                        <m:accPr>
                          <m:chr m:val="⃗"/>
                          <m:ctrlPr>
                            <a:rPr lang="es-MX" sz="3600" i="1">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𝑄</m:t>
                          </m:r>
                        </m:e>
                      </m:acc>
                      <m:r>
                        <a:rPr lang="es-MX" sz="3600" b="0" i="1" smtClean="0">
                          <a:solidFill>
                            <a:schemeClr val="tx2"/>
                          </a:solidFill>
                          <a:latin typeface="Cambria Math" panose="02040503050406030204" pitchFamily="18" charset="0"/>
                        </a:rPr>
                        <m:t>+</m:t>
                      </m:r>
                      <m:acc>
                        <m:accPr>
                          <m:chr m:val="⃗"/>
                          <m:ctrlPr>
                            <a:rPr lang="es-MX" sz="3600" i="1" smtClean="0">
                              <a:solidFill>
                                <a:schemeClr val="tx2"/>
                              </a:solidFill>
                              <a:latin typeface="Cambria Math" panose="02040503050406030204" pitchFamily="18" charset="0"/>
                            </a:rPr>
                          </m:ctrlPr>
                        </m:accPr>
                        <m:e>
                          <m:r>
                            <a:rPr lang="es-MX" sz="3600" b="0" i="1" smtClean="0">
                              <a:solidFill>
                                <a:schemeClr val="tx2"/>
                              </a:solidFill>
                              <a:latin typeface="Cambria Math" panose="02040503050406030204" pitchFamily="18" charset="0"/>
                            </a:rPr>
                            <m:t>𝑆</m:t>
                          </m:r>
                        </m:e>
                      </m:acc>
                    </m:oMath>
                  </m:oMathPara>
                </a14:m>
                <a:endParaRPr lang="es-MX" sz="3600" dirty="0">
                  <a:solidFill>
                    <a:schemeClr val="tx2"/>
                  </a:solidFill>
                </a:endParaRPr>
              </a:p>
            </p:txBody>
          </p:sp>
        </mc:Choice>
        <mc:Fallback xmlns="">
          <p:sp>
            <p:nvSpPr>
              <p:cNvPr id="37" name="CuadroTexto 36">
                <a:extLst>
                  <a:ext uri="{FF2B5EF4-FFF2-40B4-BE49-F238E27FC236}">
                    <a16:creationId xmlns:a16="http://schemas.microsoft.com/office/drawing/2014/main" id="{32B7A8C9-8E03-1CEF-9E12-00B21D923DD4}"/>
                  </a:ext>
                </a:extLst>
              </p:cNvPr>
              <p:cNvSpPr txBox="1">
                <a:spLocks noRot="1" noChangeAspect="1" noMove="1" noResize="1" noEditPoints="1" noAdjustHandles="1" noChangeArrowheads="1" noChangeShapeType="1" noTextEdit="1"/>
              </p:cNvSpPr>
              <p:nvPr/>
            </p:nvSpPr>
            <p:spPr>
              <a:xfrm rot="20158650">
                <a:off x="6322589" y="4149021"/>
                <a:ext cx="2080890" cy="624915"/>
              </a:xfrm>
              <a:prstGeom prst="rect">
                <a:avLst/>
              </a:prstGeom>
              <a:blipFill>
                <a:blip r:embed="rId6"/>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1991928000"/>
      </p:ext>
    </p:extLst>
  </p:cSld>
  <p:clrMapOvr>
    <a:masterClrMapping/>
  </p:clrMapOvr>
  <p:transition>
    <p:cut/>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739EB8-6662-E396-1918-E9D8F729CDD0}"/>
              </a:ext>
            </a:extLst>
          </p:cNvPr>
          <p:cNvSpPr>
            <a:spLocks noGrp="1"/>
          </p:cNvSpPr>
          <p:nvPr>
            <p:ph type="title"/>
          </p:nvPr>
        </p:nvSpPr>
        <p:spPr/>
        <p:txBody>
          <a:bodyPr/>
          <a:lstStyle/>
          <a:p>
            <a:r>
              <a:rPr lang="es-MX" dirty="0"/>
              <a:t>Descomposición de vectores</a:t>
            </a:r>
          </a:p>
        </p:txBody>
      </p:sp>
      <p:sp>
        <p:nvSpPr>
          <p:cNvPr id="3" name="Marcador de texto 2">
            <a:extLst>
              <a:ext uri="{FF2B5EF4-FFF2-40B4-BE49-F238E27FC236}">
                <a16:creationId xmlns:a16="http://schemas.microsoft.com/office/drawing/2014/main" id="{75CD37F0-00F7-EE7D-092E-452A0344CA1C}"/>
              </a:ext>
            </a:extLst>
          </p:cNvPr>
          <p:cNvSpPr>
            <a:spLocks noGrp="1"/>
          </p:cNvSpPr>
          <p:nvPr>
            <p:ph type="body" idx="1"/>
          </p:nvPr>
        </p:nvSpPr>
        <p:spPr/>
        <p:txBody>
          <a:bodyPr/>
          <a:lstStyle/>
          <a:p>
            <a:endParaRPr lang="es-MX"/>
          </a:p>
        </p:txBody>
      </p:sp>
    </p:spTree>
    <p:extLst>
      <p:ext uri="{BB962C8B-B14F-4D97-AF65-F5344CB8AC3E}">
        <p14:creationId xmlns:p14="http://schemas.microsoft.com/office/powerpoint/2010/main" val="99953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9628632"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Tabla con unidades derivadas</a:t>
            </a:r>
          </a:p>
        </p:txBody>
      </p:sp>
      <p:graphicFrame>
        <p:nvGraphicFramePr>
          <p:cNvPr id="3" name="Tabla 3">
            <a:extLst>
              <a:ext uri="{FF2B5EF4-FFF2-40B4-BE49-F238E27FC236}">
                <a16:creationId xmlns:a16="http://schemas.microsoft.com/office/drawing/2014/main" id="{55B5C31E-847C-94CE-3753-05F9C967B65E}"/>
              </a:ext>
            </a:extLst>
          </p:cNvPr>
          <p:cNvGraphicFramePr>
            <a:graphicFrameLocks noGrp="1"/>
          </p:cNvGraphicFramePr>
          <p:nvPr>
            <p:extLst>
              <p:ext uri="{D42A27DB-BD31-4B8C-83A1-F6EECF244321}">
                <p14:modId xmlns:p14="http://schemas.microsoft.com/office/powerpoint/2010/main" val="3562237997"/>
              </p:ext>
            </p:extLst>
          </p:nvPr>
        </p:nvGraphicFramePr>
        <p:xfrm>
          <a:off x="872196" y="2087458"/>
          <a:ext cx="10578904" cy="4541520"/>
        </p:xfrm>
        <a:graphic>
          <a:graphicData uri="http://schemas.openxmlformats.org/drawingml/2006/table">
            <a:tbl>
              <a:tblPr firstRow="1" bandRow="1">
                <a:tableStyleId>{3B4B98B0-60AC-42C2-AFA5-B58CD77FA1E5}</a:tableStyleId>
              </a:tblPr>
              <a:tblGrid>
                <a:gridCol w="2644726">
                  <a:extLst>
                    <a:ext uri="{9D8B030D-6E8A-4147-A177-3AD203B41FA5}">
                      <a16:colId xmlns:a16="http://schemas.microsoft.com/office/drawing/2014/main" val="3657769777"/>
                    </a:ext>
                  </a:extLst>
                </a:gridCol>
                <a:gridCol w="3488789">
                  <a:extLst>
                    <a:ext uri="{9D8B030D-6E8A-4147-A177-3AD203B41FA5}">
                      <a16:colId xmlns:a16="http://schemas.microsoft.com/office/drawing/2014/main" val="111852866"/>
                    </a:ext>
                  </a:extLst>
                </a:gridCol>
                <a:gridCol w="1800663">
                  <a:extLst>
                    <a:ext uri="{9D8B030D-6E8A-4147-A177-3AD203B41FA5}">
                      <a16:colId xmlns:a16="http://schemas.microsoft.com/office/drawing/2014/main" val="1242243555"/>
                    </a:ext>
                  </a:extLst>
                </a:gridCol>
                <a:gridCol w="2644726">
                  <a:extLst>
                    <a:ext uri="{9D8B030D-6E8A-4147-A177-3AD203B41FA5}">
                      <a16:colId xmlns:a16="http://schemas.microsoft.com/office/drawing/2014/main" val="1267128915"/>
                    </a:ext>
                  </a:extLst>
                </a:gridCol>
              </a:tblGrid>
              <a:tr h="370840">
                <a:tc>
                  <a:txBody>
                    <a:bodyPr/>
                    <a:lstStyle/>
                    <a:p>
                      <a:pPr algn="ctr"/>
                      <a:r>
                        <a:rPr lang="es-MX" sz="3200" dirty="0">
                          <a:solidFill>
                            <a:schemeClr val="tx2"/>
                          </a:solidFill>
                        </a:rPr>
                        <a:t>Magnitud</a:t>
                      </a:r>
                    </a:p>
                  </a:txBody>
                  <a:tcPr/>
                </a:tc>
                <a:tc>
                  <a:txBody>
                    <a:bodyPr/>
                    <a:lstStyle/>
                    <a:p>
                      <a:pPr algn="ctr"/>
                      <a:r>
                        <a:rPr lang="es-MX" sz="3200" dirty="0">
                          <a:solidFill>
                            <a:schemeClr val="tx2"/>
                          </a:solidFill>
                        </a:rPr>
                        <a:t>Unidad</a:t>
                      </a:r>
                    </a:p>
                  </a:txBody>
                  <a:tcPr/>
                </a:tc>
                <a:tc>
                  <a:txBody>
                    <a:bodyPr/>
                    <a:lstStyle/>
                    <a:p>
                      <a:pPr algn="ctr"/>
                      <a:r>
                        <a:rPr lang="es-MX" sz="3200" dirty="0">
                          <a:solidFill>
                            <a:schemeClr val="tx2"/>
                          </a:solidFill>
                        </a:rPr>
                        <a:t>Símbolo</a:t>
                      </a:r>
                    </a:p>
                  </a:txBody>
                  <a:tcPr/>
                </a:tc>
                <a:tc>
                  <a:txBody>
                    <a:bodyPr/>
                    <a:lstStyle/>
                    <a:p>
                      <a:pPr algn="ctr"/>
                      <a:r>
                        <a:rPr lang="es-MX" sz="3200" dirty="0">
                          <a:solidFill>
                            <a:schemeClr val="tx2"/>
                          </a:solidFill>
                        </a:rPr>
                        <a:t>Equivalente</a:t>
                      </a:r>
                    </a:p>
                  </a:txBody>
                  <a:tcPr/>
                </a:tc>
                <a:extLst>
                  <a:ext uri="{0D108BD9-81ED-4DB2-BD59-A6C34878D82A}">
                    <a16:rowId xmlns:a16="http://schemas.microsoft.com/office/drawing/2014/main" val="3630214328"/>
                  </a:ext>
                </a:extLst>
              </a:tr>
              <a:tr h="370840">
                <a:tc>
                  <a:txBody>
                    <a:bodyPr/>
                    <a:lstStyle/>
                    <a:p>
                      <a:r>
                        <a:rPr lang="es-MX" sz="3200" dirty="0">
                          <a:solidFill>
                            <a:schemeClr val="tx2"/>
                          </a:solidFill>
                        </a:rPr>
                        <a:t>Fuerza</a:t>
                      </a:r>
                    </a:p>
                  </a:txBody>
                  <a:tcPr/>
                </a:tc>
                <a:tc>
                  <a:txBody>
                    <a:bodyPr/>
                    <a:lstStyle/>
                    <a:p>
                      <a:r>
                        <a:rPr lang="es-MX" sz="3200" dirty="0">
                          <a:solidFill>
                            <a:schemeClr val="tx2"/>
                          </a:solidFill>
                        </a:rPr>
                        <a:t>Newton</a:t>
                      </a:r>
                    </a:p>
                  </a:txBody>
                  <a:tcPr/>
                </a:tc>
                <a:tc>
                  <a:txBody>
                    <a:bodyPr/>
                    <a:lstStyle/>
                    <a:p>
                      <a:pPr algn="ctr"/>
                      <a:r>
                        <a:rPr lang="es-MX" sz="3200" dirty="0">
                          <a:solidFill>
                            <a:schemeClr val="tx2"/>
                          </a:solidFill>
                        </a:rPr>
                        <a:t>N</a:t>
                      </a:r>
                    </a:p>
                  </a:txBody>
                  <a:tcPr/>
                </a:tc>
                <a:tc>
                  <a:txBody>
                    <a:bodyPr/>
                    <a:lstStyle/>
                    <a:p>
                      <a:r>
                        <a:rPr lang="es-MX" sz="3200" dirty="0">
                          <a:solidFill>
                            <a:schemeClr val="tx2"/>
                          </a:solidFill>
                        </a:rPr>
                        <a:t>kg m / s</a:t>
                      </a:r>
                      <a:r>
                        <a:rPr lang="es-MX" sz="3200" baseline="30000" dirty="0">
                          <a:solidFill>
                            <a:schemeClr val="tx2"/>
                          </a:solidFill>
                        </a:rPr>
                        <a:t>2</a:t>
                      </a:r>
                      <a:endParaRPr lang="es-MX" sz="3200" dirty="0">
                        <a:solidFill>
                          <a:schemeClr val="tx2"/>
                        </a:solidFill>
                      </a:endParaRPr>
                    </a:p>
                  </a:txBody>
                  <a:tcPr/>
                </a:tc>
                <a:extLst>
                  <a:ext uri="{0D108BD9-81ED-4DB2-BD59-A6C34878D82A}">
                    <a16:rowId xmlns:a16="http://schemas.microsoft.com/office/drawing/2014/main" val="2485434913"/>
                  </a:ext>
                </a:extLst>
              </a:tr>
              <a:tr h="370840">
                <a:tc>
                  <a:txBody>
                    <a:bodyPr/>
                    <a:lstStyle/>
                    <a:p>
                      <a:r>
                        <a:rPr lang="es-MX" sz="3200" dirty="0">
                          <a:solidFill>
                            <a:schemeClr val="tx2"/>
                          </a:solidFill>
                        </a:rPr>
                        <a:t>Presión</a:t>
                      </a:r>
                    </a:p>
                  </a:txBody>
                  <a:tcPr/>
                </a:tc>
                <a:tc>
                  <a:txBody>
                    <a:bodyPr/>
                    <a:lstStyle/>
                    <a:p>
                      <a:r>
                        <a:rPr lang="es-MX" sz="3200" dirty="0">
                          <a:solidFill>
                            <a:schemeClr val="tx2"/>
                          </a:solidFill>
                        </a:rPr>
                        <a:t>Pascal</a:t>
                      </a:r>
                    </a:p>
                  </a:txBody>
                  <a:tcPr/>
                </a:tc>
                <a:tc>
                  <a:txBody>
                    <a:bodyPr/>
                    <a:lstStyle/>
                    <a:p>
                      <a:pPr algn="ctr"/>
                      <a:r>
                        <a:rPr lang="es-MX" sz="3200" dirty="0" err="1">
                          <a:solidFill>
                            <a:schemeClr val="tx2"/>
                          </a:solidFill>
                        </a:rPr>
                        <a:t>Pa</a:t>
                      </a:r>
                      <a:endParaRPr lang="es-MX" sz="3200" dirty="0">
                        <a:solidFill>
                          <a:schemeClr val="tx2"/>
                        </a:solidFill>
                      </a:endParaRPr>
                    </a:p>
                  </a:txBody>
                  <a:tcPr/>
                </a:tc>
                <a:tc>
                  <a:txBody>
                    <a:bodyPr/>
                    <a:lstStyle/>
                    <a:p>
                      <a:r>
                        <a:rPr lang="es-MX" sz="3200" dirty="0">
                          <a:solidFill>
                            <a:schemeClr val="tx2"/>
                          </a:solidFill>
                        </a:rPr>
                        <a:t>kg / m</a:t>
                      </a:r>
                      <a:r>
                        <a:rPr lang="es-MX" sz="3200" baseline="30000" dirty="0">
                          <a:solidFill>
                            <a:schemeClr val="tx2"/>
                          </a:solidFill>
                        </a:rPr>
                        <a:t>2</a:t>
                      </a:r>
                      <a:endParaRPr lang="es-MX" sz="3200" dirty="0">
                        <a:solidFill>
                          <a:schemeClr val="tx2"/>
                        </a:solidFill>
                      </a:endParaRPr>
                    </a:p>
                  </a:txBody>
                  <a:tcPr/>
                </a:tc>
                <a:extLst>
                  <a:ext uri="{0D108BD9-81ED-4DB2-BD59-A6C34878D82A}">
                    <a16:rowId xmlns:a16="http://schemas.microsoft.com/office/drawing/2014/main" val="3022714425"/>
                  </a:ext>
                </a:extLst>
              </a:tr>
              <a:tr h="370840">
                <a:tc>
                  <a:txBody>
                    <a:bodyPr/>
                    <a:lstStyle/>
                    <a:p>
                      <a:r>
                        <a:rPr lang="es-MX" sz="3200" dirty="0">
                          <a:solidFill>
                            <a:schemeClr val="tx2"/>
                          </a:solidFill>
                        </a:rPr>
                        <a:t>Trabajo</a:t>
                      </a:r>
                    </a:p>
                  </a:txBody>
                  <a:tcPr/>
                </a:tc>
                <a:tc>
                  <a:txBody>
                    <a:bodyPr/>
                    <a:lstStyle/>
                    <a:p>
                      <a:r>
                        <a:rPr lang="es-MX" sz="3200" dirty="0">
                          <a:solidFill>
                            <a:schemeClr val="tx2"/>
                          </a:solidFill>
                        </a:rPr>
                        <a:t>Joule</a:t>
                      </a:r>
                    </a:p>
                  </a:txBody>
                  <a:tcPr/>
                </a:tc>
                <a:tc>
                  <a:txBody>
                    <a:bodyPr/>
                    <a:lstStyle/>
                    <a:p>
                      <a:pPr algn="ctr"/>
                      <a:r>
                        <a:rPr lang="es-MX" sz="3200" dirty="0">
                          <a:solidFill>
                            <a:schemeClr val="tx2"/>
                          </a:solidFill>
                        </a:rPr>
                        <a:t>J</a:t>
                      </a:r>
                    </a:p>
                  </a:txBody>
                  <a:tcPr/>
                </a:tc>
                <a:tc>
                  <a:txBody>
                    <a:bodyPr/>
                    <a:lstStyle/>
                    <a:p>
                      <a:r>
                        <a:rPr lang="es-MX" sz="3200" dirty="0">
                          <a:solidFill>
                            <a:schemeClr val="tx2"/>
                          </a:solidFill>
                        </a:rPr>
                        <a:t>kg m</a:t>
                      </a:r>
                      <a:r>
                        <a:rPr lang="es-MX" sz="3200" baseline="30000" dirty="0">
                          <a:solidFill>
                            <a:schemeClr val="tx2"/>
                          </a:solidFill>
                        </a:rPr>
                        <a:t>2</a:t>
                      </a:r>
                      <a:r>
                        <a:rPr lang="es-MX" sz="3200" baseline="0" dirty="0">
                          <a:solidFill>
                            <a:schemeClr val="tx2"/>
                          </a:solidFill>
                        </a:rPr>
                        <a:t> / s</a:t>
                      </a:r>
                      <a:r>
                        <a:rPr lang="es-MX" sz="3200" baseline="30000" dirty="0">
                          <a:solidFill>
                            <a:schemeClr val="tx2"/>
                          </a:solidFill>
                        </a:rPr>
                        <a:t>2</a:t>
                      </a:r>
                      <a:endParaRPr lang="es-MX" sz="3200" dirty="0">
                        <a:solidFill>
                          <a:schemeClr val="tx2"/>
                        </a:solidFill>
                      </a:endParaRPr>
                    </a:p>
                  </a:txBody>
                  <a:tcPr/>
                </a:tc>
                <a:extLst>
                  <a:ext uri="{0D108BD9-81ED-4DB2-BD59-A6C34878D82A}">
                    <a16:rowId xmlns:a16="http://schemas.microsoft.com/office/drawing/2014/main" val="4046310693"/>
                  </a:ext>
                </a:extLst>
              </a:tr>
              <a:tr h="370840">
                <a:tc>
                  <a:txBody>
                    <a:bodyPr/>
                    <a:lstStyle/>
                    <a:p>
                      <a:r>
                        <a:rPr lang="es-MX" sz="3200" dirty="0">
                          <a:solidFill>
                            <a:schemeClr val="tx2"/>
                          </a:solidFill>
                        </a:rPr>
                        <a:t>Área</a:t>
                      </a:r>
                    </a:p>
                  </a:txBody>
                  <a:tcPr/>
                </a:tc>
                <a:tc>
                  <a:txBody>
                    <a:bodyPr/>
                    <a:lstStyle/>
                    <a:p>
                      <a:r>
                        <a:rPr lang="es-MX" sz="3200" dirty="0">
                          <a:solidFill>
                            <a:schemeClr val="tx2"/>
                          </a:solidFill>
                        </a:rPr>
                        <a:t>Metro cuadrado</a:t>
                      </a:r>
                    </a:p>
                  </a:txBody>
                  <a:tcPr/>
                </a:tc>
                <a:tc>
                  <a:txBody>
                    <a:bodyPr/>
                    <a:lstStyle/>
                    <a:p>
                      <a:pPr algn="ctr"/>
                      <a:r>
                        <a:rPr lang="es-MX" sz="3200" dirty="0">
                          <a:solidFill>
                            <a:schemeClr val="tx2"/>
                          </a:solidFill>
                        </a:rPr>
                        <a:t>m</a:t>
                      </a:r>
                      <a:r>
                        <a:rPr lang="es-MX" sz="3200" baseline="30000" dirty="0">
                          <a:solidFill>
                            <a:schemeClr val="tx2"/>
                          </a:solidFill>
                        </a:rPr>
                        <a:t>2</a:t>
                      </a:r>
                      <a:endParaRPr lang="es-MX" sz="3200" dirty="0">
                        <a:solidFill>
                          <a:schemeClr val="tx2"/>
                        </a:solidFill>
                      </a:endParaRPr>
                    </a:p>
                  </a:txBody>
                  <a:tcPr/>
                </a:tc>
                <a:tc>
                  <a:txBody>
                    <a:bodyPr/>
                    <a:lstStyle/>
                    <a:p>
                      <a:r>
                        <a:rPr lang="es-MX" sz="3200" dirty="0">
                          <a:solidFill>
                            <a:schemeClr val="tx2"/>
                          </a:solidFill>
                        </a:rPr>
                        <a:t>m</a:t>
                      </a:r>
                      <a:r>
                        <a:rPr lang="es-MX" sz="3200" baseline="30000" dirty="0">
                          <a:solidFill>
                            <a:schemeClr val="tx2"/>
                          </a:solidFill>
                        </a:rPr>
                        <a:t>2</a:t>
                      </a:r>
                      <a:endParaRPr lang="es-MX" sz="3200" dirty="0">
                        <a:solidFill>
                          <a:schemeClr val="tx2"/>
                        </a:solidFill>
                      </a:endParaRPr>
                    </a:p>
                  </a:txBody>
                  <a:tcPr/>
                </a:tc>
                <a:extLst>
                  <a:ext uri="{0D108BD9-81ED-4DB2-BD59-A6C34878D82A}">
                    <a16:rowId xmlns:a16="http://schemas.microsoft.com/office/drawing/2014/main" val="2042107326"/>
                  </a:ext>
                </a:extLst>
              </a:tr>
              <a:tr h="370840">
                <a:tc>
                  <a:txBody>
                    <a:bodyPr/>
                    <a:lstStyle/>
                    <a:p>
                      <a:r>
                        <a:rPr lang="es-MX" sz="3200" dirty="0">
                          <a:solidFill>
                            <a:schemeClr val="tx2"/>
                          </a:solidFill>
                        </a:rPr>
                        <a:t>Volumen</a:t>
                      </a:r>
                    </a:p>
                  </a:txBody>
                  <a:tcPr/>
                </a:tc>
                <a:tc>
                  <a:txBody>
                    <a:bodyPr/>
                    <a:lstStyle/>
                    <a:p>
                      <a:r>
                        <a:rPr lang="es-MX" sz="3200" dirty="0">
                          <a:solidFill>
                            <a:schemeClr val="tx2"/>
                          </a:solidFill>
                        </a:rPr>
                        <a:t>Metro cúbico</a:t>
                      </a:r>
                    </a:p>
                  </a:txBody>
                  <a:tcPr/>
                </a:tc>
                <a:tc>
                  <a:txBody>
                    <a:bodyPr/>
                    <a:lstStyle/>
                    <a:p>
                      <a:pPr algn="ctr"/>
                      <a:r>
                        <a:rPr lang="es-MX" sz="3200" dirty="0">
                          <a:solidFill>
                            <a:schemeClr val="tx2"/>
                          </a:solidFill>
                        </a:rPr>
                        <a:t>m</a:t>
                      </a:r>
                      <a:r>
                        <a:rPr lang="es-MX" sz="3200" baseline="30000" dirty="0">
                          <a:solidFill>
                            <a:schemeClr val="tx2"/>
                          </a:solidFill>
                        </a:rPr>
                        <a:t>3</a:t>
                      </a:r>
                      <a:endParaRPr lang="es-MX" sz="3200" dirty="0">
                        <a:solidFill>
                          <a:schemeClr val="tx2"/>
                        </a:solidFill>
                      </a:endParaRPr>
                    </a:p>
                  </a:txBody>
                  <a:tcPr/>
                </a:tc>
                <a:tc>
                  <a:txBody>
                    <a:bodyPr/>
                    <a:lstStyle/>
                    <a:p>
                      <a:r>
                        <a:rPr lang="es-MX" sz="3200" dirty="0">
                          <a:solidFill>
                            <a:schemeClr val="tx2"/>
                          </a:solidFill>
                        </a:rPr>
                        <a:t>m</a:t>
                      </a:r>
                      <a:r>
                        <a:rPr lang="es-MX" sz="3200" baseline="30000" dirty="0">
                          <a:solidFill>
                            <a:schemeClr val="tx2"/>
                          </a:solidFill>
                        </a:rPr>
                        <a:t>3</a:t>
                      </a:r>
                      <a:endParaRPr lang="es-MX" sz="3200" dirty="0">
                        <a:solidFill>
                          <a:schemeClr val="tx2"/>
                        </a:solidFill>
                      </a:endParaRPr>
                    </a:p>
                  </a:txBody>
                  <a:tcPr/>
                </a:tc>
                <a:extLst>
                  <a:ext uri="{0D108BD9-81ED-4DB2-BD59-A6C34878D82A}">
                    <a16:rowId xmlns:a16="http://schemas.microsoft.com/office/drawing/2014/main" val="831462724"/>
                  </a:ext>
                </a:extLst>
              </a:tr>
              <a:tr h="370840">
                <a:tc>
                  <a:txBody>
                    <a:bodyPr/>
                    <a:lstStyle/>
                    <a:p>
                      <a:r>
                        <a:rPr lang="es-MX" sz="3200" dirty="0">
                          <a:solidFill>
                            <a:schemeClr val="tx2"/>
                          </a:solidFill>
                        </a:rPr>
                        <a:t>Aceleración</a:t>
                      </a:r>
                    </a:p>
                  </a:txBody>
                  <a:tcPr anchor="ctr"/>
                </a:tc>
                <a:tc>
                  <a:txBody>
                    <a:bodyPr/>
                    <a:lstStyle/>
                    <a:p>
                      <a:r>
                        <a:rPr lang="es-MX" sz="3200" dirty="0">
                          <a:solidFill>
                            <a:schemeClr val="tx2"/>
                          </a:solidFill>
                        </a:rPr>
                        <a:t>Metro por segundo al cuadrado</a:t>
                      </a:r>
                    </a:p>
                  </a:txBody>
                  <a:tcPr/>
                </a:tc>
                <a:tc>
                  <a:txBody>
                    <a:bodyPr/>
                    <a:lstStyle/>
                    <a:p>
                      <a:pPr algn="ctr"/>
                      <a:r>
                        <a:rPr lang="es-MX" sz="3200" dirty="0">
                          <a:solidFill>
                            <a:schemeClr val="tx2"/>
                          </a:solidFill>
                        </a:rPr>
                        <a:t>m / s</a:t>
                      </a:r>
                      <a:r>
                        <a:rPr lang="es-MX" sz="3200" baseline="30000" dirty="0">
                          <a:solidFill>
                            <a:schemeClr val="tx2"/>
                          </a:solidFill>
                        </a:rPr>
                        <a:t>2</a:t>
                      </a:r>
                      <a:endParaRPr lang="es-MX" sz="3200" dirty="0">
                        <a:solidFill>
                          <a:schemeClr val="tx2"/>
                        </a:solidFil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3200" dirty="0">
                          <a:solidFill>
                            <a:schemeClr val="tx2"/>
                          </a:solidFill>
                        </a:rPr>
                        <a:t>m / s</a:t>
                      </a:r>
                      <a:r>
                        <a:rPr lang="es-MX" sz="3200" baseline="30000" dirty="0">
                          <a:solidFill>
                            <a:schemeClr val="tx2"/>
                          </a:solidFill>
                        </a:rPr>
                        <a:t>2</a:t>
                      </a:r>
                      <a:endParaRPr lang="es-MX" sz="3200" dirty="0">
                        <a:solidFill>
                          <a:schemeClr val="tx2"/>
                        </a:solidFill>
                      </a:endParaRPr>
                    </a:p>
                  </a:txBody>
                  <a:tcPr anchor="ctr"/>
                </a:tc>
                <a:extLst>
                  <a:ext uri="{0D108BD9-81ED-4DB2-BD59-A6C34878D82A}">
                    <a16:rowId xmlns:a16="http://schemas.microsoft.com/office/drawing/2014/main" val="3867149653"/>
                  </a:ext>
                </a:extLst>
              </a:tr>
            </a:tbl>
          </a:graphicData>
        </a:graphic>
      </p:graphicFrame>
    </p:spTree>
    <p:extLst>
      <p:ext uri="{BB962C8B-B14F-4D97-AF65-F5344CB8AC3E}">
        <p14:creationId xmlns:p14="http://schemas.microsoft.com/office/powerpoint/2010/main" val="3764365494"/>
      </p:ext>
    </p:extLst>
  </p:cSld>
  <p:clrMapOvr>
    <a:masterClrMapping/>
  </p:clrMapOvr>
  <p:transition>
    <p:cut/>
  </p:transition>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80411"/>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Componentes de un vector</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711129" y="2283537"/>
            <a:ext cx="10725905" cy="4254838"/>
          </a:xfrm>
        </p:spPr>
        <p:txBody>
          <a:bodyPr>
            <a:noAutofit/>
          </a:bodyPr>
          <a:lstStyle/>
          <a:p>
            <a:pPr marL="0" indent="0">
              <a:buNone/>
            </a:pPr>
            <a:r>
              <a:rPr lang="es-MX" sz="4000" dirty="0">
                <a:solidFill>
                  <a:schemeClr val="tx2"/>
                </a:solidFill>
              </a:rPr>
              <a:t>Es sabido que todo vector A se puede “descomponer” en las llamadas componentes, tanto en la dirección del eje x, como del eje y.</a:t>
            </a:r>
          </a:p>
          <a:p>
            <a:pPr marL="0" indent="0">
              <a:buNone/>
            </a:pPr>
            <a:endParaRPr lang="es-MX" sz="4000" b="1" dirty="0">
              <a:solidFill>
                <a:schemeClr val="tx2"/>
              </a:solidFill>
            </a:endParaRPr>
          </a:p>
          <a:p>
            <a:pPr marL="0" indent="0" algn="ctr">
              <a:buNone/>
            </a:pPr>
            <a:r>
              <a:rPr lang="es-MX" sz="4000" dirty="0">
                <a:solidFill>
                  <a:schemeClr val="tx2"/>
                </a:solidFill>
              </a:rPr>
              <a:t>En el eje x: </a:t>
            </a:r>
            <a:r>
              <a:rPr lang="es-MX" sz="4000" dirty="0" err="1">
                <a:solidFill>
                  <a:schemeClr val="tx2"/>
                </a:solidFill>
              </a:rPr>
              <a:t>A</a:t>
            </a:r>
            <a:r>
              <a:rPr lang="es-MX" sz="4000" baseline="-25000" dirty="0" err="1">
                <a:solidFill>
                  <a:schemeClr val="tx2"/>
                </a:solidFill>
              </a:rPr>
              <a:t>x</a:t>
            </a:r>
            <a:endParaRPr lang="es-MX" sz="4000" baseline="-25000" dirty="0">
              <a:solidFill>
                <a:schemeClr val="tx2"/>
              </a:solidFill>
            </a:endParaRPr>
          </a:p>
          <a:p>
            <a:pPr marL="0" indent="0" algn="ctr">
              <a:buNone/>
            </a:pPr>
            <a:r>
              <a:rPr lang="es-MX" sz="4000" dirty="0">
                <a:solidFill>
                  <a:schemeClr val="tx2"/>
                </a:solidFill>
              </a:rPr>
              <a:t>En el eje y: A</a:t>
            </a:r>
            <a:r>
              <a:rPr lang="es-MX" sz="4000" baseline="-25000" dirty="0">
                <a:solidFill>
                  <a:schemeClr val="tx2"/>
                </a:solidFill>
              </a:rPr>
              <a:t>y</a:t>
            </a:r>
            <a:endParaRPr lang="es-MX" sz="4000" baseline="-25000" dirty="0">
              <a:solidFill>
                <a:srgbClr val="FF0000"/>
              </a:solidFill>
            </a:endParaRPr>
          </a:p>
        </p:txBody>
      </p:sp>
      <p:cxnSp>
        <p:nvCxnSpPr>
          <p:cNvPr id="14" name="Conector recto 13">
            <a:extLst>
              <a:ext uri="{FF2B5EF4-FFF2-40B4-BE49-F238E27FC236}">
                <a16:creationId xmlns:a16="http://schemas.microsoft.com/office/drawing/2014/main" id="{DC3B1F08-54F7-8378-877A-D784F999846D}"/>
              </a:ext>
            </a:extLst>
          </p:cNvPr>
          <p:cNvCxnSpPr/>
          <p:nvPr/>
        </p:nvCxnSpPr>
        <p:spPr>
          <a:xfrm>
            <a:off x="6569612" y="6858000"/>
            <a:ext cx="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4003811"/>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 calcmode="lin" valueType="num">
                                      <p:cBhvr>
                                        <p:cTn id="15" dur="10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6" dur="1000" fill="hold"/>
                                        <p:tgtEl>
                                          <p:spTgt spid="6">
                                            <p:txEl>
                                              <p:pRg st="2" end="2"/>
                                            </p:txEl>
                                          </p:spTgt>
                                        </p:tgtEl>
                                        <p:attrNameLst>
                                          <p:attrName>ppt_h</p:attrName>
                                        </p:attrNameLst>
                                      </p:cBhvr>
                                      <p:tavLst>
                                        <p:tav tm="0">
                                          <p:val>
                                            <p:fltVal val="0"/>
                                          </p:val>
                                        </p:tav>
                                        <p:tav tm="100000">
                                          <p:val>
                                            <p:strVal val="#ppt_h"/>
                                          </p:val>
                                        </p:tav>
                                      </p:tavLst>
                                    </p:anim>
                                    <p:anim calcmode="lin" valueType="num">
                                      <p:cBhvr>
                                        <p:cTn id="17" dur="1000" fill="hold"/>
                                        <p:tgtEl>
                                          <p:spTgt spid="6">
                                            <p:txEl>
                                              <p:pRg st="2" end="2"/>
                                            </p:txEl>
                                          </p:spTgt>
                                        </p:tgtEl>
                                        <p:attrNameLst>
                                          <p:attrName>style.rotation</p:attrName>
                                        </p:attrNameLst>
                                      </p:cBhvr>
                                      <p:tavLst>
                                        <p:tav tm="0">
                                          <p:val>
                                            <p:fltVal val="90"/>
                                          </p:val>
                                        </p:tav>
                                        <p:tav tm="100000">
                                          <p:val>
                                            <p:fltVal val="0"/>
                                          </p:val>
                                        </p:tav>
                                      </p:tavLst>
                                    </p:anim>
                                    <p:animEffect transition="in" filter="fade">
                                      <p:cBhvr>
                                        <p:cTn id="18" dur="1000"/>
                                        <p:tgtEl>
                                          <p:spTgt spid="6">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 calcmode="lin" valueType="num">
                                      <p:cBhvr>
                                        <p:cTn id="23" dur="10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4" dur="1000" fill="hold"/>
                                        <p:tgtEl>
                                          <p:spTgt spid="6">
                                            <p:txEl>
                                              <p:pRg st="3" end="3"/>
                                            </p:txEl>
                                          </p:spTgt>
                                        </p:tgtEl>
                                        <p:attrNameLst>
                                          <p:attrName>ppt_h</p:attrName>
                                        </p:attrNameLst>
                                      </p:cBhvr>
                                      <p:tavLst>
                                        <p:tav tm="0">
                                          <p:val>
                                            <p:fltVal val="0"/>
                                          </p:val>
                                        </p:tav>
                                        <p:tav tm="100000">
                                          <p:val>
                                            <p:strVal val="#ppt_h"/>
                                          </p:val>
                                        </p:tav>
                                      </p:tavLst>
                                    </p:anim>
                                    <p:anim calcmode="lin" valueType="num">
                                      <p:cBhvr>
                                        <p:cTn id="25" dur="1000" fill="hold"/>
                                        <p:tgtEl>
                                          <p:spTgt spid="6">
                                            <p:txEl>
                                              <p:pRg st="3" end="3"/>
                                            </p:txEl>
                                          </p:spTgt>
                                        </p:tgtEl>
                                        <p:attrNameLst>
                                          <p:attrName>style.rotation</p:attrName>
                                        </p:attrNameLst>
                                      </p:cBhvr>
                                      <p:tavLst>
                                        <p:tav tm="0">
                                          <p:val>
                                            <p:fltVal val="90"/>
                                          </p:val>
                                        </p:tav>
                                        <p:tav tm="100000">
                                          <p:val>
                                            <p:fltVal val="0"/>
                                          </p:val>
                                        </p:tav>
                                      </p:tavLst>
                                    </p:anim>
                                    <p:animEffect transition="in" filter="fade">
                                      <p:cBhvr>
                                        <p:cTn id="26" dur="10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80411"/>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Componentes de un vector</a:t>
            </a:r>
          </a:p>
        </p:txBody>
      </p:sp>
      <p:cxnSp>
        <p:nvCxnSpPr>
          <p:cNvPr id="14" name="Conector recto 13">
            <a:extLst>
              <a:ext uri="{FF2B5EF4-FFF2-40B4-BE49-F238E27FC236}">
                <a16:creationId xmlns:a16="http://schemas.microsoft.com/office/drawing/2014/main" id="{DC3B1F08-54F7-8378-877A-D784F999846D}"/>
              </a:ext>
            </a:extLst>
          </p:cNvPr>
          <p:cNvCxnSpPr/>
          <p:nvPr/>
        </p:nvCxnSpPr>
        <p:spPr>
          <a:xfrm>
            <a:off x="6569612" y="6858000"/>
            <a:ext cx="0" cy="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Imagen 7" descr="Imagen que contiene Gráfico de líneas&#10;&#10;Descripción generada automáticamente">
            <a:extLst>
              <a:ext uri="{FF2B5EF4-FFF2-40B4-BE49-F238E27FC236}">
                <a16:creationId xmlns:a16="http://schemas.microsoft.com/office/drawing/2014/main" id="{295AD4D0-1369-1FE1-FF87-6FA68598ED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7338" y="2015139"/>
            <a:ext cx="5762625" cy="4362450"/>
          </a:xfrm>
          <a:prstGeom prst="rect">
            <a:avLst/>
          </a:prstGeom>
        </p:spPr>
      </p:pic>
    </p:spTree>
    <p:extLst>
      <p:ext uri="{BB962C8B-B14F-4D97-AF65-F5344CB8AC3E}">
        <p14:creationId xmlns:p14="http://schemas.microsoft.com/office/powerpoint/2010/main" val="4190048644"/>
      </p:ext>
    </p:extLst>
  </p:cSld>
  <p:clrMapOvr>
    <a:masterClrMapping/>
  </p:clrMapOvr>
  <p:transition>
    <p:cut/>
  </p:transition>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80411"/>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Componentes de un vector</a:t>
            </a:r>
          </a:p>
        </p:txBody>
      </p:sp>
      <p:cxnSp>
        <p:nvCxnSpPr>
          <p:cNvPr id="14" name="Conector recto 13">
            <a:extLst>
              <a:ext uri="{FF2B5EF4-FFF2-40B4-BE49-F238E27FC236}">
                <a16:creationId xmlns:a16="http://schemas.microsoft.com/office/drawing/2014/main" id="{DC3B1F08-54F7-8378-877A-D784F999846D}"/>
              </a:ext>
            </a:extLst>
          </p:cNvPr>
          <p:cNvCxnSpPr/>
          <p:nvPr/>
        </p:nvCxnSpPr>
        <p:spPr>
          <a:xfrm>
            <a:off x="6569612" y="6858000"/>
            <a:ext cx="0" cy="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Imagen 2" descr="Imagen que contiene Gráfico de líneas&#10;&#10;Descripción generada automáticamente">
            <a:extLst>
              <a:ext uri="{FF2B5EF4-FFF2-40B4-BE49-F238E27FC236}">
                <a16:creationId xmlns:a16="http://schemas.microsoft.com/office/drawing/2014/main" id="{3BEF69E9-CE3F-3CC0-5581-737262EAE1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5999" y="2016000"/>
            <a:ext cx="5763600" cy="4686883"/>
          </a:xfrm>
          <a:prstGeom prst="rect">
            <a:avLst/>
          </a:prstGeom>
        </p:spPr>
      </p:pic>
    </p:spTree>
    <p:extLst>
      <p:ext uri="{BB962C8B-B14F-4D97-AF65-F5344CB8AC3E}">
        <p14:creationId xmlns:p14="http://schemas.microsoft.com/office/powerpoint/2010/main" val="3545994163"/>
      </p:ext>
    </p:extLst>
  </p:cSld>
  <p:clrMapOvr>
    <a:masterClrMapping/>
  </p:clrMapOvr>
  <p:transition>
    <p:cut/>
  </p:transition>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80411"/>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Componentes de un vector</a:t>
            </a:r>
          </a:p>
        </p:txBody>
      </p:sp>
      <p:cxnSp>
        <p:nvCxnSpPr>
          <p:cNvPr id="14" name="Conector recto 13">
            <a:extLst>
              <a:ext uri="{FF2B5EF4-FFF2-40B4-BE49-F238E27FC236}">
                <a16:creationId xmlns:a16="http://schemas.microsoft.com/office/drawing/2014/main" id="{DC3B1F08-54F7-8378-877A-D784F999846D}"/>
              </a:ext>
            </a:extLst>
          </p:cNvPr>
          <p:cNvCxnSpPr/>
          <p:nvPr/>
        </p:nvCxnSpPr>
        <p:spPr>
          <a:xfrm>
            <a:off x="6569612" y="6858000"/>
            <a:ext cx="0"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Imagen 3" descr="Imagen que contiene Gráfico de líneas&#10;&#10;Descripción generada automáticamente">
            <a:extLst>
              <a:ext uri="{FF2B5EF4-FFF2-40B4-BE49-F238E27FC236}">
                <a16:creationId xmlns:a16="http://schemas.microsoft.com/office/drawing/2014/main" id="{9CC4555C-A6AD-BD97-7F5B-C73C1366E5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5999" y="2016000"/>
            <a:ext cx="5763600" cy="4934785"/>
          </a:xfrm>
          <a:prstGeom prst="rect">
            <a:avLst/>
          </a:prstGeom>
        </p:spPr>
      </p:pic>
    </p:spTree>
    <p:extLst>
      <p:ext uri="{BB962C8B-B14F-4D97-AF65-F5344CB8AC3E}">
        <p14:creationId xmlns:p14="http://schemas.microsoft.com/office/powerpoint/2010/main" val="4007779221"/>
      </p:ext>
    </p:extLst>
  </p:cSld>
  <p:clrMapOvr>
    <a:masterClrMapping/>
  </p:clrMapOvr>
  <p:transition>
    <p:cut/>
  </p:transition>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80411"/>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Componentes de un vector</a:t>
            </a:r>
          </a:p>
        </p:txBody>
      </p:sp>
      <p:cxnSp>
        <p:nvCxnSpPr>
          <p:cNvPr id="14" name="Conector recto 13">
            <a:extLst>
              <a:ext uri="{FF2B5EF4-FFF2-40B4-BE49-F238E27FC236}">
                <a16:creationId xmlns:a16="http://schemas.microsoft.com/office/drawing/2014/main" id="{DC3B1F08-54F7-8378-877A-D784F999846D}"/>
              </a:ext>
            </a:extLst>
          </p:cNvPr>
          <p:cNvCxnSpPr/>
          <p:nvPr/>
        </p:nvCxnSpPr>
        <p:spPr>
          <a:xfrm>
            <a:off x="6569612" y="6858000"/>
            <a:ext cx="0"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Imagen 3" descr="Imagen que contiene Gráfico de líneas&#10;&#10;Descripción generada automáticamente">
            <a:extLst>
              <a:ext uri="{FF2B5EF4-FFF2-40B4-BE49-F238E27FC236}">
                <a16:creationId xmlns:a16="http://schemas.microsoft.com/office/drawing/2014/main" id="{9CC4555C-A6AD-BD97-7F5B-C73C1366E5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5999" y="2016000"/>
            <a:ext cx="5763600" cy="4934785"/>
          </a:xfrm>
          <a:prstGeom prst="rect">
            <a:avLst/>
          </a:prstGeom>
        </p:spPr>
      </p:pic>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4DF26BDD-3DD8-A8AE-E70F-803C307A2FCF}"/>
                  </a:ext>
                </a:extLst>
              </p:cNvPr>
              <p:cNvSpPr txBox="1"/>
              <p:nvPr/>
            </p:nvSpPr>
            <p:spPr>
              <a:xfrm>
                <a:off x="8177616" y="3112477"/>
                <a:ext cx="3614836" cy="20847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sz="4400" i="1" smtClean="0">
                              <a:solidFill>
                                <a:schemeClr val="tx2"/>
                              </a:solidFill>
                              <a:latin typeface="Cambria Math" panose="02040503050406030204" pitchFamily="18" charset="0"/>
                            </a:rPr>
                          </m:ctrlPr>
                        </m:sSubPr>
                        <m:e>
                          <m:r>
                            <a:rPr lang="es-MX" sz="4400" b="0" i="1" smtClean="0">
                              <a:solidFill>
                                <a:schemeClr val="tx2"/>
                              </a:solidFill>
                              <a:latin typeface="Cambria Math" panose="02040503050406030204" pitchFamily="18" charset="0"/>
                            </a:rPr>
                            <m:t>𝐴</m:t>
                          </m:r>
                        </m:e>
                        <m:sub>
                          <m:r>
                            <a:rPr lang="es-MX" sz="4400" b="0" i="1" smtClean="0">
                              <a:solidFill>
                                <a:schemeClr val="tx2"/>
                              </a:solidFill>
                              <a:latin typeface="Cambria Math" panose="02040503050406030204" pitchFamily="18" charset="0"/>
                            </a:rPr>
                            <m:t>𝑥</m:t>
                          </m:r>
                        </m:sub>
                      </m:sSub>
                      <m:r>
                        <a:rPr lang="es-MX" sz="4400" b="0" i="1" smtClean="0">
                          <a:solidFill>
                            <a:schemeClr val="tx2"/>
                          </a:solidFill>
                          <a:latin typeface="Cambria Math" panose="02040503050406030204" pitchFamily="18" charset="0"/>
                        </a:rPr>
                        <m:t>=</m:t>
                      </m:r>
                      <m:r>
                        <a:rPr lang="es-MX" sz="4400" b="0" i="1" smtClean="0">
                          <a:solidFill>
                            <a:schemeClr val="tx2"/>
                          </a:solidFill>
                          <a:latin typeface="Cambria Math" panose="02040503050406030204" pitchFamily="18" charset="0"/>
                        </a:rPr>
                        <m:t>𝐴</m:t>
                      </m:r>
                      <m:r>
                        <a:rPr lang="es-MX" sz="4400" b="0" i="1" smtClean="0">
                          <a:solidFill>
                            <a:schemeClr val="tx2"/>
                          </a:solidFill>
                          <a:latin typeface="Cambria Math" panose="02040503050406030204" pitchFamily="18" charset="0"/>
                        </a:rPr>
                        <m:t> </m:t>
                      </m:r>
                      <m:func>
                        <m:funcPr>
                          <m:ctrlPr>
                            <a:rPr lang="es-MX" sz="4400" b="0" i="1" smtClean="0">
                              <a:solidFill>
                                <a:schemeClr val="tx2"/>
                              </a:solidFill>
                              <a:latin typeface="Cambria Math" panose="02040503050406030204" pitchFamily="18" charset="0"/>
                            </a:rPr>
                          </m:ctrlPr>
                        </m:funcPr>
                        <m:fName>
                          <m:r>
                            <m:rPr>
                              <m:sty m:val="p"/>
                            </m:rPr>
                            <a:rPr lang="es-MX" sz="4400" b="0" i="0" smtClean="0">
                              <a:solidFill>
                                <a:schemeClr val="tx2"/>
                              </a:solidFill>
                              <a:latin typeface="Cambria Math" panose="02040503050406030204" pitchFamily="18" charset="0"/>
                            </a:rPr>
                            <m:t>cos</m:t>
                          </m:r>
                        </m:fName>
                        <m:e>
                          <m:r>
                            <a:rPr lang="es-MX" sz="4400" b="0" i="1" smtClean="0">
                              <a:solidFill>
                                <a:schemeClr val="tx2"/>
                              </a:solidFill>
                              <a:latin typeface="Cambria Math" panose="02040503050406030204" pitchFamily="18" charset="0"/>
                              <a:ea typeface="Cambria Math" panose="02040503050406030204" pitchFamily="18" charset="0"/>
                            </a:rPr>
                            <m:t>𝜃</m:t>
                          </m:r>
                        </m:e>
                      </m:func>
                    </m:oMath>
                  </m:oMathPara>
                </a14:m>
                <a:endParaRPr lang="es-MX" sz="4400" b="0" dirty="0">
                  <a:solidFill>
                    <a:schemeClr val="tx2"/>
                  </a:solidFill>
                </a:endParaRPr>
              </a:p>
              <a:p>
                <a:endParaRPr lang="es-MX" sz="4400" dirty="0">
                  <a:solidFill>
                    <a:schemeClr val="tx2"/>
                  </a:solidFill>
                </a:endParaRPr>
              </a:p>
              <a:p>
                <a:pPr/>
                <a14:m>
                  <m:oMathPara xmlns:m="http://schemas.openxmlformats.org/officeDocument/2006/math">
                    <m:oMathParaPr>
                      <m:jc m:val="centerGroup"/>
                    </m:oMathParaPr>
                    <m:oMath xmlns:m="http://schemas.openxmlformats.org/officeDocument/2006/math">
                      <m:sSub>
                        <m:sSubPr>
                          <m:ctrlPr>
                            <a:rPr lang="es-MX" sz="4400" i="1" smtClean="0">
                              <a:solidFill>
                                <a:schemeClr val="tx2"/>
                              </a:solidFill>
                              <a:latin typeface="Cambria Math" panose="02040503050406030204" pitchFamily="18" charset="0"/>
                            </a:rPr>
                          </m:ctrlPr>
                        </m:sSubPr>
                        <m:e>
                          <m:r>
                            <a:rPr lang="es-MX" sz="4400" b="0" i="1" smtClean="0">
                              <a:solidFill>
                                <a:schemeClr val="tx2"/>
                              </a:solidFill>
                              <a:latin typeface="Cambria Math" panose="02040503050406030204" pitchFamily="18" charset="0"/>
                            </a:rPr>
                            <m:t>𝐴</m:t>
                          </m:r>
                        </m:e>
                        <m:sub>
                          <m:r>
                            <a:rPr lang="es-MX" sz="4400" b="0" i="1" smtClean="0">
                              <a:solidFill>
                                <a:schemeClr val="tx2"/>
                              </a:solidFill>
                              <a:latin typeface="Cambria Math" panose="02040503050406030204" pitchFamily="18" charset="0"/>
                            </a:rPr>
                            <m:t>𝑦</m:t>
                          </m:r>
                        </m:sub>
                      </m:sSub>
                      <m:r>
                        <a:rPr lang="es-MX" sz="4400" b="0" i="1" smtClean="0">
                          <a:solidFill>
                            <a:schemeClr val="tx2"/>
                          </a:solidFill>
                          <a:latin typeface="Cambria Math" panose="02040503050406030204" pitchFamily="18" charset="0"/>
                        </a:rPr>
                        <m:t>=</m:t>
                      </m:r>
                      <m:r>
                        <a:rPr lang="es-MX" sz="4400" b="0" i="1" smtClean="0">
                          <a:solidFill>
                            <a:schemeClr val="tx2"/>
                          </a:solidFill>
                          <a:latin typeface="Cambria Math" panose="02040503050406030204" pitchFamily="18" charset="0"/>
                        </a:rPr>
                        <m:t>𝐴</m:t>
                      </m:r>
                      <m:r>
                        <a:rPr lang="es-MX" sz="4400" b="0" i="1" smtClean="0">
                          <a:solidFill>
                            <a:schemeClr val="tx2"/>
                          </a:solidFill>
                          <a:latin typeface="Cambria Math" panose="02040503050406030204" pitchFamily="18" charset="0"/>
                        </a:rPr>
                        <m:t> </m:t>
                      </m:r>
                      <m:func>
                        <m:funcPr>
                          <m:ctrlPr>
                            <a:rPr lang="es-MX" sz="4400" b="0" i="1" smtClean="0">
                              <a:solidFill>
                                <a:schemeClr val="tx2"/>
                              </a:solidFill>
                              <a:latin typeface="Cambria Math" panose="02040503050406030204" pitchFamily="18" charset="0"/>
                            </a:rPr>
                          </m:ctrlPr>
                        </m:funcPr>
                        <m:fName>
                          <m:r>
                            <m:rPr>
                              <m:sty m:val="p"/>
                            </m:rPr>
                            <a:rPr lang="es-MX" sz="4400" b="0" i="0" smtClean="0">
                              <a:solidFill>
                                <a:schemeClr val="tx2"/>
                              </a:solidFill>
                              <a:latin typeface="Cambria Math" panose="02040503050406030204" pitchFamily="18" charset="0"/>
                            </a:rPr>
                            <m:t>sin</m:t>
                          </m:r>
                        </m:fName>
                        <m:e>
                          <m:r>
                            <a:rPr lang="es-MX" sz="4400" b="0" i="1" smtClean="0">
                              <a:solidFill>
                                <a:schemeClr val="tx2"/>
                              </a:solidFill>
                              <a:latin typeface="Cambria Math" panose="02040503050406030204" pitchFamily="18" charset="0"/>
                              <a:ea typeface="Cambria Math" panose="02040503050406030204" pitchFamily="18" charset="0"/>
                            </a:rPr>
                            <m:t>𝜃</m:t>
                          </m:r>
                        </m:e>
                      </m:func>
                    </m:oMath>
                  </m:oMathPara>
                </a14:m>
                <a:endParaRPr lang="es-MX" sz="4400" dirty="0">
                  <a:solidFill>
                    <a:schemeClr val="tx2"/>
                  </a:solidFill>
                </a:endParaRPr>
              </a:p>
            </p:txBody>
          </p:sp>
        </mc:Choice>
        <mc:Fallback xmlns="">
          <p:sp>
            <p:nvSpPr>
              <p:cNvPr id="2" name="CuadroTexto 1">
                <a:extLst>
                  <a:ext uri="{FF2B5EF4-FFF2-40B4-BE49-F238E27FC236}">
                    <a16:creationId xmlns:a16="http://schemas.microsoft.com/office/drawing/2014/main" id="{4DF26BDD-3DD8-A8AE-E70F-803C307A2FCF}"/>
                  </a:ext>
                </a:extLst>
              </p:cNvPr>
              <p:cNvSpPr txBox="1">
                <a:spLocks noRot="1" noChangeAspect="1" noMove="1" noResize="1" noEditPoints="1" noAdjustHandles="1" noChangeArrowheads="1" noChangeShapeType="1" noTextEdit="1"/>
              </p:cNvSpPr>
              <p:nvPr/>
            </p:nvSpPr>
            <p:spPr>
              <a:xfrm>
                <a:off x="8177616" y="3112477"/>
                <a:ext cx="3614836" cy="2084738"/>
              </a:xfrm>
              <a:prstGeom prst="rect">
                <a:avLst/>
              </a:prstGeom>
              <a:blipFill>
                <a:blip r:embed="rId3"/>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159471614"/>
      </p:ext>
    </p:extLst>
  </p:cSld>
  <p:clrMapOvr>
    <a:masterClrMapping/>
  </p:clrMapOvr>
  <p:transition>
    <p:cut/>
  </p:transition>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280160" y="466343"/>
            <a:ext cx="9628632" cy="1362113"/>
          </a:xfrm>
        </p:spPr>
        <p:txBody>
          <a:bodyPr rtlCol="0" anchor="ctr">
            <a:normAutofit/>
          </a:bodyPr>
          <a:lstStyle/>
          <a:p>
            <a:pPr rtl="0"/>
            <a:r>
              <a:rPr lang="es-MX" sz="5400" dirty="0">
                <a:solidFill>
                  <a:schemeClr val="bg2"/>
                </a:solidFill>
              </a:rPr>
              <a:t>Para las operaciones</a:t>
            </a:r>
          </a:p>
        </p:txBody>
      </p:sp>
      <p:sp>
        <p:nvSpPr>
          <p:cNvPr id="5" name="CuadroTexto 4">
            <a:extLst>
              <a:ext uri="{FF2B5EF4-FFF2-40B4-BE49-F238E27FC236}">
                <a16:creationId xmlns:a16="http://schemas.microsoft.com/office/drawing/2014/main" id="{42D24700-D0BE-7E13-D7AE-BBD9DE32CAA0}"/>
              </a:ext>
            </a:extLst>
          </p:cNvPr>
          <p:cNvSpPr txBox="1"/>
          <p:nvPr/>
        </p:nvSpPr>
        <p:spPr>
          <a:xfrm>
            <a:off x="404035" y="2991010"/>
            <a:ext cx="6365473" cy="2554545"/>
          </a:xfrm>
          <a:prstGeom prst="rect">
            <a:avLst/>
          </a:prstGeom>
          <a:noFill/>
        </p:spPr>
        <p:txBody>
          <a:bodyPr wrap="square" rtlCol="0">
            <a:spAutoFit/>
          </a:bodyPr>
          <a:lstStyle/>
          <a:p>
            <a:r>
              <a:rPr lang="es-MX" sz="4000" dirty="0">
                <a:solidFill>
                  <a:schemeClr val="tx2"/>
                </a:solidFill>
              </a:rPr>
              <a:t>Para el cálculo de las componentes, será necesario el uso de la calculadora científica.</a:t>
            </a:r>
          </a:p>
        </p:txBody>
      </p:sp>
      <p:pic>
        <p:nvPicPr>
          <p:cNvPr id="7" name="Imagen 6" descr="Una calculadora negra con letras blancas&#10;&#10;Descripción generada automáticamente con confianza media">
            <a:extLst>
              <a:ext uri="{FF2B5EF4-FFF2-40B4-BE49-F238E27FC236}">
                <a16:creationId xmlns:a16="http://schemas.microsoft.com/office/drawing/2014/main" id="{CBEA1E10-7015-1616-55EE-D5D870C9F3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0621" y="2237935"/>
            <a:ext cx="3703027" cy="3703027"/>
          </a:xfrm>
          <a:prstGeom prst="rect">
            <a:avLst/>
          </a:prstGeom>
        </p:spPr>
      </p:pic>
    </p:spTree>
    <p:extLst>
      <p:ext uri="{BB962C8B-B14F-4D97-AF65-F5344CB8AC3E}">
        <p14:creationId xmlns:p14="http://schemas.microsoft.com/office/powerpoint/2010/main" val="2912532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280160" y="466343"/>
            <a:ext cx="9628632" cy="1362113"/>
          </a:xfrm>
        </p:spPr>
        <p:txBody>
          <a:bodyPr rtlCol="0" anchor="ctr">
            <a:normAutofit fontScale="90000"/>
          </a:bodyPr>
          <a:lstStyle/>
          <a:p>
            <a:pPr rtl="0"/>
            <a:r>
              <a:rPr lang="es-MX" sz="5400" dirty="0">
                <a:solidFill>
                  <a:schemeClr val="bg2"/>
                </a:solidFill>
              </a:rPr>
              <a:t>Ejercicio componentes de un vector</a:t>
            </a:r>
          </a:p>
        </p:txBody>
      </p: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E889C684-9A88-E6BD-40C8-4DC5BDB3DB7D}"/>
                  </a:ext>
                </a:extLst>
              </p:cNvPr>
              <p:cNvSpPr txBox="1"/>
              <p:nvPr/>
            </p:nvSpPr>
            <p:spPr>
              <a:xfrm>
                <a:off x="7504675" y="4646274"/>
                <a:ext cx="253274"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4400" b="0" i="1" smtClean="0">
                          <a:latin typeface="Cambria Math" panose="02040503050406030204" pitchFamily="18" charset="0"/>
                        </a:rPr>
                        <m:t> </m:t>
                      </m:r>
                    </m:oMath>
                  </m:oMathPara>
                </a14:m>
                <a:endParaRPr lang="es-MX" sz="4400" dirty="0"/>
              </a:p>
            </p:txBody>
          </p:sp>
        </mc:Choice>
        <mc:Fallback xmlns="">
          <p:sp>
            <p:nvSpPr>
              <p:cNvPr id="9" name="CuadroTexto 8">
                <a:extLst>
                  <a:ext uri="{FF2B5EF4-FFF2-40B4-BE49-F238E27FC236}">
                    <a16:creationId xmlns:a16="http://schemas.microsoft.com/office/drawing/2014/main" id="{E889C684-9A88-E6BD-40C8-4DC5BDB3DB7D}"/>
                  </a:ext>
                </a:extLst>
              </p:cNvPr>
              <p:cNvSpPr txBox="1">
                <a:spLocks noRot="1" noChangeAspect="1" noMove="1" noResize="1" noEditPoints="1" noAdjustHandles="1" noChangeArrowheads="1" noChangeShapeType="1" noTextEdit="1"/>
              </p:cNvSpPr>
              <p:nvPr/>
            </p:nvSpPr>
            <p:spPr>
              <a:xfrm>
                <a:off x="7504675" y="4646274"/>
                <a:ext cx="253274" cy="677108"/>
              </a:xfrm>
              <a:prstGeom prst="rect">
                <a:avLst/>
              </a:prstGeom>
              <a:blipFill>
                <a:blip r:embed="rId3"/>
                <a:stretch>
                  <a:fillRect/>
                </a:stretch>
              </a:blipFill>
            </p:spPr>
            <p:txBody>
              <a:bodyPr/>
              <a:lstStyle/>
              <a:p>
                <a:r>
                  <a:rPr lang="es-MX">
                    <a:noFill/>
                  </a:rPr>
                  <a:t> </a:t>
                </a:r>
              </a:p>
            </p:txBody>
          </p:sp>
        </mc:Fallback>
      </mc:AlternateContent>
      <p:sp>
        <p:nvSpPr>
          <p:cNvPr id="3" name="CuadroTexto 2">
            <a:extLst>
              <a:ext uri="{FF2B5EF4-FFF2-40B4-BE49-F238E27FC236}">
                <a16:creationId xmlns:a16="http://schemas.microsoft.com/office/drawing/2014/main" id="{46A0E4D6-2036-1F16-0CCB-90933EDD0D30}"/>
              </a:ext>
            </a:extLst>
          </p:cNvPr>
          <p:cNvSpPr txBox="1"/>
          <p:nvPr/>
        </p:nvSpPr>
        <p:spPr>
          <a:xfrm>
            <a:off x="695461" y="2718431"/>
            <a:ext cx="5420123" cy="2800767"/>
          </a:xfrm>
          <a:prstGeom prst="rect">
            <a:avLst/>
          </a:prstGeom>
          <a:noFill/>
        </p:spPr>
        <p:txBody>
          <a:bodyPr wrap="square" rtlCol="0">
            <a:spAutoFit/>
          </a:bodyPr>
          <a:lstStyle/>
          <a:p>
            <a:r>
              <a:rPr lang="es-MX" sz="4400" dirty="0">
                <a:solidFill>
                  <a:schemeClr val="tx2"/>
                </a:solidFill>
              </a:rPr>
              <a:t>Calcula las componentes del siguiente vector que representa una fuerza.</a:t>
            </a:r>
          </a:p>
        </p:txBody>
      </p:sp>
      <p:pic>
        <p:nvPicPr>
          <p:cNvPr id="5" name="Imagen 4" descr="Forma&#10;&#10;Descripción generada automáticamente con confianza media">
            <a:extLst>
              <a:ext uri="{FF2B5EF4-FFF2-40B4-BE49-F238E27FC236}">
                <a16:creationId xmlns:a16="http://schemas.microsoft.com/office/drawing/2014/main" id="{8DF00C0B-4D99-E90B-9340-316A38D5DA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4476" y="2190287"/>
            <a:ext cx="5762625" cy="4362450"/>
          </a:xfrm>
          <a:prstGeom prst="rect">
            <a:avLst/>
          </a:prstGeom>
        </p:spPr>
      </p:pic>
    </p:spTree>
    <p:extLst>
      <p:ext uri="{BB962C8B-B14F-4D97-AF65-F5344CB8AC3E}">
        <p14:creationId xmlns:p14="http://schemas.microsoft.com/office/powerpoint/2010/main" val="226052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280160" y="466343"/>
            <a:ext cx="9628632" cy="1362113"/>
          </a:xfrm>
        </p:spPr>
        <p:txBody>
          <a:bodyPr rtlCol="0" anchor="ctr">
            <a:normAutofit fontScale="90000"/>
          </a:bodyPr>
          <a:lstStyle/>
          <a:p>
            <a:pPr rtl="0"/>
            <a:r>
              <a:rPr lang="es-MX" sz="5400" dirty="0">
                <a:solidFill>
                  <a:schemeClr val="bg2"/>
                </a:solidFill>
              </a:rPr>
              <a:t>Ejercicio componentes de un vector</a:t>
            </a:r>
          </a:p>
        </p:txBody>
      </p: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E889C684-9A88-E6BD-40C8-4DC5BDB3DB7D}"/>
                  </a:ext>
                </a:extLst>
              </p:cNvPr>
              <p:cNvSpPr txBox="1"/>
              <p:nvPr/>
            </p:nvSpPr>
            <p:spPr>
              <a:xfrm>
                <a:off x="7504675" y="4646274"/>
                <a:ext cx="253274"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4400" b="0" i="1" smtClean="0">
                          <a:latin typeface="Cambria Math" panose="02040503050406030204" pitchFamily="18" charset="0"/>
                        </a:rPr>
                        <m:t> </m:t>
                      </m:r>
                    </m:oMath>
                  </m:oMathPara>
                </a14:m>
                <a:endParaRPr lang="es-MX" sz="4400" dirty="0"/>
              </a:p>
            </p:txBody>
          </p:sp>
        </mc:Choice>
        <mc:Fallback xmlns="">
          <p:sp>
            <p:nvSpPr>
              <p:cNvPr id="9" name="CuadroTexto 8">
                <a:extLst>
                  <a:ext uri="{FF2B5EF4-FFF2-40B4-BE49-F238E27FC236}">
                    <a16:creationId xmlns:a16="http://schemas.microsoft.com/office/drawing/2014/main" id="{E889C684-9A88-E6BD-40C8-4DC5BDB3DB7D}"/>
                  </a:ext>
                </a:extLst>
              </p:cNvPr>
              <p:cNvSpPr txBox="1">
                <a:spLocks noRot="1" noChangeAspect="1" noMove="1" noResize="1" noEditPoints="1" noAdjustHandles="1" noChangeArrowheads="1" noChangeShapeType="1" noTextEdit="1"/>
              </p:cNvSpPr>
              <p:nvPr/>
            </p:nvSpPr>
            <p:spPr>
              <a:xfrm>
                <a:off x="7504675" y="4646274"/>
                <a:ext cx="253274" cy="677108"/>
              </a:xfrm>
              <a:prstGeom prst="rect">
                <a:avLst/>
              </a:prstGeom>
              <a:blipFill>
                <a:blip r:embed="rId3"/>
                <a:stretch>
                  <a:fillRect/>
                </a:stretch>
              </a:blipFill>
            </p:spPr>
            <p:txBody>
              <a:bodyPr/>
              <a:lstStyle/>
              <a:p>
                <a:r>
                  <a:rPr lang="es-MX">
                    <a:noFill/>
                  </a:rPr>
                  <a:t> </a:t>
                </a:r>
              </a:p>
            </p:txBody>
          </p:sp>
        </mc:Fallback>
      </mc:AlternateContent>
      <p:sp>
        <p:nvSpPr>
          <p:cNvPr id="3" name="CuadroTexto 2">
            <a:extLst>
              <a:ext uri="{FF2B5EF4-FFF2-40B4-BE49-F238E27FC236}">
                <a16:creationId xmlns:a16="http://schemas.microsoft.com/office/drawing/2014/main" id="{46A0E4D6-2036-1F16-0CCB-90933EDD0D30}"/>
              </a:ext>
            </a:extLst>
          </p:cNvPr>
          <p:cNvSpPr txBox="1"/>
          <p:nvPr/>
        </p:nvSpPr>
        <p:spPr>
          <a:xfrm>
            <a:off x="534627" y="1982450"/>
            <a:ext cx="10789809" cy="2123658"/>
          </a:xfrm>
          <a:prstGeom prst="rect">
            <a:avLst/>
          </a:prstGeom>
          <a:noFill/>
        </p:spPr>
        <p:txBody>
          <a:bodyPr wrap="square" rtlCol="0">
            <a:spAutoFit/>
          </a:bodyPr>
          <a:lstStyle/>
          <a:p>
            <a:r>
              <a:rPr lang="es-MX" sz="4400" dirty="0">
                <a:solidFill>
                  <a:schemeClr val="tx2"/>
                </a:solidFill>
              </a:rPr>
              <a:t>Conocemos la magnitud del vector y la dirección (el ángulo), por lo que hay que ocupar las expresiones:</a:t>
            </a:r>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6A734243-8F8D-91BD-82E7-4A2739CAF9F7}"/>
                  </a:ext>
                </a:extLst>
              </p:cNvPr>
              <p:cNvSpPr txBox="1"/>
              <p:nvPr/>
            </p:nvSpPr>
            <p:spPr>
              <a:xfrm>
                <a:off x="4093812" y="4306919"/>
                <a:ext cx="3259418" cy="20847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sz="4400" i="1" smtClean="0">
                              <a:solidFill>
                                <a:schemeClr val="tx2"/>
                              </a:solidFill>
                              <a:latin typeface="Cambria Math" panose="02040503050406030204" pitchFamily="18" charset="0"/>
                            </a:rPr>
                          </m:ctrlPr>
                        </m:sSubPr>
                        <m:e>
                          <m:r>
                            <a:rPr lang="es-MX" sz="4400" b="0" i="1" smtClean="0">
                              <a:solidFill>
                                <a:schemeClr val="tx2"/>
                              </a:solidFill>
                              <a:latin typeface="Cambria Math" panose="02040503050406030204" pitchFamily="18" charset="0"/>
                            </a:rPr>
                            <m:t>𝐹</m:t>
                          </m:r>
                        </m:e>
                        <m:sub>
                          <m:r>
                            <a:rPr lang="es-MX" sz="4400" b="0" i="1" smtClean="0">
                              <a:solidFill>
                                <a:schemeClr val="tx2"/>
                              </a:solidFill>
                              <a:latin typeface="Cambria Math" panose="02040503050406030204" pitchFamily="18" charset="0"/>
                            </a:rPr>
                            <m:t>𝑥</m:t>
                          </m:r>
                        </m:sub>
                      </m:sSub>
                      <m:r>
                        <a:rPr lang="es-MX" sz="4400" b="0" i="1" smtClean="0">
                          <a:solidFill>
                            <a:schemeClr val="tx2"/>
                          </a:solidFill>
                          <a:latin typeface="Cambria Math" panose="02040503050406030204" pitchFamily="18" charset="0"/>
                        </a:rPr>
                        <m:t>=</m:t>
                      </m:r>
                      <m:r>
                        <a:rPr lang="es-MX" sz="4400" b="0" i="1" smtClean="0">
                          <a:solidFill>
                            <a:schemeClr val="tx2"/>
                          </a:solidFill>
                          <a:latin typeface="Cambria Math" panose="02040503050406030204" pitchFamily="18" charset="0"/>
                        </a:rPr>
                        <m:t>𝐹</m:t>
                      </m:r>
                      <m:r>
                        <a:rPr lang="es-MX" sz="4400" b="0" i="1" smtClean="0">
                          <a:solidFill>
                            <a:schemeClr val="tx2"/>
                          </a:solidFill>
                          <a:latin typeface="Cambria Math" panose="02040503050406030204" pitchFamily="18" charset="0"/>
                        </a:rPr>
                        <m:t> </m:t>
                      </m:r>
                      <m:func>
                        <m:funcPr>
                          <m:ctrlPr>
                            <a:rPr lang="es-MX" sz="4400" b="0" i="1" smtClean="0">
                              <a:solidFill>
                                <a:schemeClr val="tx2"/>
                              </a:solidFill>
                              <a:latin typeface="Cambria Math" panose="02040503050406030204" pitchFamily="18" charset="0"/>
                            </a:rPr>
                          </m:ctrlPr>
                        </m:funcPr>
                        <m:fName>
                          <m:r>
                            <m:rPr>
                              <m:sty m:val="p"/>
                            </m:rPr>
                            <a:rPr lang="es-MX" sz="4400" b="0" i="0" smtClean="0">
                              <a:solidFill>
                                <a:schemeClr val="tx2"/>
                              </a:solidFill>
                              <a:latin typeface="Cambria Math" panose="02040503050406030204" pitchFamily="18" charset="0"/>
                            </a:rPr>
                            <m:t>cos</m:t>
                          </m:r>
                        </m:fName>
                        <m:e>
                          <m:r>
                            <a:rPr lang="es-MX" sz="4400" b="0" i="1" smtClean="0">
                              <a:solidFill>
                                <a:schemeClr val="tx2"/>
                              </a:solidFill>
                              <a:latin typeface="Cambria Math" panose="02040503050406030204" pitchFamily="18" charset="0"/>
                              <a:ea typeface="Cambria Math" panose="02040503050406030204" pitchFamily="18" charset="0"/>
                            </a:rPr>
                            <m:t>𝜃</m:t>
                          </m:r>
                        </m:e>
                      </m:func>
                    </m:oMath>
                  </m:oMathPara>
                </a14:m>
                <a:endParaRPr lang="es-MX" sz="4400" b="0" dirty="0">
                  <a:solidFill>
                    <a:schemeClr val="tx2"/>
                  </a:solidFill>
                </a:endParaRPr>
              </a:p>
              <a:p>
                <a:endParaRPr lang="es-MX" sz="4400" dirty="0">
                  <a:solidFill>
                    <a:schemeClr val="tx2"/>
                  </a:solidFill>
                </a:endParaRPr>
              </a:p>
              <a:p>
                <a:pPr/>
                <a14:m>
                  <m:oMathPara xmlns:m="http://schemas.openxmlformats.org/officeDocument/2006/math">
                    <m:oMathParaPr>
                      <m:jc m:val="centerGroup"/>
                    </m:oMathParaPr>
                    <m:oMath xmlns:m="http://schemas.openxmlformats.org/officeDocument/2006/math">
                      <m:sSub>
                        <m:sSubPr>
                          <m:ctrlPr>
                            <a:rPr lang="es-MX" sz="4400" i="1" smtClean="0">
                              <a:solidFill>
                                <a:schemeClr val="tx2"/>
                              </a:solidFill>
                              <a:latin typeface="Cambria Math" panose="02040503050406030204" pitchFamily="18" charset="0"/>
                            </a:rPr>
                          </m:ctrlPr>
                        </m:sSubPr>
                        <m:e>
                          <m:r>
                            <a:rPr lang="es-MX" sz="4400" b="0" i="1" smtClean="0">
                              <a:solidFill>
                                <a:schemeClr val="tx2"/>
                              </a:solidFill>
                              <a:latin typeface="Cambria Math" panose="02040503050406030204" pitchFamily="18" charset="0"/>
                            </a:rPr>
                            <m:t>𝐹</m:t>
                          </m:r>
                        </m:e>
                        <m:sub>
                          <m:r>
                            <a:rPr lang="es-MX" sz="4400" b="0" i="1" smtClean="0">
                              <a:solidFill>
                                <a:schemeClr val="tx2"/>
                              </a:solidFill>
                              <a:latin typeface="Cambria Math" panose="02040503050406030204" pitchFamily="18" charset="0"/>
                            </a:rPr>
                            <m:t>𝑦</m:t>
                          </m:r>
                        </m:sub>
                      </m:sSub>
                      <m:r>
                        <a:rPr lang="es-MX" sz="4400" b="0" i="1" smtClean="0">
                          <a:solidFill>
                            <a:schemeClr val="tx2"/>
                          </a:solidFill>
                          <a:latin typeface="Cambria Math" panose="02040503050406030204" pitchFamily="18" charset="0"/>
                        </a:rPr>
                        <m:t>=</m:t>
                      </m:r>
                      <m:r>
                        <a:rPr lang="es-MX" sz="4400" b="0" i="1" smtClean="0">
                          <a:solidFill>
                            <a:schemeClr val="tx2"/>
                          </a:solidFill>
                          <a:latin typeface="Cambria Math" panose="02040503050406030204" pitchFamily="18" charset="0"/>
                        </a:rPr>
                        <m:t>𝐹</m:t>
                      </m:r>
                      <m:r>
                        <a:rPr lang="es-MX" sz="4400" b="0" i="1" smtClean="0">
                          <a:solidFill>
                            <a:schemeClr val="tx2"/>
                          </a:solidFill>
                          <a:latin typeface="Cambria Math" panose="02040503050406030204" pitchFamily="18" charset="0"/>
                        </a:rPr>
                        <m:t> </m:t>
                      </m:r>
                      <m:func>
                        <m:funcPr>
                          <m:ctrlPr>
                            <a:rPr lang="es-MX" sz="4400" b="0" i="1" smtClean="0">
                              <a:solidFill>
                                <a:schemeClr val="tx2"/>
                              </a:solidFill>
                              <a:latin typeface="Cambria Math" panose="02040503050406030204" pitchFamily="18" charset="0"/>
                            </a:rPr>
                          </m:ctrlPr>
                        </m:funcPr>
                        <m:fName>
                          <m:r>
                            <m:rPr>
                              <m:sty m:val="p"/>
                            </m:rPr>
                            <a:rPr lang="es-MX" sz="4400" b="0" i="0" smtClean="0">
                              <a:solidFill>
                                <a:schemeClr val="tx2"/>
                              </a:solidFill>
                              <a:latin typeface="Cambria Math" panose="02040503050406030204" pitchFamily="18" charset="0"/>
                            </a:rPr>
                            <m:t>sin</m:t>
                          </m:r>
                        </m:fName>
                        <m:e>
                          <m:r>
                            <a:rPr lang="es-MX" sz="4400" b="0" i="1" smtClean="0">
                              <a:solidFill>
                                <a:schemeClr val="tx2"/>
                              </a:solidFill>
                              <a:latin typeface="Cambria Math" panose="02040503050406030204" pitchFamily="18" charset="0"/>
                              <a:ea typeface="Cambria Math" panose="02040503050406030204" pitchFamily="18" charset="0"/>
                            </a:rPr>
                            <m:t>𝜃</m:t>
                          </m:r>
                        </m:e>
                      </m:func>
                    </m:oMath>
                  </m:oMathPara>
                </a14:m>
                <a:endParaRPr lang="es-MX" sz="4400" dirty="0">
                  <a:solidFill>
                    <a:schemeClr val="tx2"/>
                  </a:solidFill>
                </a:endParaRPr>
              </a:p>
            </p:txBody>
          </p:sp>
        </mc:Choice>
        <mc:Fallback xmlns="">
          <p:sp>
            <p:nvSpPr>
              <p:cNvPr id="4" name="CuadroTexto 3">
                <a:extLst>
                  <a:ext uri="{FF2B5EF4-FFF2-40B4-BE49-F238E27FC236}">
                    <a16:creationId xmlns:a16="http://schemas.microsoft.com/office/drawing/2014/main" id="{6A734243-8F8D-91BD-82E7-4A2739CAF9F7}"/>
                  </a:ext>
                </a:extLst>
              </p:cNvPr>
              <p:cNvSpPr txBox="1">
                <a:spLocks noRot="1" noChangeAspect="1" noMove="1" noResize="1" noEditPoints="1" noAdjustHandles="1" noChangeArrowheads="1" noChangeShapeType="1" noTextEdit="1"/>
              </p:cNvSpPr>
              <p:nvPr/>
            </p:nvSpPr>
            <p:spPr>
              <a:xfrm>
                <a:off x="4093812" y="4306919"/>
                <a:ext cx="3259418" cy="2084738"/>
              </a:xfrm>
              <a:prstGeom prst="rect">
                <a:avLst/>
              </a:prstGeom>
              <a:blipFill>
                <a:blip r:embed="rId4"/>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882127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280160" y="466343"/>
            <a:ext cx="9628632" cy="1362113"/>
          </a:xfrm>
        </p:spPr>
        <p:txBody>
          <a:bodyPr rtlCol="0" anchor="ctr">
            <a:normAutofit/>
          </a:bodyPr>
          <a:lstStyle/>
          <a:p>
            <a:pPr rtl="0"/>
            <a:r>
              <a:rPr lang="es-MX" sz="5400" dirty="0">
                <a:solidFill>
                  <a:schemeClr val="bg2"/>
                </a:solidFill>
              </a:rPr>
              <a:t>Ejercicio componentes</a:t>
            </a:r>
          </a:p>
        </p:txBody>
      </p: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E889C684-9A88-E6BD-40C8-4DC5BDB3DB7D}"/>
                  </a:ext>
                </a:extLst>
              </p:cNvPr>
              <p:cNvSpPr txBox="1"/>
              <p:nvPr/>
            </p:nvSpPr>
            <p:spPr>
              <a:xfrm>
                <a:off x="7504675" y="4646274"/>
                <a:ext cx="253274"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4400" b="0" i="1" smtClean="0">
                          <a:latin typeface="Cambria Math" panose="02040503050406030204" pitchFamily="18" charset="0"/>
                        </a:rPr>
                        <m:t> </m:t>
                      </m:r>
                    </m:oMath>
                  </m:oMathPara>
                </a14:m>
                <a:endParaRPr lang="es-MX" sz="4400" dirty="0"/>
              </a:p>
            </p:txBody>
          </p:sp>
        </mc:Choice>
        <mc:Fallback xmlns="">
          <p:sp>
            <p:nvSpPr>
              <p:cNvPr id="9" name="CuadroTexto 8">
                <a:extLst>
                  <a:ext uri="{FF2B5EF4-FFF2-40B4-BE49-F238E27FC236}">
                    <a16:creationId xmlns:a16="http://schemas.microsoft.com/office/drawing/2014/main" id="{E889C684-9A88-E6BD-40C8-4DC5BDB3DB7D}"/>
                  </a:ext>
                </a:extLst>
              </p:cNvPr>
              <p:cNvSpPr txBox="1">
                <a:spLocks noRot="1" noChangeAspect="1" noMove="1" noResize="1" noEditPoints="1" noAdjustHandles="1" noChangeArrowheads="1" noChangeShapeType="1" noTextEdit="1"/>
              </p:cNvSpPr>
              <p:nvPr/>
            </p:nvSpPr>
            <p:spPr>
              <a:xfrm>
                <a:off x="7504675" y="4646274"/>
                <a:ext cx="253274" cy="677108"/>
              </a:xfrm>
              <a:prstGeom prst="rect">
                <a:avLst/>
              </a:prstGeom>
              <a:blipFill>
                <a:blip r:embed="rId3"/>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B78A597D-EC30-A1FC-E73F-27E0B45090D6}"/>
                  </a:ext>
                </a:extLst>
              </p:cNvPr>
              <p:cNvSpPr txBox="1"/>
              <p:nvPr/>
            </p:nvSpPr>
            <p:spPr>
              <a:xfrm>
                <a:off x="1869488" y="2413337"/>
                <a:ext cx="3758145" cy="67710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es-MX" sz="4400" i="1" smtClean="0">
                              <a:solidFill>
                                <a:schemeClr val="tx2"/>
                              </a:solidFill>
                              <a:latin typeface="Cambria Math" panose="02040503050406030204" pitchFamily="18" charset="0"/>
                            </a:rPr>
                          </m:ctrlPr>
                        </m:sSubPr>
                        <m:e>
                          <m:r>
                            <a:rPr lang="es-MX" sz="4400" b="0" i="1" smtClean="0">
                              <a:solidFill>
                                <a:schemeClr val="tx2"/>
                              </a:solidFill>
                              <a:latin typeface="Cambria Math" panose="02040503050406030204" pitchFamily="18" charset="0"/>
                            </a:rPr>
                            <m:t>𝐹</m:t>
                          </m:r>
                        </m:e>
                        <m:sub>
                          <m:r>
                            <a:rPr lang="es-MX" sz="4400" b="0" i="1" smtClean="0">
                              <a:solidFill>
                                <a:schemeClr val="tx2"/>
                              </a:solidFill>
                              <a:latin typeface="Cambria Math" panose="02040503050406030204" pitchFamily="18" charset="0"/>
                            </a:rPr>
                            <m:t>𝑥</m:t>
                          </m:r>
                        </m:sub>
                      </m:sSub>
                      <m:r>
                        <a:rPr lang="es-MX" sz="4400" b="0" i="1" smtClean="0">
                          <a:solidFill>
                            <a:schemeClr val="tx2"/>
                          </a:solidFill>
                          <a:latin typeface="Cambria Math" panose="02040503050406030204" pitchFamily="18" charset="0"/>
                        </a:rPr>
                        <m:t>=</m:t>
                      </m:r>
                      <m:r>
                        <a:rPr lang="es-MX" sz="4400" b="0" i="1" smtClean="0">
                          <a:solidFill>
                            <a:schemeClr val="tx2"/>
                          </a:solidFill>
                          <a:latin typeface="Cambria Math" panose="02040503050406030204" pitchFamily="18" charset="0"/>
                        </a:rPr>
                        <m:t>𝐹</m:t>
                      </m:r>
                      <m:r>
                        <a:rPr lang="es-MX" sz="4400" b="0" i="1" smtClean="0">
                          <a:solidFill>
                            <a:schemeClr val="tx2"/>
                          </a:solidFill>
                          <a:latin typeface="Cambria Math" panose="02040503050406030204" pitchFamily="18" charset="0"/>
                        </a:rPr>
                        <m:t> </m:t>
                      </m:r>
                      <m:func>
                        <m:funcPr>
                          <m:ctrlPr>
                            <a:rPr lang="es-MX" sz="4400" b="0" i="1" smtClean="0">
                              <a:solidFill>
                                <a:schemeClr val="tx2"/>
                              </a:solidFill>
                              <a:latin typeface="Cambria Math" panose="02040503050406030204" pitchFamily="18" charset="0"/>
                            </a:rPr>
                          </m:ctrlPr>
                        </m:funcPr>
                        <m:fName>
                          <m:r>
                            <m:rPr>
                              <m:sty m:val="p"/>
                            </m:rPr>
                            <a:rPr lang="es-MX" sz="4400" b="0" i="0" smtClean="0">
                              <a:solidFill>
                                <a:schemeClr val="tx2"/>
                              </a:solidFill>
                              <a:latin typeface="Cambria Math" panose="02040503050406030204" pitchFamily="18" charset="0"/>
                            </a:rPr>
                            <m:t>cos</m:t>
                          </m:r>
                        </m:fName>
                        <m:e>
                          <m:r>
                            <a:rPr lang="es-MX" sz="4400" b="0" i="1" smtClean="0">
                              <a:solidFill>
                                <a:schemeClr val="tx2"/>
                              </a:solidFill>
                              <a:latin typeface="Cambria Math" panose="02040503050406030204" pitchFamily="18" charset="0"/>
                              <a:ea typeface="Cambria Math" panose="02040503050406030204" pitchFamily="18" charset="0"/>
                            </a:rPr>
                            <m:t>𝜃</m:t>
                          </m:r>
                        </m:e>
                      </m:func>
                      <m:r>
                        <a:rPr lang="es-MX" sz="4400" b="0" i="1" smtClean="0">
                          <a:solidFill>
                            <a:schemeClr val="tx2"/>
                          </a:solidFill>
                          <a:latin typeface="Cambria Math" panose="02040503050406030204" pitchFamily="18" charset="0"/>
                          <a:ea typeface="Cambria Math" panose="02040503050406030204" pitchFamily="18" charset="0"/>
                        </a:rPr>
                        <m:t>=</m:t>
                      </m:r>
                    </m:oMath>
                  </m:oMathPara>
                </a14:m>
                <a:endParaRPr lang="es-MX" sz="4400" b="0" dirty="0">
                  <a:solidFill>
                    <a:schemeClr val="tx2"/>
                  </a:solidFill>
                </a:endParaRPr>
              </a:p>
            </p:txBody>
          </p:sp>
        </mc:Choice>
        <mc:Fallback xmlns="">
          <p:sp>
            <p:nvSpPr>
              <p:cNvPr id="3" name="CuadroTexto 2">
                <a:extLst>
                  <a:ext uri="{FF2B5EF4-FFF2-40B4-BE49-F238E27FC236}">
                    <a16:creationId xmlns:a16="http://schemas.microsoft.com/office/drawing/2014/main" id="{B78A597D-EC30-A1FC-E73F-27E0B45090D6}"/>
                  </a:ext>
                </a:extLst>
              </p:cNvPr>
              <p:cNvSpPr txBox="1">
                <a:spLocks noRot="1" noChangeAspect="1" noMove="1" noResize="1" noEditPoints="1" noAdjustHandles="1" noChangeArrowheads="1" noChangeShapeType="1" noTextEdit="1"/>
              </p:cNvSpPr>
              <p:nvPr/>
            </p:nvSpPr>
            <p:spPr>
              <a:xfrm>
                <a:off x="1869488" y="2413337"/>
                <a:ext cx="3758145" cy="677108"/>
              </a:xfrm>
              <a:prstGeom prst="rect">
                <a:avLst/>
              </a:prstGeom>
              <a:blipFill>
                <a:blip r:embed="rId4"/>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C6D1DDC9-CFC2-DB22-006F-2121146D51AD}"/>
                  </a:ext>
                </a:extLst>
              </p:cNvPr>
              <p:cNvSpPr txBox="1"/>
              <p:nvPr/>
            </p:nvSpPr>
            <p:spPr>
              <a:xfrm>
                <a:off x="1869488" y="4323879"/>
                <a:ext cx="3873946" cy="67710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s-MX" sz="4400" b="0" i="1" smtClean="0">
                          <a:solidFill>
                            <a:schemeClr val="tx2"/>
                          </a:solidFill>
                          <a:latin typeface="Cambria Math" panose="02040503050406030204" pitchFamily="18" charset="0"/>
                        </a:rPr>
                        <m:t>=</m:t>
                      </m:r>
                      <m:d>
                        <m:dPr>
                          <m:ctrlPr>
                            <a:rPr lang="es-MX" sz="4400" b="0" i="1" smtClean="0">
                              <a:solidFill>
                                <a:schemeClr val="tx2"/>
                              </a:solidFill>
                              <a:latin typeface="Cambria Math" panose="02040503050406030204" pitchFamily="18" charset="0"/>
                            </a:rPr>
                          </m:ctrlPr>
                        </m:dPr>
                        <m:e>
                          <m:r>
                            <a:rPr lang="es-MX" sz="4400" b="0" i="1" smtClean="0">
                              <a:solidFill>
                                <a:schemeClr val="tx2"/>
                              </a:solidFill>
                              <a:latin typeface="Cambria Math" panose="02040503050406030204" pitchFamily="18" charset="0"/>
                            </a:rPr>
                            <m:t>5 </m:t>
                          </m:r>
                          <m:r>
                            <a:rPr lang="es-MX" sz="4400" b="0" i="1" smtClean="0">
                              <a:solidFill>
                                <a:schemeClr val="tx2"/>
                              </a:solidFill>
                              <a:latin typeface="Cambria Math" panose="02040503050406030204" pitchFamily="18" charset="0"/>
                            </a:rPr>
                            <m:t>𝑁</m:t>
                          </m:r>
                        </m:e>
                      </m:d>
                      <m:d>
                        <m:dPr>
                          <m:ctrlPr>
                            <a:rPr lang="es-MX" sz="4400" b="0" i="1" smtClean="0">
                              <a:solidFill>
                                <a:schemeClr val="tx2"/>
                              </a:solidFill>
                              <a:latin typeface="Cambria Math" panose="02040503050406030204" pitchFamily="18" charset="0"/>
                            </a:rPr>
                          </m:ctrlPr>
                        </m:dPr>
                        <m:e>
                          <m:r>
                            <a:rPr lang="es-MX" sz="4400" b="0" i="1" smtClean="0">
                              <a:solidFill>
                                <a:schemeClr val="tx2"/>
                              </a:solidFill>
                              <a:latin typeface="Cambria Math" panose="02040503050406030204" pitchFamily="18" charset="0"/>
                            </a:rPr>
                            <m:t>0.866</m:t>
                          </m:r>
                        </m:e>
                      </m:d>
                    </m:oMath>
                  </m:oMathPara>
                </a14:m>
                <a:endParaRPr lang="es-MX" sz="4400" b="0" dirty="0">
                  <a:solidFill>
                    <a:schemeClr val="tx2"/>
                  </a:solidFill>
                </a:endParaRPr>
              </a:p>
            </p:txBody>
          </p:sp>
        </mc:Choice>
        <mc:Fallback xmlns="">
          <p:sp>
            <p:nvSpPr>
              <p:cNvPr id="5" name="CuadroTexto 4">
                <a:extLst>
                  <a:ext uri="{FF2B5EF4-FFF2-40B4-BE49-F238E27FC236}">
                    <a16:creationId xmlns:a16="http://schemas.microsoft.com/office/drawing/2014/main" id="{C6D1DDC9-CFC2-DB22-006F-2121146D51AD}"/>
                  </a:ext>
                </a:extLst>
              </p:cNvPr>
              <p:cNvSpPr txBox="1">
                <a:spLocks noRot="1" noChangeAspect="1" noMove="1" noResize="1" noEditPoints="1" noAdjustHandles="1" noChangeArrowheads="1" noChangeShapeType="1" noTextEdit="1"/>
              </p:cNvSpPr>
              <p:nvPr/>
            </p:nvSpPr>
            <p:spPr>
              <a:xfrm>
                <a:off x="1869488" y="4323879"/>
                <a:ext cx="3873946" cy="677108"/>
              </a:xfrm>
              <a:prstGeom prst="rect">
                <a:avLst/>
              </a:prstGeom>
              <a:blipFill>
                <a:blip r:embed="rId5"/>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81C09293-7ABC-1EFF-9064-3A97CBC5A66B}"/>
                  </a:ext>
                </a:extLst>
              </p:cNvPr>
              <p:cNvSpPr txBox="1"/>
              <p:nvPr/>
            </p:nvSpPr>
            <p:spPr>
              <a:xfrm>
                <a:off x="1869488" y="3290229"/>
                <a:ext cx="4228786" cy="67710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s-MX" sz="4400" i="1" smtClean="0">
                          <a:solidFill>
                            <a:schemeClr val="tx2"/>
                          </a:solidFill>
                          <a:latin typeface="Cambria Math" panose="02040503050406030204" pitchFamily="18" charset="0"/>
                          <a:ea typeface="Cambria Math" panose="02040503050406030204" pitchFamily="18" charset="0"/>
                        </a:rPr>
                        <m:t>=(5 </m:t>
                      </m:r>
                      <m:r>
                        <a:rPr lang="es-MX" sz="4400" i="1" smtClean="0">
                          <a:solidFill>
                            <a:schemeClr val="tx2"/>
                          </a:solidFill>
                          <a:latin typeface="Cambria Math" panose="02040503050406030204" pitchFamily="18" charset="0"/>
                          <a:ea typeface="Cambria Math" panose="02040503050406030204" pitchFamily="18" charset="0"/>
                        </a:rPr>
                        <m:t>𝑁</m:t>
                      </m:r>
                      <m:r>
                        <a:rPr lang="es-MX" sz="4400" i="1" smtClean="0">
                          <a:solidFill>
                            <a:schemeClr val="tx2"/>
                          </a:solidFill>
                          <a:latin typeface="Cambria Math" panose="02040503050406030204" pitchFamily="18" charset="0"/>
                          <a:ea typeface="Cambria Math" panose="02040503050406030204" pitchFamily="18" charset="0"/>
                        </a:rPr>
                        <m:t>)(</m:t>
                      </m:r>
                      <m:func>
                        <m:funcPr>
                          <m:ctrlPr>
                            <a:rPr lang="es-MX" sz="4400" i="1">
                              <a:solidFill>
                                <a:schemeClr val="tx2"/>
                              </a:solidFill>
                              <a:latin typeface="Cambria Math" panose="02040503050406030204" pitchFamily="18" charset="0"/>
                              <a:ea typeface="Cambria Math" panose="02040503050406030204" pitchFamily="18" charset="0"/>
                            </a:rPr>
                          </m:ctrlPr>
                        </m:funcPr>
                        <m:fName>
                          <m:r>
                            <m:rPr>
                              <m:sty m:val="p"/>
                            </m:rPr>
                            <a:rPr lang="es-MX" sz="4400">
                              <a:solidFill>
                                <a:schemeClr val="tx2"/>
                              </a:solidFill>
                              <a:latin typeface="Cambria Math" panose="02040503050406030204" pitchFamily="18" charset="0"/>
                              <a:ea typeface="Cambria Math" panose="02040503050406030204" pitchFamily="18" charset="0"/>
                            </a:rPr>
                            <m:t>cos</m:t>
                          </m:r>
                        </m:fName>
                        <m:e>
                          <m:r>
                            <a:rPr lang="es-MX" sz="4400" i="1">
                              <a:solidFill>
                                <a:schemeClr val="tx2"/>
                              </a:solidFill>
                              <a:latin typeface="Cambria Math" panose="02040503050406030204" pitchFamily="18" charset="0"/>
                              <a:ea typeface="Cambria Math" panose="02040503050406030204" pitchFamily="18" charset="0"/>
                            </a:rPr>
                            <m:t>30°)</m:t>
                          </m:r>
                        </m:e>
                      </m:func>
                    </m:oMath>
                  </m:oMathPara>
                </a14:m>
                <a:endParaRPr lang="es-MX" sz="4400" b="0" dirty="0">
                  <a:solidFill>
                    <a:schemeClr val="tx2"/>
                  </a:solidFill>
                </a:endParaRPr>
              </a:p>
            </p:txBody>
          </p:sp>
        </mc:Choice>
        <mc:Fallback xmlns="">
          <p:sp>
            <p:nvSpPr>
              <p:cNvPr id="6" name="CuadroTexto 5">
                <a:extLst>
                  <a:ext uri="{FF2B5EF4-FFF2-40B4-BE49-F238E27FC236}">
                    <a16:creationId xmlns:a16="http://schemas.microsoft.com/office/drawing/2014/main" id="{81C09293-7ABC-1EFF-9064-3A97CBC5A66B}"/>
                  </a:ext>
                </a:extLst>
              </p:cNvPr>
              <p:cNvSpPr txBox="1">
                <a:spLocks noRot="1" noChangeAspect="1" noMove="1" noResize="1" noEditPoints="1" noAdjustHandles="1" noChangeArrowheads="1" noChangeShapeType="1" noTextEdit="1"/>
              </p:cNvSpPr>
              <p:nvPr/>
            </p:nvSpPr>
            <p:spPr>
              <a:xfrm>
                <a:off x="1869488" y="3290229"/>
                <a:ext cx="4228786" cy="677108"/>
              </a:xfrm>
              <a:prstGeom prst="rect">
                <a:avLst/>
              </a:prstGeom>
              <a:blipFill>
                <a:blip r:embed="rId6"/>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7128492C-0B00-1158-7178-3F2E9ACE9C86}"/>
                  </a:ext>
                </a:extLst>
              </p:cNvPr>
              <p:cNvSpPr txBox="1"/>
              <p:nvPr/>
            </p:nvSpPr>
            <p:spPr>
              <a:xfrm>
                <a:off x="1869488" y="5323382"/>
                <a:ext cx="2312108" cy="67710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s-MX" sz="4400" b="0" i="1" smtClean="0">
                          <a:solidFill>
                            <a:schemeClr val="tx2"/>
                          </a:solidFill>
                          <a:latin typeface="Cambria Math" panose="02040503050406030204" pitchFamily="18" charset="0"/>
                        </a:rPr>
                        <m:t>=4.33 </m:t>
                      </m:r>
                      <m:r>
                        <a:rPr lang="es-MX" sz="4400" b="0" i="1" smtClean="0">
                          <a:solidFill>
                            <a:schemeClr val="tx2"/>
                          </a:solidFill>
                          <a:latin typeface="Cambria Math" panose="02040503050406030204" pitchFamily="18" charset="0"/>
                        </a:rPr>
                        <m:t>𝑁</m:t>
                      </m:r>
                    </m:oMath>
                  </m:oMathPara>
                </a14:m>
                <a:endParaRPr lang="es-MX" sz="4400" b="0" dirty="0">
                  <a:solidFill>
                    <a:schemeClr val="tx2"/>
                  </a:solidFill>
                </a:endParaRPr>
              </a:p>
            </p:txBody>
          </p:sp>
        </mc:Choice>
        <mc:Fallback xmlns="">
          <p:sp>
            <p:nvSpPr>
              <p:cNvPr id="7" name="CuadroTexto 6">
                <a:extLst>
                  <a:ext uri="{FF2B5EF4-FFF2-40B4-BE49-F238E27FC236}">
                    <a16:creationId xmlns:a16="http://schemas.microsoft.com/office/drawing/2014/main" id="{7128492C-0B00-1158-7178-3F2E9ACE9C86}"/>
                  </a:ext>
                </a:extLst>
              </p:cNvPr>
              <p:cNvSpPr txBox="1">
                <a:spLocks noRot="1" noChangeAspect="1" noMove="1" noResize="1" noEditPoints="1" noAdjustHandles="1" noChangeArrowheads="1" noChangeShapeType="1" noTextEdit="1"/>
              </p:cNvSpPr>
              <p:nvPr/>
            </p:nvSpPr>
            <p:spPr>
              <a:xfrm>
                <a:off x="1869488" y="5323382"/>
                <a:ext cx="2312108" cy="677108"/>
              </a:xfrm>
              <a:prstGeom prst="rect">
                <a:avLst/>
              </a:prstGeom>
              <a:blipFill>
                <a:blip r:embed="rId7"/>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253714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Lst>
  </p:timing>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280160" y="466343"/>
            <a:ext cx="9628632" cy="1362113"/>
          </a:xfrm>
        </p:spPr>
        <p:txBody>
          <a:bodyPr rtlCol="0" anchor="ctr">
            <a:normAutofit/>
          </a:bodyPr>
          <a:lstStyle/>
          <a:p>
            <a:pPr rtl="0"/>
            <a:r>
              <a:rPr lang="es-MX" sz="5400" dirty="0">
                <a:solidFill>
                  <a:schemeClr val="bg2"/>
                </a:solidFill>
              </a:rPr>
              <a:t>Ejercicio componentes</a:t>
            </a:r>
          </a:p>
        </p:txBody>
      </p: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E889C684-9A88-E6BD-40C8-4DC5BDB3DB7D}"/>
                  </a:ext>
                </a:extLst>
              </p:cNvPr>
              <p:cNvSpPr txBox="1"/>
              <p:nvPr/>
            </p:nvSpPr>
            <p:spPr>
              <a:xfrm>
                <a:off x="7504675" y="4646274"/>
                <a:ext cx="253274"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4400" b="0" i="1" smtClean="0">
                          <a:latin typeface="Cambria Math" panose="02040503050406030204" pitchFamily="18" charset="0"/>
                        </a:rPr>
                        <m:t> </m:t>
                      </m:r>
                    </m:oMath>
                  </m:oMathPara>
                </a14:m>
                <a:endParaRPr lang="es-MX" sz="4400" dirty="0"/>
              </a:p>
            </p:txBody>
          </p:sp>
        </mc:Choice>
        <mc:Fallback xmlns="">
          <p:sp>
            <p:nvSpPr>
              <p:cNvPr id="9" name="CuadroTexto 8">
                <a:extLst>
                  <a:ext uri="{FF2B5EF4-FFF2-40B4-BE49-F238E27FC236}">
                    <a16:creationId xmlns:a16="http://schemas.microsoft.com/office/drawing/2014/main" id="{E889C684-9A88-E6BD-40C8-4DC5BDB3DB7D}"/>
                  </a:ext>
                </a:extLst>
              </p:cNvPr>
              <p:cNvSpPr txBox="1">
                <a:spLocks noRot="1" noChangeAspect="1" noMove="1" noResize="1" noEditPoints="1" noAdjustHandles="1" noChangeArrowheads="1" noChangeShapeType="1" noTextEdit="1"/>
              </p:cNvSpPr>
              <p:nvPr/>
            </p:nvSpPr>
            <p:spPr>
              <a:xfrm>
                <a:off x="7504675" y="4646274"/>
                <a:ext cx="253274" cy="677108"/>
              </a:xfrm>
              <a:prstGeom prst="rect">
                <a:avLst/>
              </a:prstGeom>
              <a:blipFill>
                <a:blip r:embed="rId3"/>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6A734243-8F8D-91BD-82E7-4A2739CAF9F7}"/>
                  </a:ext>
                </a:extLst>
              </p:cNvPr>
              <p:cNvSpPr txBox="1"/>
              <p:nvPr/>
            </p:nvSpPr>
            <p:spPr>
              <a:xfrm>
                <a:off x="886377" y="2211726"/>
                <a:ext cx="3697872" cy="73052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es-MX" sz="4400" i="1" smtClean="0">
                              <a:solidFill>
                                <a:schemeClr val="tx2"/>
                              </a:solidFill>
                              <a:latin typeface="Cambria Math" panose="02040503050406030204" pitchFamily="18" charset="0"/>
                            </a:rPr>
                          </m:ctrlPr>
                        </m:sSubPr>
                        <m:e>
                          <m:r>
                            <a:rPr lang="es-MX" sz="4400" b="0" i="1" smtClean="0">
                              <a:solidFill>
                                <a:schemeClr val="tx2"/>
                              </a:solidFill>
                              <a:latin typeface="Cambria Math" panose="02040503050406030204" pitchFamily="18" charset="0"/>
                            </a:rPr>
                            <m:t>𝐹</m:t>
                          </m:r>
                        </m:e>
                        <m:sub>
                          <m:r>
                            <a:rPr lang="es-MX" sz="4400" b="0" i="1" smtClean="0">
                              <a:solidFill>
                                <a:schemeClr val="tx2"/>
                              </a:solidFill>
                              <a:latin typeface="Cambria Math" panose="02040503050406030204" pitchFamily="18" charset="0"/>
                            </a:rPr>
                            <m:t>𝑦</m:t>
                          </m:r>
                        </m:sub>
                      </m:sSub>
                      <m:r>
                        <a:rPr lang="es-MX" sz="4400" b="0" i="1" smtClean="0">
                          <a:solidFill>
                            <a:schemeClr val="tx2"/>
                          </a:solidFill>
                          <a:latin typeface="Cambria Math" panose="02040503050406030204" pitchFamily="18" charset="0"/>
                        </a:rPr>
                        <m:t>=</m:t>
                      </m:r>
                      <m:r>
                        <a:rPr lang="es-MX" sz="4400" b="0" i="1" smtClean="0">
                          <a:solidFill>
                            <a:schemeClr val="tx2"/>
                          </a:solidFill>
                          <a:latin typeface="Cambria Math" panose="02040503050406030204" pitchFamily="18" charset="0"/>
                        </a:rPr>
                        <m:t>𝐹</m:t>
                      </m:r>
                      <m:r>
                        <a:rPr lang="es-MX" sz="4400" b="0" i="1" smtClean="0">
                          <a:solidFill>
                            <a:schemeClr val="tx2"/>
                          </a:solidFill>
                          <a:latin typeface="Cambria Math" panose="02040503050406030204" pitchFamily="18" charset="0"/>
                        </a:rPr>
                        <m:t> </m:t>
                      </m:r>
                      <m:func>
                        <m:funcPr>
                          <m:ctrlPr>
                            <a:rPr lang="es-MX" sz="4400" b="0" i="1" smtClean="0">
                              <a:solidFill>
                                <a:schemeClr val="tx2"/>
                              </a:solidFill>
                              <a:latin typeface="Cambria Math" panose="02040503050406030204" pitchFamily="18" charset="0"/>
                            </a:rPr>
                          </m:ctrlPr>
                        </m:funcPr>
                        <m:fName>
                          <m:func>
                            <m:funcPr>
                              <m:ctrlPr>
                                <a:rPr lang="es-MX" sz="4400" b="0" i="1" smtClean="0">
                                  <a:solidFill>
                                    <a:schemeClr val="tx2"/>
                                  </a:solidFill>
                                  <a:latin typeface="Cambria Math" panose="02040503050406030204" pitchFamily="18" charset="0"/>
                                </a:rPr>
                              </m:ctrlPr>
                            </m:funcPr>
                            <m:fName>
                              <m:r>
                                <m:rPr>
                                  <m:sty m:val="p"/>
                                </m:rPr>
                                <a:rPr lang="es-MX" sz="4400" b="0" i="0" smtClean="0">
                                  <a:solidFill>
                                    <a:schemeClr val="tx2"/>
                                  </a:solidFill>
                                  <a:latin typeface="Cambria Math" panose="02040503050406030204" pitchFamily="18" charset="0"/>
                                </a:rPr>
                                <m:t>sin</m:t>
                              </m:r>
                            </m:fName>
                            <m:e>
                              <m:r>
                                <a:rPr lang="es-MX" sz="4400" b="0" i="1" smtClean="0">
                                  <a:solidFill>
                                    <a:schemeClr val="tx2"/>
                                  </a:solidFill>
                                  <a:latin typeface="Cambria Math" panose="02040503050406030204" pitchFamily="18" charset="0"/>
                                  <a:ea typeface="Cambria Math" panose="02040503050406030204" pitchFamily="18" charset="0"/>
                                </a:rPr>
                                <m:t>𝜃</m:t>
                              </m:r>
                            </m:e>
                          </m:func>
                        </m:fName>
                        <m:e>
                          <m:r>
                            <a:rPr lang="es-MX" sz="4400" b="0" i="1" smtClean="0">
                              <a:solidFill>
                                <a:schemeClr val="tx2"/>
                              </a:solidFill>
                              <a:latin typeface="Cambria Math" panose="02040503050406030204" pitchFamily="18" charset="0"/>
                              <a:ea typeface="Cambria Math" panose="02040503050406030204" pitchFamily="18" charset="0"/>
                            </a:rPr>
                            <m:t>=</m:t>
                          </m:r>
                        </m:e>
                      </m:func>
                    </m:oMath>
                  </m:oMathPara>
                </a14:m>
                <a:endParaRPr lang="es-MX" sz="4400" b="0" dirty="0">
                  <a:solidFill>
                    <a:schemeClr val="tx2"/>
                  </a:solidFill>
                </a:endParaRPr>
              </a:p>
            </p:txBody>
          </p:sp>
        </mc:Choice>
        <mc:Fallback xmlns="">
          <p:sp>
            <p:nvSpPr>
              <p:cNvPr id="4" name="CuadroTexto 3">
                <a:extLst>
                  <a:ext uri="{FF2B5EF4-FFF2-40B4-BE49-F238E27FC236}">
                    <a16:creationId xmlns:a16="http://schemas.microsoft.com/office/drawing/2014/main" id="{6A734243-8F8D-91BD-82E7-4A2739CAF9F7}"/>
                  </a:ext>
                </a:extLst>
              </p:cNvPr>
              <p:cNvSpPr txBox="1">
                <a:spLocks noRot="1" noChangeAspect="1" noMove="1" noResize="1" noEditPoints="1" noAdjustHandles="1" noChangeArrowheads="1" noChangeShapeType="1" noTextEdit="1"/>
              </p:cNvSpPr>
              <p:nvPr/>
            </p:nvSpPr>
            <p:spPr>
              <a:xfrm>
                <a:off x="886377" y="2211726"/>
                <a:ext cx="3697872" cy="730521"/>
              </a:xfrm>
              <a:prstGeom prst="rect">
                <a:avLst/>
              </a:prstGeom>
              <a:blipFill>
                <a:blip r:embed="rId4"/>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00E09FF2-131E-E167-75F9-EED2A580FBB7}"/>
                  </a:ext>
                </a:extLst>
              </p:cNvPr>
              <p:cNvSpPr txBox="1"/>
              <p:nvPr/>
            </p:nvSpPr>
            <p:spPr>
              <a:xfrm>
                <a:off x="1511003" y="3196665"/>
                <a:ext cx="4151842" cy="67710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s-MX" sz="4400" i="1" smtClean="0">
                          <a:solidFill>
                            <a:schemeClr val="tx2"/>
                          </a:solidFill>
                          <a:latin typeface="Cambria Math" panose="02040503050406030204" pitchFamily="18" charset="0"/>
                          <a:ea typeface="Cambria Math" panose="02040503050406030204" pitchFamily="18" charset="0"/>
                        </a:rPr>
                        <m:t>=(5 </m:t>
                      </m:r>
                      <m:r>
                        <a:rPr lang="es-MX" sz="4400" i="1" smtClean="0">
                          <a:solidFill>
                            <a:schemeClr val="tx2"/>
                          </a:solidFill>
                          <a:latin typeface="Cambria Math" panose="02040503050406030204" pitchFamily="18" charset="0"/>
                          <a:ea typeface="Cambria Math" panose="02040503050406030204" pitchFamily="18" charset="0"/>
                        </a:rPr>
                        <m:t>𝑁</m:t>
                      </m:r>
                      <m:r>
                        <a:rPr lang="es-MX" sz="4400" i="1" smtClean="0">
                          <a:solidFill>
                            <a:schemeClr val="tx2"/>
                          </a:solidFill>
                          <a:latin typeface="Cambria Math" panose="02040503050406030204" pitchFamily="18" charset="0"/>
                          <a:ea typeface="Cambria Math" panose="02040503050406030204" pitchFamily="18" charset="0"/>
                        </a:rPr>
                        <m:t>)(</m:t>
                      </m:r>
                      <m:func>
                        <m:funcPr>
                          <m:ctrlPr>
                            <a:rPr lang="es-MX" sz="4400" i="1">
                              <a:solidFill>
                                <a:schemeClr val="tx2"/>
                              </a:solidFill>
                              <a:latin typeface="Cambria Math" panose="02040503050406030204" pitchFamily="18" charset="0"/>
                              <a:ea typeface="Cambria Math" panose="02040503050406030204" pitchFamily="18" charset="0"/>
                            </a:rPr>
                          </m:ctrlPr>
                        </m:funcPr>
                        <m:fName>
                          <m:r>
                            <m:rPr>
                              <m:sty m:val="p"/>
                            </m:rPr>
                            <a:rPr lang="es-MX" sz="4400">
                              <a:solidFill>
                                <a:schemeClr val="tx2"/>
                              </a:solidFill>
                              <a:latin typeface="Cambria Math" panose="02040503050406030204" pitchFamily="18" charset="0"/>
                              <a:ea typeface="Cambria Math" panose="02040503050406030204" pitchFamily="18" charset="0"/>
                            </a:rPr>
                            <m:t>sin</m:t>
                          </m:r>
                        </m:fName>
                        <m:e>
                          <m:r>
                            <a:rPr lang="es-MX" sz="4400" i="1">
                              <a:solidFill>
                                <a:schemeClr val="tx2"/>
                              </a:solidFill>
                              <a:latin typeface="Cambria Math" panose="02040503050406030204" pitchFamily="18" charset="0"/>
                              <a:ea typeface="Cambria Math" panose="02040503050406030204" pitchFamily="18" charset="0"/>
                            </a:rPr>
                            <m:t>30°)</m:t>
                          </m:r>
                        </m:e>
                      </m:func>
                    </m:oMath>
                  </m:oMathPara>
                </a14:m>
                <a:endParaRPr lang="es-MX" sz="4400" b="0" dirty="0">
                  <a:solidFill>
                    <a:schemeClr val="tx2"/>
                  </a:solidFill>
                </a:endParaRPr>
              </a:p>
            </p:txBody>
          </p:sp>
        </mc:Choice>
        <mc:Fallback xmlns="">
          <p:sp>
            <p:nvSpPr>
              <p:cNvPr id="3" name="CuadroTexto 2">
                <a:extLst>
                  <a:ext uri="{FF2B5EF4-FFF2-40B4-BE49-F238E27FC236}">
                    <a16:creationId xmlns:a16="http://schemas.microsoft.com/office/drawing/2014/main" id="{00E09FF2-131E-E167-75F9-EED2A580FBB7}"/>
                  </a:ext>
                </a:extLst>
              </p:cNvPr>
              <p:cNvSpPr txBox="1">
                <a:spLocks noRot="1" noChangeAspect="1" noMove="1" noResize="1" noEditPoints="1" noAdjustHandles="1" noChangeArrowheads="1" noChangeShapeType="1" noTextEdit="1"/>
              </p:cNvSpPr>
              <p:nvPr/>
            </p:nvSpPr>
            <p:spPr>
              <a:xfrm>
                <a:off x="1511003" y="3196665"/>
                <a:ext cx="4151842" cy="677108"/>
              </a:xfrm>
              <a:prstGeom prst="rect">
                <a:avLst/>
              </a:prstGeom>
              <a:blipFill>
                <a:blip r:embed="rId5"/>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5A80FFF9-85CB-50B7-2DDD-14C881C9F42E}"/>
                  </a:ext>
                </a:extLst>
              </p:cNvPr>
              <p:cNvSpPr txBox="1"/>
              <p:nvPr/>
            </p:nvSpPr>
            <p:spPr>
              <a:xfrm>
                <a:off x="1511003" y="4239954"/>
                <a:ext cx="3248774" cy="67710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s-MX" sz="4400" b="0" i="1" smtClean="0">
                          <a:solidFill>
                            <a:schemeClr val="tx2"/>
                          </a:solidFill>
                          <a:latin typeface="Cambria Math" panose="02040503050406030204" pitchFamily="18" charset="0"/>
                        </a:rPr>
                        <m:t>=</m:t>
                      </m:r>
                      <m:d>
                        <m:dPr>
                          <m:ctrlPr>
                            <a:rPr lang="es-MX" sz="4400" b="0" i="1" smtClean="0">
                              <a:solidFill>
                                <a:schemeClr val="tx2"/>
                              </a:solidFill>
                              <a:latin typeface="Cambria Math" panose="02040503050406030204" pitchFamily="18" charset="0"/>
                            </a:rPr>
                          </m:ctrlPr>
                        </m:dPr>
                        <m:e>
                          <m:r>
                            <a:rPr lang="es-MX" sz="4400" b="0" i="1" smtClean="0">
                              <a:solidFill>
                                <a:schemeClr val="tx2"/>
                              </a:solidFill>
                              <a:latin typeface="Cambria Math" panose="02040503050406030204" pitchFamily="18" charset="0"/>
                            </a:rPr>
                            <m:t>5 </m:t>
                          </m:r>
                          <m:r>
                            <a:rPr lang="es-MX" sz="4400" b="0" i="1" smtClean="0">
                              <a:solidFill>
                                <a:schemeClr val="tx2"/>
                              </a:solidFill>
                              <a:latin typeface="Cambria Math" panose="02040503050406030204" pitchFamily="18" charset="0"/>
                            </a:rPr>
                            <m:t>𝑁</m:t>
                          </m:r>
                        </m:e>
                      </m:d>
                      <m:d>
                        <m:dPr>
                          <m:ctrlPr>
                            <a:rPr lang="es-MX" sz="4400" b="0" i="1" smtClean="0">
                              <a:solidFill>
                                <a:schemeClr val="tx2"/>
                              </a:solidFill>
                              <a:latin typeface="Cambria Math" panose="02040503050406030204" pitchFamily="18" charset="0"/>
                            </a:rPr>
                          </m:ctrlPr>
                        </m:dPr>
                        <m:e>
                          <m:r>
                            <a:rPr lang="es-MX" sz="4400" b="0" i="1" smtClean="0">
                              <a:solidFill>
                                <a:schemeClr val="tx2"/>
                              </a:solidFill>
                              <a:latin typeface="Cambria Math" panose="02040503050406030204" pitchFamily="18" charset="0"/>
                            </a:rPr>
                            <m:t>0.5</m:t>
                          </m:r>
                        </m:e>
                      </m:d>
                    </m:oMath>
                  </m:oMathPara>
                </a14:m>
                <a:endParaRPr lang="es-MX" sz="4400" b="0" dirty="0">
                  <a:solidFill>
                    <a:schemeClr val="tx2"/>
                  </a:solidFill>
                </a:endParaRPr>
              </a:p>
            </p:txBody>
          </p:sp>
        </mc:Choice>
        <mc:Fallback xmlns="">
          <p:sp>
            <p:nvSpPr>
              <p:cNvPr id="5" name="CuadroTexto 4">
                <a:extLst>
                  <a:ext uri="{FF2B5EF4-FFF2-40B4-BE49-F238E27FC236}">
                    <a16:creationId xmlns:a16="http://schemas.microsoft.com/office/drawing/2014/main" id="{5A80FFF9-85CB-50B7-2DDD-14C881C9F42E}"/>
                  </a:ext>
                </a:extLst>
              </p:cNvPr>
              <p:cNvSpPr txBox="1">
                <a:spLocks noRot="1" noChangeAspect="1" noMove="1" noResize="1" noEditPoints="1" noAdjustHandles="1" noChangeArrowheads="1" noChangeShapeType="1" noTextEdit="1"/>
              </p:cNvSpPr>
              <p:nvPr/>
            </p:nvSpPr>
            <p:spPr>
              <a:xfrm>
                <a:off x="1511003" y="4239954"/>
                <a:ext cx="3248774" cy="677108"/>
              </a:xfrm>
              <a:prstGeom prst="rect">
                <a:avLst/>
              </a:prstGeom>
              <a:blipFill>
                <a:blip r:embed="rId6"/>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18934462-E8B6-10B6-F19E-021648422039}"/>
                  </a:ext>
                </a:extLst>
              </p:cNvPr>
              <p:cNvSpPr txBox="1"/>
              <p:nvPr/>
            </p:nvSpPr>
            <p:spPr>
              <a:xfrm>
                <a:off x="1511003" y="5283243"/>
                <a:ext cx="1999522" cy="67710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s-MX" sz="4400" b="0" i="1" smtClean="0">
                          <a:solidFill>
                            <a:schemeClr val="tx2"/>
                          </a:solidFill>
                          <a:latin typeface="Cambria Math" panose="02040503050406030204" pitchFamily="18" charset="0"/>
                        </a:rPr>
                        <m:t>=2.5 </m:t>
                      </m:r>
                      <m:r>
                        <a:rPr lang="es-MX" sz="4400" b="0" i="1" smtClean="0">
                          <a:solidFill>
                            <a:schemeClr val="tx2"/>
                          </a:solidFill>
                          <a:latin typeface="Cambria Math" panose="02040503050406030204" pitchFamily="18" charset="0"/>
                        </a:rPr>
                        <m:t>𝑁</m:t>
                      </m:r>
                    </m:oMath>
                  </m:oMathPara>
                </a14:m>
                <a:endParaRPr lang="es-MX" sz="4400" b="0" dirty="0">
                  <a:solidFill>
                    <a:schemeClr val="tx2"/>
                  </a:solidFill>
                </a:endParaRPr>
              </a:p>
            </p:txBody>
          </p:sp>
        </mc:Choice>
        <mc:Fallback xmlns="">
          <p:sp>
            <p:nvSpPr>
              <p:cNvPr id="6" name="CuadroTexto 5">
                <a:extLst>
                  <a:ext uri="{FF2B5EF4-FFF2-40B4-BE49-F238E27FC236}">
                    <a16:creationId xmlns:a16="http://schemas.microsoft.com/office/drawing/2014/main" id="{18934462-E8B6-10B6-F19E-021648422039}"/>
                  </a:ext>
                </a:extLst>
              </p:cNvPr>
              <p:cNvSpPr txBox="1">
                <a:spLocks noRot="1" noChangeAspect="1" noMove="1" noResize="1" noEditPoints="1" noAdjustHandles="1" noChangeArrowheads="1" noChangeShapeType="1" noTextEdit="1"/>
              </p:cNvSpPr>
              <p:nvPr/>
            </p:nvSpPr>
            <p:spPr>
              <a:xfrm>
                <a:off x="1511003" y="5283243"/>
                <a:ext cx="1999522" cy="677108"/>
              </a:xfrm>
              <a:prstGeom prst="rect">
                <a:avLst/>
              </a:prstGeom>
              <a:blipFill>
                <a:blip r:embed="rId7"/>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414115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Effect transition="in" filter="fade">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5"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9628632"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Tabla con unidades sistema inglés</a:t>
            </a:r>
          </a:p>
        </p:txBody>
      </p:sp>
      <p:graphicFrame>
        <p:nvGraphicFramePr>
          <p:cNvPr id="2" name="Tabla 3">
            <a:extLst>
              <a:ext uri="{FF2B5EF4-FFF2-40B4-BE49-F238E27FC236}">
                <a16:creationId xmlns:a16="http://schemas.microsoft.com/office/drawing/2014/main" id="{63CF28F1-1EEB-86CD-4A51-15F6EA22B1AB}"/>
              </a:ext>
            </a:extLst>
          </p:cNvPr>
          <p:cNvGraphicFramePr>
            <a:graphicFrameLocks noGrp="1"/>
          </p:cNvGraphicFramePr>
          <p:nvPr>
            <p:extLst>
              <p:ext uri="{D42A27DB-BD31-4B8C-83A1-F6EECF244321}">
                <p14:modId xmlns:p14="http://schemas.microsoft.com/office/powerpoint/2010/main" val="2639379800"/>
              </p:ext>
            </p:extLst>
          </p:nvPr>
        </p:nvGraphicFramePr>
        <p:xfrm>
          <a:off x="622774" y="2501790"/>
          <a:ext cx="10548808" cy="2895600"/>
        </p:xfrm>
        <a:graphic>
          <a:graphicData uri="http://schemas.openxmlformats.org/drawingml/2006/table">
            <a:tbl>
              <a:tblPr firstRow="1" bandRow="1">
                <a:tableStyleId>{1E171933-4619-4E11-9A3F-F7608DF75F80}</a:tableStyleId>
              </a:tblPr>
              <a:tblGrid>
                <a:gridCol w="2637202">
                  <a:extLst>
                    <a:ext uri="{9D8B030D-6E8A-4147-A177-3AD203B41FA5}">
                      <a16:colId xmlns:a16="http://schemas.microsoft.com/office/drawing/2014/main" val="2596142849"/>
                    </a:ext>
                  </a:extLst>
                </a:gridCol>
                <a:gridCol w="1972408">
                  <a:extLst>
                    <a:ext uri="{9D8B030D-6E8A-4147-A177-3AD203B41FA5}">
                      <a16:colId xmlns:a16="http://schemas.microsoft.com/office/drawing/2014/main" val="1210826388"/>
                    </a:ext>
                  </a:extLst>
                </a:gridCol>
                <a:gridCol w="2851442">
                  <a:extLst>
                    <a:ext uri="{9D8B030D-6E8A-4147-A177-3AD203B41FA5}">
                      <a16:colId xmlns:a16="http://schemas.microsoft.com/office/drawing/2014/main" val="1478539990"/>
                    </a:ext>
                  </a:extLst>
                </a:gridCol>
                <a:gridCol w="3087756">
                  <a:extLst>
                    <a:ext uri="{9D8B030D-6E8A-4147-A177-3AD203B41FA5}">
                      <a16:colId xmlns:a16="http://schemas.microsoft.com/office/drawing/2014/main" val="2629050221"/>
                    </a:ext>
                  </a:extLst>
                </a:gridCol>
              </a:tblGrid>
              <a:tr h="370840">
                <a:tc>
                  <a:txBody>
                    <a:bodyPr/>
                    <a:lstStyle/>
                    <a:p>
                      <a:pPr algn="ctr"/>
                      <a:r>
                        <a:rPr lang="es-MX" sz="3200" dirty="0">
                          <a:solidFill>
                            <a:schemeClr val="bg2"/>
                          </a:solidFill>
                        </a:rPr>
                        <a:t>Medida</a:t>
                      </a:r>
                    </a:p>
                  </a:txBody>
                  <a:tcPr/>
                </a:tc>
                <a:tc>
                  <a:txBody>
                    <a:bodyPr/>
                    <a:lstStyle/>
                    <a:p>
                      <a:pPr algn="ctr"/>
                      <a:r>
                        <a:rPr lang="es-MX" sz="3200" dirty="0">
                          <a:solidFill>
                            <a:schemeClr val="bg2"/>
                          </a:solidFill>
                        </a:rPr>
                        <a:t>Unidad</a:t>
                      </a:r>
                    </a:p>
                  </a:txBody>
                  <a:tcPr/>
                </a:tc>
                <a:tc>
                  <a:txBody>
                    <a:bodyPr/>
                    <a:lstStyle/>
                    <a:p>
                      <a:pPr algn="ctr"/>
                      <a:r>
                        <a:rPr lang="es-MX" sz="3200" dirty="0">
                          <a:solidFill>
                            <a:schemeClr val="bg2"/>
                          </a:solidFill>
                        </a:rPr>
                        <a:t>Abreviatura</a:t>
                      </a:r>
                    </a:p>
                  </a:txBody>
                  <a:tcPr/>
                </a:tc>
                <a:tc>
                  <a:txBody>
                    <a:bodyPr/>
                    <a:lstStyle/>
                    <a:p>
                      <a:pPr algn="ctr"/>
                      <a:r>
                        <a:rPr lang="es-MX" sz="3200" dirty="0">
                          <a:solidFill>
                            <a:schemeClr val="bg2"/>
                          </a:solidFill>
                        </a:rPr>
                        <a:t>Equivalencias</a:t>
                      </a:r>
                    </a:p>
                  </a:txBody>
                  <a:tcPr/>
                </a:tc>
                <a:extLst>
                  <a:ext uri="{0D108BD9-81ED-4DB2-BD59-A6C34878D82A}">
                    <a16:rowId xmlns:a16="http://schemas.microsoft.com/office/drawing/2014/main" val="2367167361"/>
                  </a:ext>
                </a:extLst>
              </a:tr>
              <a:tr h="370840">
                <a:tc rowSpan="4">
                  <a:txBody>
                    <a:bodyPr/>
                    <a:lstStyle/>
                    <a:p>
                      <a:r>
                        <a:rPr lang="es-MX" sz="3200" dirty="0">
                          <a:solidFill>
                            <a:schemeClr val="tx2"/>
                          </a:solidFill>
                        </a:rPr>
                        <a:t>Longitud</a:t>
                      </a:r>
                    </a:p>
                  </a:txBody>
                  <a:tcPr anchor="ctr"/>
                </a:tc>
                <a:tc>
                  <a:txBody>
                    <a:bodyPr/>
                    <a:lstStyle/>
                    <a:p>
                      <a:r>
                        <a:rPr lang="es-MX" sz="3200" dirty="0">
                          <a:solidFill>
                            <a:schemeClr val="tx2"/>
                          </a:solidFill>
                        </a:rPr>
                        <a:t>Milla</a:t>
                      </a:r>
                    </a:p>
                  </a:txBody>
                  <a:tcPr/>
                </a:tc>
                <a:tc>
                  <a:txBody>
                    <a:bodyPr/>
                    <a:lstStyle/>
                    <a:p>
                      <a:pPr algn="ctr"/>
                      <a:r>
                        <a:rPr lang="es-MX" sz="3200" dirty="0">
                          <a:solidFill>
                            <a:schemeClr val="tx2"/>
                          </a:solidFill>
                        </a:rPr>
                        <a:t>mi</a:t>
                      </a:r>
                    </a:p>
                  </a:txBody>
                  <a:tcPr/>
                </a:tc>
                <a:tc>
                  <a:txBody>
                    <a:bodyPr/>
                    <a:lstStyle/>
                    <a:p>
                      <a:r>
                        <a:rPr lang="es-MX" sz="3200" dirty="0">
                          <a:solidFill>
                            <a:schemeClr val="tx2"/>
                          </a:solidFill>
                        </a:rPr>
                        <a:t>1 mi = 1760 yd</a:t>
                      </a:r>
                    </a:p>
                  </a:txBody>
                  <a:tcPr/>
                </a:tc>
                <a:extLst>
                  <a:ext uri="{0D108BD9-81ED-4DB2-BD59-A6C34878D82A}">
                    <a16:rowId xmlns:a16="http://schemas.microsoft.com/office/drawing/2014/main" val="4272314009"/>
                  </a:ext>
                </a:extLst>
              </a:tr>
              <a:tr h="370840">
                <a:tc vMerge="1">
                  <a:txBody>
                    <a:bodyPr/>
                    <a:lstStyle/>
                    <a:p>
                      <a:endParaRPr lang="es-MX" sz="2800" dirty="0"/>
                    </a:p>
                  </a:txBody>
                  <a:tcPr/>
                </a:tc>
                <a:tc>
                  <a:txBody>
                    <a:bodyPr/>
                    <a:lstStyle/>
                    <a:p>
                      <a:r>
                        <a:rPr lang="es-MX" sz="3200" dirty="0">
                          <a:solidFill>
                            <a:schemeClr val="tx2"/>
                          </a:solidFill>
                        </a:rPr>
                        <a:t>Yarda</a:t>
                      </a:r>
                    </a:p>
                  </a:txBody>
                  <a:tcPr/>
                </a:tc>
                <a:tc>
                  <a:txBody>
                    <a:bodyPr/>
                    <a:lstStyle/>
                    <a:p>
                      <a:pPr algn="ctr"/>
                      <a:r>
                        <a:rPr lang="es-MX" sz="3200" dirty="0">
                          <a:solidFill>
                            <a:schemeClr val="tx2"/>
                          </a:solidFill>
                        </a:rPr>
                        <a:t>yd</a:t>
                      </a:r>
                    </a:p>
                  </a:txBody>
                  <a:tcPr/>
                </a:tc>
                <a:tc>
                  <a:txBody>
                    <a:bodyPr/>
                    <a:lstStyle/>
                    <a:p>
                      <a:r>
                        <a:rPr lang="es-MX" sz="3200" dirty="0">
                          <a:solidFill>
                            <a:schemeClr val="tx2"/>
                          </a:solidFill>
                        </a:rPr>
                        <a:t>1 yd = 36 in</a:t>
                      </a:r>
                    </a:p>
                  </a:txBody>
                  <a:tcPr/>
                </a:tc>
                <a:extLst>
                  <a:ext uri="{0D108BD9-81ED-4DB2-BD59-A6C34878D82A}">
                    <a16:rowId xmlns:a16="http://schemas.microsoft.com/office/drawing/2014/main" val="1233992171"/>
                  </a:ext>
                </a:extLst>
              </a:tr>
              <a:tr h="370840">
                <a:tc vMerge="1">
                  <a:txBody>
                    <a:bodyPr/>
                    <a:lstStyle/>
                    <a:p>
                      <a:endParaRPr lang="es-MX" sz="2800" dirty="0"/>
                    </a:p>
                  </a:txBody>
                  <a:tcPr/>
                </a:tc>
                <a:tc>
                  <a:txBody>
                    <a:bodyPr/>
                    <a:lstStyle/>
                    <a:p>
                      <a:r>
                        <a:rPr lang="es-MX" sz="3200" dirty="0">
                          <a:solidFill>
                            <a:schemeClr val="tx2"/>
                          </a:solidFill>
                        </a:rPr>
                        <a:t>Pie</a:t>
                      </a:r>
                    </a:p>
                  </a:txBody>
                  <a:tcPr/>
                </a:tc>
                <a:tc>
                  <a:txBody>
                    <a:bodyPr/>
                    <a:lstStyle/>
                    <a:p>
                      <a:pPr algn="ctr"/>
                      <a:r>
                        <a:rPr lang="es-MX" sz="3200" dirty="0">
                          <a:solidFill>
                            <a:schemeClr val="tx2"/>
                          </a:solidFill>
                        </a:rPr>
                        <a:t>ft </a:t>
                      </a:r>
                    </a:p>
                  </a:txBody>
                  <a:tcPr/>
                </a:tc>
                <a:tc>
                  <a:txBody>
                    <a:bodyPr/>
                    <a:lstStyle/>
                    <a:p>
                      <a:r>
                        <a:rPr lang="es-MX" sz="3200" dirty="0">
                          <a:solidFill>
                            <a:schemeClr val="tx2"/>
                          </a:solidFill>
                        </a:rPr>
                        <a:t>1 ft = 12 in</a:t>
                      </a:r>
                    </a:p>
                  </a:txBody>
                  <a:tcPr/>
                </a:tc>
                <a:extLst>
                  <a:ext uri="{0D108BD9-81ED-4DB2-BD59-A6C34878D82A}">
                    <a16:rowId xmlns:a16="http://schemas.microsoft.com/office/drawing/2014/main" val="2732839773"/>
                  </a:ext>
                </a:extLst>
              </a:tr>
              <a:tr h="370840">
                <a:tc vMerge="1">
                  <a:txBody>
                    <a:bodyPr/>
                    <a:lstStyle/>
                    <a:p>
                      <a:endParaRPr lang="es-MX" sz="2800" dirty="0"/>
                    </a:p>
                  </a:txBody>
                  <a:tcPr/>
                </a:tc>
                <a:tc>
                  <a:txBody>
                    <a:bodyPr/>
                    <a:lstStyle/>
                    <a:p>
                      <a:r>
                        <a:rPr lang="es-MX" sz="3200" dirty="0">
                          <a:solidFill>
                            <a:schemeClr val="tx2"/>
                          </a:solidFill>
                        </a:rPr>
                        <a:t>Pulgada</a:t>
                      </a:r>
                    </a:p>
                  </a:txBody>
                  <a:tcPr/>
                </a:tc>
                <a:tc>
                  <a:txBody>
                    <a:bodyPr/>
                    <a:lstStyle/>
                    <a:p>
                      <a:pPr algn="ctr"/>
                      <a:r>
                        <a:rPr lang="es-MX" sz="3200" dirty="0">
                          <a:solidFill>
                            <a:schemeClr val="tx2"/>
                          </a:solidFill>
                        </a:rPr>
                        <a:t>in</a:t>
                      </a:r>
                    </a:p>
                  </a:txBody>
                  <a:tcPr/>
                </a:tc>
                <a:tc>
                  <a:txBody>
                    <a:bodyPr/>
                    <a:lstStyle/>
                    <a:p>
                      <a:r>
                        <a:rPr lang="es-MX" sz="3200" dirty="0">
                          <a:solidFill>
                            <a:schemeClr val="tx2"/>
                          </a:solidFill>
                        </a:rPr>
                        <a:t>1 in = 0.833 ft</a:t>
                      </a:r>
                    </a:p>
                  </a:txBody>
                  <a:tcPr/>
                </a:tc>
                <a:extLst>
                  <a:ext uri="{0D108BD9-81ED-4DB2-BD59-A6C34878D82A}">
                    <a16:rowId xmlns:a16="http://schemas.microsoft.com/office/drawing/2014/main" val="4288361661"/>
                  </a:ext>
                </a:extLst>
              </a:tr>
            </a:tbl>
          </a:graphicData>
        </a:graphic>
      </p:graphicFrame>
    </p:spTree>
    <p:extLst>
      <p:ext uri="{BB962C8B-B14F-4D97-AF65-F5344CB8AC3E}">
        <p14:creationId xmlns:p14="http://schemas.microsoft.com/office/powerpoint/2010/main" val="3040537482"/>
      </p:ext>
    </p:extLst>
  </p:cSld>
  <p:clrMapOvr>
    <a:masterClrMapping/>
  </p:clrMapOvr>
  <p:transition>
    <p:cut/>
  </p:transition>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280160" y="466343"/>
            <a:ext cx="9628632" cy="1362113"/>
          </a:xfrm>
        </p:spPr>
        <p:txBody>
          <a:bodyPr rtlCol="0" anchor="ctr">
            <a:normAutofit fontScale="90000"/>
          </a:bodyPr>
          <a:lstStyle/>
          <a:p>
            <a:pPr rtl="0"/>
            <a:r>
              <a:rPr lang="es-MX" sz="5400" dirty="0">
                <a:solidFill>
                  <a:schemeClr val="bg2"/>
                </a:solidFill>
              </a:rPr>
              <a:t>Calcula las componentes del vector</a:t>
            </a:r>
          </a:p>
        </p:txBody>
      </p: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E889C684-9A88-E6BD-40C8-4DC5BDB3DB7D}"/>
                  </a:ext>
                </a:extLst>
              </p:cNvPr>
              <p:cNvSpPr txBox="1"/>
              <p:nvPr/>
            </p:nvSpPr>
            <p:spPr>
              <a:xfrm>
                <a:off x="7504675" y="4646274"/>
                <a:ext cx="253274"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4400" b="0" i="1" smtClean="0">
                          <a:latin typeface="Cambria Math" panose="02040503050406030204" pitchFamily="18" charset="0"/>
                        </a:rPr>
                        <m:t> </m:t>
                      </m:r>
                    </m:oMath>
                  </m:oMathPara>
                </a14:m>
                <a:endParaRPr lang="es-MX" sz="4400" dirty="0"/>
              </a:p>
            </p:txBody>
          </p:sp>
        </mc:Choice>
        <mc:Fallback xmlns="">
          <p:sp>
            <p:nvSpPr>
              <p:cNvPr id="9" name="CuadroTexto 8">
                <a:extLst>
                  <a:ext uri="{FF2B5EF4-FFF2-40B4-BE49-F238E27FC236}">
                    <a16:creationId xmlns:a16="http://schemas.microsoft.com/office/drawing/2014/main" id="{E889C684-9A88-E6BD-40C8-4DC5BDB3DB7D}"/>
                  </a:ext>
                </a:extLst>
              </p:cNvPr>
              <p:cNvSpPr txBox="1">
                <a:spLocks noRot="1" noChangeAspect="1" noMove="1" noResize="1" noEditPoints="1" noAdjustHandles="1" noChangeArrowheads="1" noChangeShapeType="1" noTextEdit="1"/>
              </p:cNvSpPr>
              <p:nvPr/>
            </p:nvSpPr>
            <p:spPr>
              <a:xfrm>
                <a:off x="7504675" y="4646274"/>
                <a:ext cx="253274" cy="677108"/>
              </a:xfrm>
              <a:prstGeom prst="rect">
                <a:avLst/>
              </a:prstGeom>
              <a:blipFill>
                <a:blip r:embed="rId3"/>
                <a:stretch>
                  <a:fillRect/>
                </a:stretch>
              </a:blipFill>
            </p:spPr>
            <p:txBody>
              <a:bodyPr/>
              <a:lstStyle/>
              <a:p>
                <a:r>
                  <a:rPr lang="es-MX">
                    <a:noFill/>
                  </a:rPr>
                  <a:t> </a:t>
                </a:r>
              </a:p>
            </p:txBody>
          </p:sp>
        </mc:Fallback>
      </mc:AlternateContent>
      <p:pic>
        <p:nvPicPr>
          <p:cNvPr id="6" name="Imagen 5" descr="Forma&#10;&#10;Descripción generada automáticamente con confianza media">
            <a:extLst>
              <a:ext uri="{FF2B5EF4-FFF2-40B4-BE49-F238E27FC236}">
                <a16:creationId xmlns:a16="http://schemas.microsoft.com/office/drawing/2014/main" id="{4B951ECB-DE10-48C9-EF86-02FDDAAA03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481" y="1828456"/>
            <a:ext cx="6401484" cy="4846082"/>
          </a:xfrm>
          <a:prstGeom prst="rect">
            <a:avLst/>
          </a:prstGeom>
        </p:spPr>
      </p:pic>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57DA7945-8656-C255-3348-0D69BB10020E}"/>
                  </a:ext>
                </a:extLst>
              </p:cNvPr>
              <p:cNvSpPr txBox="1"/>
              <p:nvPr/>
            </p:nvSpPr>
            <p:spPr>
              <a:xfrm>
                <a:off x="7541845" y="3238644"/>
                <a:ext cx="3366947" cy="20847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sz="4400" i="1" smtClean="0">
                              <a:solidFill>
                                <a:schemeClr val="tx2"/>
                              </a:solidFill>
                              <a:latin typeface="Cambria Math" panose="02040503050406030204" pitchFamily="18" charset="0"/>
                            </a:rPr>
                          </m:ctrlPr>
                        </m:sSubPr>
                        <m:e>
                          <m:r>
                            <a:rPr lang="es-MX" sz="4400" b="0" i="1" smtClean="0">
                              <a:solidFill>
                                <a:schemeClr val="tx2"/>
                              </a:solidFill>
                              <a:latin typeface="Cambria Math" panose="02040503050406030204" pitchFamily="18" charset="0"/>
                            </a:rPr>
                            <m:t>𝐹</m:t>
                          </m:r>
                        </m:e>
                        <m:sub>
                          <m:r>
                            <a:rPr lang="es-MX" sz="4400" b="0" i="1" smtClean="0">
                              <a:solidFill>
                                <a:schemeClr val="tx2"/>
                              </a:solidFill>
                              <a:latin typeface="Cambria Math" panose="02040503050406030204" pitchFamily="18" charset="0"/>
                            </a:rPr>
                            <m:t>𝑥</m:t>
                          </m:r>
                        </m:sub>
                      </m:sSub>
                      <m:r>
                        <a:rPr lang="es-MX" sz="4400" b="0" i="1" smtClean="0">
                          <a:solidFill>
                            <a:schemeClr val="tx2"/>
                          </a:solidFill>
                          <a:latin typeface="Cambria Math" panose="02040503050406030204" pitchFamily="18" charset="0"/>
                        </a:rPr>
                        <m:t>=4.24 </m:t>
                      </m:r>
                      <m:r>
                        <a:rPr lang="es-MX" sz="4400" b="0" i="1" smtClean="0">
                          <a:solidFill>
                            <a:schemeClr val="tx2"/>
                          </a:solidFill>
                          <a:latin typeface="Cambria Math" panose="02040503050406030204" pitchFamily="18" charset="0"/>
                        </a:rPr>
                        <m:t>𝑁</m:t>
                      </m:r>
                    </m:oMath>
                  </m:oMathPara>
                </a14:m>
                <a:endParaRPr lang="es-MX" sz="4400" b="0" dirty="0">
                  <a:solidFill>
                    <a:schemeClr val="tx2"/>
                  </a:solidFill>
                </a:endParaRPr>
              </a:p>
              <a:p>
                <a:endParaRPr lang="es-MX" sz="4400" dirty="0">
                  <a:solidFill>
                    <a:schemeClr val="tx2"/>
                  </a:solidFill>
                </a:endParaRPr>
              </a:p>
              <a:p>
                <a:pPr/>
                <a14:m>
                  <m:oMathPara xmlns:m="http://schemas.openxmlformats.org/officeDocument/2006/math">
                    <m:oMathParaPr>
                      <m:jc m:val="centerGroup"/>
                    </m:oMathParaPr>
                    <m:oMath xmlns:m="http://schemas.openxmlformats.org/officeDocument/2006/math">
                      <m:sSub>
                        <m:sSubPr>
                          <m:ctrlPr>
                            <a:rPr lang="es-MX" sz="4400" i="1" smtClean="0">
                              <a:solidFill>
                                <a:schemeClr val="tx2"/>
                              </a:solidFill>
                              <a:latin typeface="Cambria Math" panose="02040503050406030204" pitchFamily="18" charset="0"/>
                            </a:rPr>
                          </m:ctrlPr>
                        </m:sSubPr>
                        <m:e>
                          <m:r>
                            <a:rPr lang="es-MX" sz="4400" b="0" i="1" smtClean="0">
                              <a:solidFill>
                                <a:schemeClr val="tx2"/>
                              </a:solidFill>
                              <a:latin typeface="Cambria Math" panose="02040503050406030204" pitchFamily="18" charset="0"/>
                            </a:rPr>
                            <m:t>𝐹</m:t>
                          </m:r>
                        </m:e>
                        <m:sub>
                          <m:r>
                            <a:rPr lang="es-MX" sz="4400" b="0" i="1" smtClean="0">
                              <a:solidFill>
                                <a:schemeClr val="tx2"/>
                              </a:solidFill>
                              <a:latin typeface="Cambria Math" panose="02040503050406030204" pitchFamily="18" charset="0"/>
                            </a:rPr>
                            <m:t>𝑦</m:t>
                          </m:r>
                        </m:sub>
                      </m:sSub>
                      <m:r>
                        <a:rPr lang="es-MX" sz="4400" b="0" i="1" smtClean="0">
                          <a:solidFill>
                            <a:schemeClr val="tx2"/>
                          </a:solidFill>
                          <a:latin typeface="Cambria Math" panose="02040503050406030204" pitchFamily="18" charset="0"/>
                        </a:rPr>
                        <m:t>=4.24 </m:t>
                      </m:r>
                      <m:r>
                        <a:rPr lang="es-MX" sz="4400" b="0" i="1" smtClean="0">
                          <a:solidFill>
                            <a:schemeClr val="tx2"/>
                          </a:solidFill>
                          <a:latin typeface="Cambria Math" panose="02040503050406030204" pitchFamily="18" charset="0"/>
                        </a:rPr>
                        <m:t>𝑁</m:t>
                      </m:r>
                    </m:oMath>
                  </m:oMathPara>
                </a14:m>
                <a:endParaRPr lang="es-MX" sz="4400" dirty="0">
                  <a:solidFill>
                    <a:schemeClr val="tx2"/>
                  </a:solidFill>
                </a:endParaRPr>
              </a:p>
            </p:txBody>
          </p:sp>
        </mc:Choice>
        <mc:Fallback xmlns="">
          <p:sp>
            <p:nvSpPr>
              <p:cNvPr id="7" name="CuadroTexto 6">
                <a:extLst>
                  <a:ext uri="{FF2B5EF4-FFF2-40B4-BE49-F238E27FC236}">
                    <a16:creationId xmlns:a16="http://schemas.microsoft.com/office/drawing/2014/main" id="{57DA7945-8656-C255-3348-0D69BB10020E}"/>
                  </a:ext>
                </a:extLst>
              </p:cNvPr>
              <p:cNvSpPr txBox="1">
                <a:spLocks noRot="1" noChangeAspect="1" noMove="1" noResize="1" noEditPoints="1" noAdjustHandles="1" noChangeArrowheads="1" noChangeShapeType="1" noTextEdit="1"/>
              </p:cNvSpPr>
              <p:nvPr/>
            </p:nvSpPr>
            <p:spPr>
              <a:xfrm>
                <a:off x="7541845" y="3238644"/>
                <a:ext cx="3366947" cy="2084738"/>
              </a:xfrm>
              <a:prstGeom prst="rect">
                <a:avLst/>
              </a:prstGeom>
              <a:blipFill>
                <a:blip r:embed="rId5"/>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1202258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280160" y="466343"/>
            <a:ext cx="9628632" cy="1362113"/>
          </a:xfrm>
        </p:spPr>
        <p:txBody>
          <a:bodyPr rtlCol="0" anchor="ctr">
            <a:normAutofit/>
          </a:bodyPr>
          <a:lstStyle/>
          <a:p>
            <a:pPr rtl="0"/>
            <a:r>
              <a:rPr lang="es-MX" sz="5400" dirty="0">
                <a:solidFill>
                  <a:schemeClr val="bg2"/>
                </a:solidFill>
              </a:rPr>
              <a:t>Vectores en otros cuadrantes</a:t>
            </a:r>
          </a:p>
        </p:txBody>
      </p: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E889C684-9A88-E6BD-40C8-4DC5BDB3DB7D}"/>
                  </a:ext>
                </a:extLst>
              </p:cNvPr>
              <p:cNvSpPr txBox="1"/>
              <p:nvPr/>
            </p:nvSpPr>
            <p:spPr>
              <a:xfrm>
                <a:off x="7504675" y="4646274"/>
                <a:ext cx="253274"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4400" b="0" i="1" smtClean="0">
                          <a:latin typeface="Cambria Math" panose="02040503050406030204" pitchFamily="18" charset="0"/>
                        </a:rPr>
                        <m:t> </m:t>
                      </m:r>
                    </m:oMath>
                  </m:oMathPara>
                </a14:m>
                <a:endParaRPr lang="es-MX" sz="4400" dirty="0"/>
              </a:p>
            </p:txBody>
          </p:sp>
        </mc:Choice>
        <mc:Fallback xmlns="">
          <p:sp>
            <p:nvSpPr>
              <p:cNvPr id="9" name="CuadroTexto 8">
                <a:extLst>
                  <a:ext uri="{FF2B5EF4-FFF2-40B4-BE49-F238E27FC236}">
                    <a16:creationId xmlns:a16="http://schemas.microsoft.com/office/drawing/2014/main" id="{E889C684-9A88-E6BD-40C8-4DC5BDB3DB7D}"/>
                  </a:ext>
                </a:extLst>
              </p:cNvPr>
              <p:cNvSpPr txBox="1">
                <a:spLocks noRot="1" noChangeAspect="1" noMove="1" noResize="1" noEditPoints="1" noAdjustHandles="1" noChangeArrowheads="1" noChangeShapeType="1" noTextEdit="1"/>
              </p:cNvSpPr>
              <p:nvPr/>
            </p:nvSpPr>
            <p:spPr>
              <a:xfrm>
                <a:off x="7504675" y="4646274"/>
                <a:ext cx="253274" cy="677108"/>
              </a:xfrm>
              <a:prstGeom prst="rect">
                <a:avLst/>
              </a:prstGeom>
              <a:blipFill>
                <a:blip r:embed="rId3"/>
                <a:stretch>
                  <a:fillRect/>
                </a:stretch>
              </a:blipFill>
            </p:spPr>
            <p:txBody>
              <a:bodyPr/>
              <a:lstStyle/>
              <a:p>
                <a:r>
                  <a:rPr lang="es-MX">
                    <a:noFill/>
                  </a:rPr>
                  <a:t> </a:t>
                </a:r>
              </a:p>
            </p:txBody>
          </p:sp>
        </mc:Fallback>
      </mc:AlternateContent>
      <p:sp>
        <p:nvSpPr>
          <p:cNvPr id="3" name="CuadroTexto 2">
            <a:extLst>
              <a:ext uri="{FF2B5EF4-FFF2-40B4-BE49-F238E27FC236}">
                <a16:creationId xmlns:a16="http://schemas.microsoft.com/office/drawing/2014/main" id="{AA1E2959-A3B4-C876-D434-7E32703B4B05}"/>
              </a:ext>
            </a:extLst>
          </p:cNvPr>
          <p:cNvSpPr txBox="1"/>
          <p:nvPr/>
        </p:nvSpPr>
        <p:spPr>
          <a:xfrm>
            <a:off x="534627" y="1982450"/>
            <a:ext cx="6444397" cy="707886"/>
          </a:xfrm>
          <a:prstGeom prst="rect">
            <a:avLst/>
          </a:prstGeom>
          <a:noFill/>
        </p:spPr>
        <p:txBody>
          <a:bodyPr wrap="square" rtlCol="0">
            <a:spAutoFit/>
          </a:bodyPr>
          <a:lstStyle/>
          <a:p>
            <a:r>
              <a:rPr lang="es-MX" sz="4000" dirty="0">
                <a:solidFill>
                  <a:schemeClr val="tx2"/>
                </a:solidFill>
              </a:rPr>
              <a:t>Considera el siguiente vector:</a:t>
            </a:r>
          </a:p>
        </p:txBody>
      </p:sp>
      <p:pic>
        <p:nvPicPr>
          <p:cNvPr id="10" name="Imagen 9" descr="Forma&#10;&#10;Descripción generada automáticamente con confianza media">
            <a:extLst>
              <a:ext uri="{FF2B5EF4-FFF2-40B4-BE49-F238E27FC236}">
                <a16:creationId xmlns:a16="http://schemas.microsoft.com/office/drawing/2014/main" id="{7B934D16-C7FE-5085-C46B-082BA02B22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5492" y="2120355"/>
            <a:ext cx="8137968" cy="4737645"/>
          </a:xfrm>
          <a:prstGeom prst="rect">
            <a:avLst/>
          </a:prstGeom>
        </p:spPr>
      </p:pic>
    </p:spTree>
    <p:extLst>
      <p:ext uri="{BB962C8B-B14F-4D97-AF65-F5344CB8AC3E}">
        <p14:creationId xmlns:p14="http://schemas.microsoft.com/office/powerpoint/2010/main" val="281057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280160" y="466343"/>
            <a:ext cx="9628632" cy="1362113"/>
          </a:xfrm>
        </p:spPr>
        <p:txBody>
          <a:bodyPr rtlCol="0" anchor="ctr">
            <a:normAutofit/>
          </a:bodyPr>
          <a:lstStyle/>
          <a:p>
            <a:pPr rtl="0"/>
            <a:r>
              <a:rPr lang="es-MX" sz="5400" dirty="0">
                <a:solidFill>
                  <a:schemeClr val="bg2"/>
                </a:solidFill>
              </a:rPr>
              <a:t>Vectores en otros cuadrantes</a:t>
            </a:r>
          </a:p>
        </p:txBody>
      </p: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E889C684-9A88-E6BD-40C8-4DC5BDB3DB7D}"/>
                  </a:ext>
                </a:extLst>
              </p:cNvPr>
              <p:cNvSpPr txBox="1"/>
              <p:nvPr/>
            </p:nvSpPr>
            <p:spPr>
              <a:xfrm>
                <a:off x="7504675" y="4646274"/>
                <a:ext cx="253274"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4400" b="0" i="1" smtClean="0">
                          <a:latin typeface="Cambria Math" panose="02040503050406030204" pitchFamily="18" charset="0"/>
                        </a:rPr>
                        <m:t> </m:t>
                      </m:r>
                    </m:oMath>
                  </m:oMathPara>
                </a14:m>
                <a:endParaRPr lang="es-MX" sz="4400" dirty="0"/>
              </a:p>
            </p:txBody>
          </p:sp>
        </mc:Choice>
        <mc:Fallback xmlns="">
          <p:sp>
            <p:nvSpPr>
              <p:cNvPr id="9" name="CuadroTexto 8">
                <a:extLst>
                  <a:ext uri="{FF2B5EF4-FFF2-40B4-BE49-F238E27FC236}">
                    <a16:creationId xmlns:a16="http://schemas.microsoft.com/office/drawing/2014/main" id="{E889C684-9A88-E6BD-40C8-4DC5BDB3DB7D}"/>
                  </a:ext>
                </a:extLst>
              </p:cNvPr>
              <p:cNvSpPr txBox="1">
                <a:spLocks noRot="1" noChangeAspect="1" noMove="1" noResize="1" noEditPoints="1" noAdjustHandles="1" noChangeArrowheads="1" noChangeShapeType="1" noTextEdit="1"/>
              </p:cNvSpPr>
              <p:nvPr/>
            </p:nvSpPr>
            <p:spPr>
              <a:xfrm>
                <a:off x="7504675" y="4646274"/>
                <a:ext cx="253274" cy="677108"/>
              </a:xfrm>
              <a:prstGeom prst="rect">
                <a:avLst/>
              </a:prstGeom>
              <a:blipFill>
                <a:blip r:embed="rId3"/>
                <a:stretch>
                  <a:fillRect/>
                </a:stretch>
              </a:blipFill>
            </p:spPr>
            <p:txBody>
              <a:bodyPr/>
              <a:lstStyle/>
              <a:p>
                <a:r>
                  <a:rPr lang="es-MX">
                    <a:noFill/>
                  </a:rPr>
                  <a:t> </a:t>
                </a:r>
              </a:p>
            </p:txBody>
          </p:sp>
        </mc:Fallback>
      </mc:AlternateContent>
      <p:sp>
        <p:nvSpPr>
          <p:cNvPr id="3" name="CuadroTexto 2">
            <a:extLst>
              <a:ext uri="{FF2B5EF4-FFF2-40B4-BE49-F238E27FC236}">
                <a16:creationId xmlns:a16="http://schemas.microsoft.com/office/drawing/2014/main" id="{AA1E2959-A3B4-C876-D434-7E32703B4B05}"/>
              </a:ext>
            </a:extLst>
          </p:cNvPr>
          <p:cNvSpPr txBox="1"/>
          <p:nvPr/>
        </p:nvSpPr>
        <p:spPr>
          <a:xfrm>
            <a:off x="534627" y="1982450"/>
            <a:ext cx="11500491" cy="1323439"/>
          </a:xfrm>
          <a:prstGeom prst="rect">
            <a:avLst/>
          </a:prstGeom>
          <a:noFill/>
        </p:spPr>
        <p:txBody>
          <a:bodyPr wrap="square" rtlCol="0">
            <a:spAutoFit/>
          </a:bodyPr>
          <a:lstStyle/>
          <a:p>
            <a:r>
              <a:rPr lang="es-MX" sz="4000" dirty="0">
                <a:solidFill>
                  <a:schemeClr val="tx2"/>
                </a:solidFill>
              </a:rPr>
              <a:t>Podríamos calcular las funciones trigonométricas seno y coseno del ángulo de 150 grados.</a:t>
            </a:r>
          </a:p>
        </p:txBody>
      </p:sp>
      <p:pic>
        <p:nvPicPr>
          <p:cNvPr id="10" name="Imagen 9" descr="Forma&#10;&#10;Descripción generada automáticamente con confianza media">
            <a:extLst>
              <a:ext uri="{FF2B5EF4-FFF2-40B4-BE49-F238E27FC236}">
                <a16:creationId xmlns:a16="http://schemas.microsoft.com/office/drawing/2014/main" id="{7B934D16-C7FE-5085-C46B-082BA02B22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5492" y="2784306"/>
            <a:ext cx="6997484" cy="4073694"/>
          </a:xfrm>
          <a:prstGeom prst="rect">
            <a:avLst/>
          </a:prstGeom>
        </p:spPr>
      </p:pic>
    </p:spTree>
    <p:extLst>
      <p:ext uri="{BB962C8B-B14F-4D97-AF65-F5344CB8AC3E}">
        <p14:creationId xmlns:p14="http://schemas.microsoft.com/office/powerpoint/2010/main" val="422415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280160" y="466343"/>
            <a:ext cx="9628632" cy="1362113"/>
          </a:xfrm>
        </p:spPr>
        <p:txBody>
          <a:bodyPr rtlCol="0" anchor="ctr">
            <a:normAutofit/>
          </a:bodyPr>
          <a:lstStyle/>
          <a:p>
            <a:pPr rtl="0"/>
            <a:r>
              <a:rPr lang="es-MX" sz="5400" dirty="0">
                <a:solidFill>
                  <a:schemeClr val="bg2"/>
                </a:solidFill>
              </a:rPr>
              <a:t>Vectores en otros cuadrantes</a:t>
            </a:r>
          </a:p>
        </p:txBody>
      </p: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E889C684-9A88-E6BD-40C8-4DC5BDB3DB7D}"/>
                  </a:ext>
                </a:extLst>
              </p:cNvPr>
              <p:cNvSpPr txBox="1"/>
              <p:nvPr/>
            </p:nvSpPr>
            <p:spPr>
              <a:xfrm>
                <a:off x="7504675" y="4646274"/>
                <a:ext cx="253274"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4400" b="0" i="1" smtClean="0">
                          <a:latin typeface="Cambria Math" panose="02040503050406030204" pitchFamily="18" charset="0"/>
                        </a:rPr>
                        <m:t> </m:t>
                      </m:r>
                    </m:oMath>
                  </m:oMathPara>
                </a14:m>
                <a:endParaRPr lang="es-MX" sz="4400" dirty="0"/>
              </a:p>
            </p:txBody>
          </p:sp>
        </mc:Choice>
        <mc:Fallback xmlns="">
          <p:sp>
            <p:nvSpPr>
              <p:cNvPr id="9" name="CuadroTexto 8">
                <a:extLst>
                  <a:ext uri="{FF2B5EF4-FFF2-40B4-BE49-F238E27FC236}">
                    <a16:creationId xmlns:a16="http://schemas.microsoft.com/office/drawing/2014/main" id="{E889C684-9A88-E6BD-40C8-4DC5BDB3DB7D}"/>
                  </a:ext>
                </a:extLst>
              </p:cNvPr>
              <p:cNvSpPr txBox="1">
                <a:spLocks noRot="1" noChangeAspect="1" noMove="1" noResize="1" noEditPoints="1" noAdjustHandles="1" noChangeArrowheads="1" noChangeShapeType="1" noTextEdit="1"/>
              </p:cNvSpPr>
              <p:nvPr/>
            </p:nvSpPr>
            <p:spPr>
              <a:xfrm>
                <a:off x="7504675" y="4646274"/>
                <a:ext cx="253274" cy="677108"/>
              </a:xfrm>
              <a:prstGeom prst="rect">
                <a:avLst/>
              </a:prstGeom>
              <a:blipFill>
                <a:blip r:embed="rId3"/>
                <a:stretch>
                  <a:fillRect/>
                </a:stretch>
              </a:blipFill>
            </p:spPr>
            <p:txBody>
              <a:bodyPr/>
              <a:lstStyle/>
              <a:p>
                <a:r>
                  <a:rPr lang="es-MX">
                    <a:noFill/>
                  </a:rPr>
                  <a:t> </a:t>
                </a:r>
              </a:p>
            </p:txBody>
          </p:sp>
        </mc:Fallback>
      </mc:AlternateContent>
      <p:sp>
        <p:nvSpPr>
          <p:cNvPr id="3" name="CuadroTexto 2">
            <a:extLst>
              <a:ext uri="{FF2B5EF4-FFF2-40B4-BE49-F238E27FC236}">
                <a16:creationId xmlns:a16="http://schemas.microsoft.com/office/drawing/2014/main" id="{AA1E2959-A3B4-C876-D434-7E32703B4B05}"/>
              </a:ext>
            </a:extLst>
          </p:cNvPr>
          <p:cNvSpPr txBox="1"/>
          <p:nvPr/>
        </p:nvSpPr>
        <p:spPr>
          <a:xfrm>
            <a:off x="344230" y="2816167"/>
            <a:ext cx="11500491" cy="1938992"/>
          </a:xfrm>
          <a:prstGeom prst="rect">
            <a:avLst/>
          </a:prstGeom>
          <a:noFill/>
        </p:spPr>
        <p:txBody>
          <a:bodyPr wrap="square" rtlCol="0">
            <a:spAutoFit/>
          </a:bodyPr>
          <a:lstStyle/>
          <a:p>
            <a:r>
              <a:rPr lang="es-MX" sz="4000" dirty="0">
                <a:solidFill>
                  <a:schemeClr val="tx2"/>
                </a:solidFill>
              </a:rPr>
              <a:t>Recordando del curso de Matemáticas, aprovechamos mejor el ángulo suplementario, es decir, el ángulo con el que se completan los 180 grados.</a:t>
            </a:r>
          </a:p>
        </p:txBody>
      </p:sp>
    </p:spTree>
    <p:extLst>
      <p:ext uri="{BB962C8B-B14F-4D97-AF65-F5344CB8AC3E}">
        <p14:creationId xmlns:p14="http://schemas.microsoft.com/office/powerpoint/2010/main" val="1742529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280160" y="466343"/>
            <a:ext cx="9628632" cy="1362113"/>
          </a:xfrm>
        </p:spPr>
        <p:txBody>
          <a:bodyPr rtlCol="0" anchor="ctr">
            <a:normAutofit/>
          </a:bodyPr>
          <a:lstStyle/>
          <a:p>
            <a:pPr rtl="0"/>
            <a:r>
              <a:rPr lang="es-MX" sz="5400" dirty="0">
                <a:solidFill>
                  <a:schemeClr val="bg2"/>
                </a:solidFill>
              </a:rPr>
              <a:t>Vectores en otros cuadrantes</a:t>
            </a:r>
          </a:p>
        </p:txBody>
      </p: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E889C684-9A88-E6BD-40C8-4DC5BDB3DB7D}"/>
                  </a:ext>
                </a:extLst>
              </p:cNvPr>
              <p:cNvSpPr txBox="1"/>
              <p:nvPr/>
            </p:nvSpPr>
            <p:spPr>
              <a:xfrm>
                <a:off x="7504675" y="4646274"/>
                <a:ext cx="253274"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4400" b="0" i="1" smtClean="0">
                          <a:latin typeface="Cambria Math" panose="02040503050406030204" pitchFamily="18" charset="0"/>
                        </a:rPr>
                        <m:t> </m:t>
                      </m:r>
                    </m:oMath>
                  </m:oMathPara>
                </a14:m>
                <a:endParaRPr lang="es-MX" sz="4400" dirty="0"/>
              </a:p>
            </p:txBody>
          </p:sp>
        </mc:Choice>
        <mc:Fallback xmlns="">
          <p:sp>
            <p:nvSpPr>
              <p:cNvPr id="9" name="CuadroTexto 8">
                <a:extLst>
                  <a:ext uri="{FF2B5EF4-FFF2-40B4-BE49-F238E27FC236}">
                    <a16:creationId xmlns:a16="http://schemas.microsoft.com/office/drawing/2014/main" id="{E889C684-9A88-E6BD-40C8-4DC5BDB3DB7D}"/>
                  </a:ext>
                </a:extLst>
              </p:cNvPr>
              <p:cNvSpPr txBox="1">
                <a:spLocks noRot="1" noChangeAspect="1" noMove="1" noResize="1" noEditPoints="1" noAdjustHandles="1" noChangeArrowheads="1" noChangeShapeType="1" noTextEdit="1"/>
              </p:cNvSpPr>
              <p:nvPr/>
            </p:nvSpPr>
            <p:spPr>
              <a:xfrm>
                <a:off x="7504675" y="4646274"/>
                <a:ext cx="253274" cy="677108"/>
              </a:xfrm>
              <a:prstGeom prst="rect">
                <a:avLst/>
              </a:prstGeom>
              <a:blipFill>
                <a:blip r:embed="rId3"/>
                <a:stretch>
                  <a:fillRect/>
                </a:stretch>
              </a:blipFill>
            </p:spPr>
            <p:txBody>
              <a:bodyPr/>
              <a:lstStyle/>
              <a:p>
                <a:r>
                  <a:rPr lang="es-MX">
                    <a:noFill/>
                  </a:rPr>
                  <a:t> </a:t>
                </a:r>
              </a:p>
            </p:txBody>
          </p:sp>
        </mc:Fallback>
      </mc:AlternateContent>
      <p:pic>
        <p:nvPicPr>
          <p:cNvPr id="5" name="Imagen 4" descr="Texto&#10;&#10;Descripción generada automáticamente con confianza media">
            <a:extLst>
              <a:ext uri="{FF2B5EF4-FFF2-40B4-BE49-F238E27FC236}">
                <a16:creationId xmlns:a16="http://schemas.microsoft.com/office/drawing/2014/main" id="{791572D9-8797-BAF9-7C9F-3E4A4DEED4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9213" y="2038732"/>
            <a:ext cx="8494340" cy="4945113"/>
          </a:xfrm>
          <a:prstGeom prst="rect">
            <a:avLst/>
          </a:prstGeom>
        </p:spPr>
      </p:pic>
    </p:spTree>
    <p:extLst>
      <p:ext uri="{BB962C8B-B14F-4D97-AF65-F5344CB8AC3E}">
        <p14:creationId xmlns:p14="http://schemas.microsoft.com/office/powerpoint/2010/main" val="296781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280160" y="466343"/>
            <a:ext cx="9628632" cy="1362113"/>
          </a:xfrm>
        </p:spPr>
        <p:txBody>
          <a:bodyPr rtlCol="0" anchor="ctr">
            <a:normAutofit/>
          </a:bodyPr>
          <a:lstStyle/>
          <a:p>
            <a:pPr rtl="0"/>
            <a:r>
              <a:rPr lang="es-MX" sz="5400" dirty="0">
                <a:solidFill>
                  <a:schemeClr val="bg2"/>
                </a:solidFill>
              </a:rPr>
              <a:t>Vectores en otros cuadrantes</a:t>
            </a:r>
          </a:p>
        </p:txBody>
      </p: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E889C684-9A88-E6BD-40C8-4DC5BDB3DB7D}"/>
                  </a:ext>
                </a:extLst>
              </p:cNvPr>
              <p:cNvSpPr txBox="1"/>
              <p:nvPr/>
            </p:nvSpPr>
            <p:spPr>
              <a:xfrm>
                <a:off x="7504675" y="4646274"/>
                <a:ext cx="253274"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4400" b="0" i="1" smtClean="0">
                          <a:latin typeface="Cambria Math" panose="02040503050406030204" pitchFamily="18" charset="0"/>
                        </a:rPr>
                        <m:t> </m:t>
                      </m:r>
                    </m:oMath>
                  </m:oMathPara>
                </a14:m>
                <a:endParaRPr lang="es-MX" sz="4400" dirty="0"/>
              </a:p>
            </p:txBody>
          </p:sp>
        </mc:Choice>
        <mc:Fallback xmlns="">
          <p:sp>
            <p:nvSpPr>
              <p:cNvPr id="9" name="CuadroTexto 8">
                <a:extLst>
                  <a:ext uri="{FF2B5EF4-FFF2-40B4-BE49-F238E27FC236}">
                    <a16:creationId xmlns:a16="http://schemas.microsoft.com/office/drawing/2014/main" id="{E889C684-9A88-E6BD-40C8-4DC5BDB3DB7D}"/>
                  </a:ext>
                </a:extLst>
              </p:cNvPr>
              <p:cNvSpPr txBox="1">
                <a:spLocks noRot="1" noChangeAspect="1" noMove="1" noResize="1" noEditPoints="1" noAdjustHandles="1" noChangeArrowheads="1" noChangeShapeType="1" noTextEdit="1"/>
              </p:cNvSpPr>
              <p:nvPr/>
            </p:nvSpPr>
            <p:spPr>
              <a:xfrm>
                <a:off x="7504675" y="4646274"/>
                <a:ext cx="253274" cy="677108"/>
              </a:xfrm>
              <a:prstGeom prst="rect">
                <a:avLst/>
              </a:prstGeom>
              <a:blipFill>
                <a:blip r:embed="rId3"/>
                <a:stretch>
                  <a:fillRect/>
                </a:stretch>
              </a:blipFill>
            </p:spPr>
            <p:txBody>
              <a:bodyPr/>
              <a:lstStyle/>
              <a:p>
                <a:r>
                  <a:rPr lang="es-MX">
                    <a:noFill/>
                  </a:rPr>
                  <a:t> </a:t>
                </a:r>
              </a:p>
            </p:txBody>
          </p:sp>
        </mc:Fallback>
      </mc:AlternateContent>
      <p:sp>
        <p:nvSpPr>
          <p:cNvPr id="3" name="CuadroTexto 2">
            <a:extLst>
              <a:ext uri="{FF2B5EF4-FFF2-40B4-BE49-F238E27FC236}">
                <a16:creationId xmlns:a16="http://schemas.microsoft.com/office/drawing/2014/main" id="{AA1E2959-A3B4-C876-D434-7E32703B4B05}"/>
              </a:ext>
            </a:extLst>
          </p:cNvPr>
          <p:cNvSpPr txBox="1"/>
          <p:nvPr/>
        </p:nvSpPr>
        <p:spPr>
          <a:xfrm>
            <a:off x="402035" y="2002958"/>
            <a:ext cx="11500491" cy="1323439"/>
          </a:xfrm>
          <a:prstGeom prst="rect">
            <a:avLst/>
          </a:prstGeom>
          <a:noFill/>
        </p:spPr>
        <p:txBody>
          <a:bodyPr wrap="square" rtlCol="0">
            <a:spAutoFit/>
          </a:bodyPr>
          <a:lstStyle/>
          <a:p>
            <a:r>
              <a:rPr lang="es-MX" sz="4000" dirty="0">
                <a:solidFill>
                  <a:schemeClr val="tx2"/>
                </a:solidFill>
              </a:rPr>
              <a:t>Una vez identificado el ángulo suplementario, procedemos a calcular las componentes del vector.</a:t>
            </a:r>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D8E84FF6-B914-C6B5-8E10-DC01FEA4AEBF}"/>
                  </a:ext>
                </a:extLst>
              </p:cNvPr>
              <p:cNvSpPr txBox="1"/>
              <p:nvPr/>
            </p:nvSpPr>
            <p:spPr>
              <a:xfrm>
                <a:off x="521214" y="3636846"/>
                <a:ext cx="3417667" cy="55399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es-MX" sz="3600" i="1" smtClean="0">
                              <a:solidFill>
                                <a:schemeClr val="tx2"/>
                              </a:solidFill>
                              <a:latin typeface="Cambria Math" panose="02040503050406030204" pitchFamily="18" charset="0"/>
                            </a:rPr>
                          </m:ctrlPr>
                        </m:sSubPr>
                        <m:e>
                          <m:r>
                            <a:rPr lang="es-MX" sz="3600" b="0" i="1" smtClean="0">
                              <a:solidFill>
                                <a:schemeClr val="tx2"/>
                              </a:solidFill>
                              <a:latin typeface="Cambria Math" panose="02040503050406030204" pitchFamily="18" charset="0"/>
                            </a:rPr>
                            <m:t>𝐹</m:t>
                          </m:r>
                        </m:e>
                        <m:sub>
                          <m:r>
                            <a:rPr lang="es-MX" sz="3600" b="0" i="1" smtClean="0">
                              <a:solidFill>
                                <a:schemeClr val="tx2"/>
                              </a:solidFill>
                              <a:latin typeface="Cambria Math" panose="02040503050406030204" pitchFamily="18" charset="0"/>
                            </a:rPr>
                            <m:t>𝑥</m:t>
                          </m:r>
                        </m:sub>
                      </m:sSub>
                      <m:r>
                        <a:rPr lang="es-MX" sz="3600" b="0" i="1" smtClean="0">
                          <a:solidFill>
                            <a:schemeClr val="tx2"/>
                          </a:solidFill>
                          <a:latin typeface="Cambria Math" panose="02040503050406030204" pitchFamily="18" charset="0"/>
                        </a:rPr>
                        <m:t>=−</m:t>
                      </m:r>
                      <m:r>
                        <a:rPr lang="es-MX" sz="3600" b="0" i="1" smtClean="0">
                          <a:solidFill>
                            <a:schemeClr val="tx2"/>
                          </a:solidFill>
                          <a:latin typeface="Cambria Math" panose="02040503050406030204" pitchFamily="18" charset="0"/>
                        </a:rPr>
                        <m:t>𝐹</m:t>
                      </m:r>
                      <m:r>
                        <a:rPr lang="es-MX" sz="3600" b="0" i="1" smtClean="0">
                          <a:solidFill>
                            <a:schemeClr val="tx2"/>
                          </a:solidFill>
                          <a:latin typeface="Cambria Math" panose="02040503050406030204" pitchFamily="18" charset="0"/>
                        </a:rPr>
                        <m:t> </m:t>
                      </m:r>
                      <m:func>
                        <m:funcPr>
                          <m:ctrlPr>
                            <a:rPr lang="es-MX" sz="3600" b="0" i="1" smtClean="0">
                              <a:solidFill>
                                <a:schemeClr val="tx2"/>
                              </a:solidFill>
                              <a:latin typeface="Cambria Math" panose="02040503050406030204" pitchFamily="18" charset="0"/>
                            </a:rPr>
                          </m:ctrlPr>
                        </m:funcPr>
                        <m:fName>
                          <m:r>
                            <m:rPr>
                              <m:sty m:val="p"/>
                            </m:rPr>
                            <a:rPr lang="es-MX" sz="3600" b="0" i="0" smtClean="0">
                              <a:solidFill>
                                <a:schemeClr val="tx2"/>
                              </a:solidFill>
                              <a:latin typeface="Cambria Math" panose="02040503050406030204" pitchFamily="18" charset="0"/>
                            </a:rPr>
                            <m:t>cos</m:t>
                          </m:r>
                        </m:fName>
                        <m:e>
                          <m:r>
                            <a:rPr lang="es-MX" sz="3600" b="0" i="1" smtClean="0">
                              <a:solidFill>
                                <a:schemeClr val="tx2"/>
                              </a:solidFill>
                              <a:latin typeface="Cambria Math" panose="02040503050406030204" pitchFamily="18" charset="0"/>
                              <a:ea typeface="Cambria Math" panose="02040503050406030204" pitchFamily="18" charset="0"/>
                            </a:rPr>
                            <m:t>𝜃</m:t>
                          </m:r>
                        </m:e>
                      </m:func>
                      <m:r>
                        <a:rPr lang="es-MX" sz="3600" b="0" i="1" smtClean="0">
                          <a:solidFill>
                            <a:schemeClr val="tx2"/>
                          </a:solidFill>
                          <a:latin typeface="Cambria Math" panose="02040503050406030204" pitchFamily="18" charset="0"/>
                          <a:ea typeface="Cambria Math" panose="02040503050406030204" pitchFamily="18" charset="0"/>
                        </a:rPr>
                        <m:t>=</m:t>
                      </m:r>
                    </m:oMath>
                  </m:oMathPara>
                </a14:m>
                <a:endParaRPr lang="es-MX" sz="3600" b="0" dirty="0">
                  <a:solidFill>
                    <a:schemeClr val="tx2"/>
                  </a:solidFill>
                </a:endParaRPr>
              </a:p>
            </p:txBody>
          </p:sp>
        </mc:Choice>
        <mc:Fallback xmlns="">
          <p:sp>
            <p:nvSpPr>
              <p:cNvPr id="4" name="CuadroTexto 3">
                <a:extLst>
                  <a:ext uri="{FF2B5EF4-FFF2-40B4-BE49-F238E27FC236}">
                    <a16:creationId xmlns:a16="http://schemas.microsoft.com/office/drawing/2014/main" id="{D8E84FF6-B914-C6B5-8E10-DC01FEA4AEBF}"/>
                  </a:ext>
                </a:extLst>
              </p:cNvPr>
              <p:cNvSpPr txBox="1">
                <a:spLocks noRot="1" noChangeAspect="1" noMove="1" noResize="1" noEditPoints="1" noAdjustHandles="1" noChangeArrowheads="1" noChangeShapeType="1" noTextEdit="1"/>
              </p:cNvSpPr>
              <p:nvPr/>
            </p:nvSpPr>
            <p:spPr>
              <a:xfrm>
                <a:off x="521214" y="3636846"/>
                <a:ext cx="3417667" cy="553998"/>
              </a:xfrm>
              <a:prstGeom prst="rect">
                <a:avLst/>
              </a:prstGeom>
              <a:blipFill>
                <a:blip r:embed="rId4"/>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203DE91B-EDEF-5FC3-77B5-3C212B970FBF}"/>
                  </a:ext>
                </a:extLst>
              </p:cNvPr>
              <p:cNvSpPr txBox="1"/>
              <p:nvPr/>
            </p:nvSpPr>
            <p:spPr>
              <a:xfrm>
                <a:off x="467002" y="5315770"/>
                <a:ext cx="3762440" cy="55399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s-MX" sz="3600" b="0" i="1" smtClean="0">
                          <a:solidFill>
                            <a:schemeClr val="tx2"/>
                          </a:solidFill>
                          <a:latin typeface="Cambria Math" panose="02040503050406030204" pitchFamily="18" charset="0"/>
                        </a:rPr>
                        <m:t>=−</m:t>
                      </m:r>
                      <m:d>
                        <m:dPr>
                          <m:ctrlPr>
                            <a:rPr lang="es-MX" sz="3600" b="0" i="1" smtClean="0">
                              <a:solidFill>
                                <a:schemeClr val="tx2"/>
                              </a:solidFill>
                              <a:latin typeface="Cambria Math" panose="02040503050406030204" pitchFamily="18" charset="0"/>
                            </a:rPr>
                          </m:ctrlPr>
                        </m:dPr>
                        <m:e>
                          <m:r>
                            <a:rPr lang="es-MX" sz="3600" b="0" i="1" smtClean="0">
                              <a:solidFill>
                                <a:schemeClr val="tx2"/>
                              </a:solidFill>
                              <a:latin typeface="Cambria Math" panose="02040503050406030204" pitchFamily="18" charset="0"/>
                            </a:rPr>
                            <m:t>10 </m:t>
                          </m:r>
                          <m:r>
                            <a:rPr lang="es-MX" sz="3600" b="0" i="1" smtClean="0">
                              <a:solidFill>
                                <a:schemeClr val="tx2"/>
                              </a:solidFill>
                              <a:latin typeface="Cambria Math" panose="02040503050406030204" pitchFamily="18" charset="0"/>
                            </a:rPr>
                            <m:t>𝑁</m:t>
                          </m:r>
                        </m:e>
                      </m:d>
                      <m:d>
                        <m:dPr>
                          <m:ctrlPr>
                            <a:rPr lang="es-MX" sz="3600" b="0" i="1" smtClean="0">
                              <a:solidFill>
                                <a:schemeClr val="tx2"/>
                              </a:solidFill>
                              <a:latin typeface="Cambria Math" panose="02040503050406030204" pitchFamily="18" charset="0"/>
                            </a:rPr>
                          </m:ctrlPr>
                        </m:dPr>
                        <m:e>
                          <m:r>
                            <a:rPr lang="es-MX" sz="3600" b="0" i="1" smtClean="0">
                              <a:solidFill>
                                <a:schemeClr val="tx2"/>
                              </a:solidFill>
                              <a:latin typeface="Cambria Math" panose="02040503050406030204" pitchFamily="18" charset="0"/>
                            </a:rPr>
                            <m:t>0.866</m:t>
                          </m:r>
                        </m:e>
                      </m:d>
                    </m:oMath>
                  </m:oMathPara>
                </a14:m>
                <a:endParaRPr lang="es-MX" sz="3600" b="0" dirty="0">
                  <a:solidFill>
                    <a:schemeClr val="tx2"/>
                  </a:solidFill>
                </a:endParaRPr>
              </a:p>
            </p:txBody>
          </p:sp>
        </mc:Choice>
        <mc:Fallback xmlns="">
          <p:sp>
            <p:nvSpPr>
              <p:cNvPr id="5" name="CuadroTexto 4">
                <a:extLst>
                  <a:ext uri="{FF2B5EF4-FFF2-40B4-BE49-F238E27FC236}">
                    <a16:creationId xmlns:a16="http://schemas.microsoft.com/office/drawing/2014/main" id="{203DE91B-EDEF-5FC3-77B5-3C212B970FBF}"/>
                  </a:ext>
                </a:extLst>
              </p:cNvPr>
              <p:cNvSpPr txBox="1">
                <a:spLocks noRot="1" noChangeAspect="1" noMove="1" noResize="1" noEditPoints="1" noAdjustHandles="1" noChangeArrowheads="1" noChangeShapeType="1" noTextEdit="1"/>
              </p:cNvSpPr>
              <p:nvPr/>
            </p:nvSpPr>
            <p:spPr>
              <a:xfrm>
                <a:off x="467002" y="5315770"/>
                <a:ext cx="3762440" cy="553998"/>
              </a:xfrm>
              <a:prstGeom prst="rect">
                <a:avLst/>
              </a:prstGeom>
              <a:blipFill>
                <a:blip r:embed="rId5"/>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3AE6610E-FEE1-3111-69C8-2D337882E114}"/>
                  </a:ext>
                </a:extLst>
              </p:cNvPr>
              <p:cNvSpPr txBox="1"/>
              <p:nvPr/>
            </p:nvSpPr>
            <p:spPr>
              <a:xfrm>
                <a:off x="467002" y="4452978"/>
                <a:ext cx="4058868" cy="55399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s-MX" sz="3600" i="1" smtClean="0">
                          <a:solidFill>
                            <a:schemeClr val="tx2"/>
                          </a:solidFill>
                          <a:latin typeface="Cambria Math" panose="02040503050406030204" pitchFamily="18" charset="0"/>
                          <a:ea typeface="Cambria Math" panose="02040503050406030204" pitchFamily="18" charset="0"/>
                        </a:rPr>
                        <m:t>=</m:t>
                      </m:r>
                      <m:r>
                        <a:rPr lang="es-MX" sz="3600" b="0" i="1" smtClean="0">
                          <a:solidFill>
                            <a:schemeClr val="tx2"/>
                          </a:solidFill>
                          <a:latin typeface="Cambria Math" panose="02040503050406030204" pitchFamily="18" charset="0"/>
                          <a:ea typeface="Cambria Math" panose="02040503050406030204" pitchFamily="18" charset="0"/>
                        </a:rPr>
                        <m:t>−</m:t>
                      </m:r>
                      <m:r>
                        <a:rPr lang="es-MX" sz="3600" i="1" smtClean="0">
                          <a:solidFill>
                            <a:schemeClr val="tx2"/>
                          </a:solidFill>
                          <a:latin typeface="Cambria Math" panose="02040503050406030204" pitchFamily="18" charset="0"/>
                          <a:ea typeface="Cambria Math" panose="02040503050406030204" pitchFamily="18" charset="0"/>
                        </a:rPr>
                        <m:t>(</m:t>
                      </m:r>
                      <m:r>
                        <a:rPr lang="es-MX" sz="3600" b="0" i="1" smtClean="0">
                          <a:solidFill>
                            <a:schemeClr val="tx2"/>
                          </a:solidFill>
                          <a:latin typeface="Cambria Math" panose="02040503050406030204" pitchFamily="18" charset="0"/>
                          <a:ea typeface="Cambria Math" panose="02040503050406030204" pitchFamily="18" charset="0"/>
                        </a:rPr>
                        <m:t>10</m:t>
                      </m:r>
                      <m:r>
                        <a:rPr lang="es-MX" sz="3600" i="1" smtClean="0">
                          <a:solidFill>
                            <a:schemeClr val="tx2"/>
                          </a:solidFill>
                          <a:latin typeface="Cambria Math" panose="02040503050406030204" pitchFamily="18" charset="0"/>
                          <a:ea typeface="Cambria Math" panose="02040503050406030204" pitchFamily="18" charset="0"/>
                        </a:rPr>
                        <m:t> </m:t>
                      </m:r>
                      <m:r>
                        <a:rPr lang="es-MX" sz="3600" i="1" smtClean="0">
                          <a:solidFill>
                            <a:schemeClr val="tx2"/>
                          </a:solidFill>
                          <a:latin typeface="Cambria Math" panose="02040503050406030204" pitchFamily="18" charset="0"/>
                          <a:ea typeface="Cambria Math" panose="02040503050406030204" pitchFamily="18" charset="0"/>
                        </a:rPr>
                        <m:t>𝑁</m:t>
                      </m:r>
                      <m:r>
                        <a:rPr lang="es-MX" sz="3600" i="1" smtClean="0">
                          <a:solidFill>
                            <a:schemeClr val="tx2"/>
                          </a:solidFill>
                          <a:latin typeface="Cambria Math" panose="02040503050406030204" pitchFamily="18" charset="0"/>
                          <a:ea typeface="Cambria Math" panose="02040503050406030204" pitchFamily="18" charset="0"/>
                        </a:rPr>
                        <m:t>)(</m:t>
                      </m:r>
                      <m:func>
                        <m:funcPr>
                          <m:ctrlPr>
                            <a:rPr lang="es-MX" sz="3600" i="1">
                              <a:solidFill>
                                <a:schemeClr val="tx2"/>
                              </a:solidFill>
                              <a:latin typeface="Cambria Math" panose="02040503050406030204" pitchFamily="18" charset="0"/>
                              <a:ea typeface="Cambria Math" panose="02040503050406030204" pitchFamily="18" charset="0"/>
                            </a:rPr>
                          </m:ctrlPr>
                        </m:funcPr>
                        <m:fName>
                          <m:r>
                            <m:rPr>
                              <m:sty m:val="p"/>
                            </m:rPr>
                            <a:rPr lang="es-MX" sz="3600">
                              <a:solidFill>
                                <a:schemeClr val="tx2"/>
                              </a:solidFill>
                              <a:latin typeface="Cambria Math" panose="02040503050406030204" pitchFamily="18" charset="0"/>
                              <a:ea typeface="Cambria Math" panose="02040503050406030204" pitchFamily="18" charset="0"/>
                            </a:rPr>
                            <m:t>cos</m:t>
                          </m:r>
                        </m:fName>
                        <m:e>
                          <m:r>
                            <a:rPr lang="es-MX" sz="3600" i="1">
                              <a:solidFill>
                                <a:schemeClr val="tx2"/>
                              </a:solidFill>
                              <a:latin typeface="Cambria Math" panose="02040503050406030204" pitchFamily="18" charset="0"/>
                              <a:ea typeface="Cambria Math" panose="02040503050406030204" pitchFamily="18" charset="0"/>
                            </a:rPr>
                            <m:t>30°)</m:t>
                          </m:r>
                        </m:e>
                      </m:func>
                    </m:oMath>
                  </m:oMathPara>
                </a14:m>
                <a:endParaRPr lang="es-MX" sz="3600" b="0" dirty="0">
                  <a:solidFill>
                    <a:schemeClr val="tx2"/>
                  </a:solidFill>
                </a:endParaRPr>
              </a:p>
            </p:txBody>
          </p:sp>
        </mc:Choice>
        <mc:Fallback xmlns="">
          <p:sp>
            <p:nvSpPr>
              <p:cNvPr id="6" name="CuadroTexto 5">
                <a:extLst>
                  <a:ext uri="{FF2B5EF4-FFF2-40B4-BE49-F238E27FC236}">
                    <a16:creationId xmlns:a16="http://schemas.microsoft.com/office/drawing/2014/main" id="{3AE6610E-FEE1-3111-69C8-2D337882E114}"/>
                  </a:ext>
                </a:extLst>
              </p:cNvPr>
              <p:cNvSpPr txBox="1">
                <a:spLocks noRot="1" noChangeAspect="1" noMove="1" noResize="1" noEditPoints="1" noAdjustHandles="1" noChangeArrowheads="1" noChangeShapeType="1" noTextEdit="1"/>
              </p:cNvSpPr>
              <p:nvPr/>
            </p:nvSpPr>
            <p:spPr>
              <a:xfrm>
                <a:off x="467002" y="4452978"/>
                <a:ext cx="4058868" cy="553998"/>
              </a:xfrm>
              <a:prstGeom prst="rect">
                <a:avLst/>
              </a:prstGeom>
              <a:blipFill>
                <a:blip r:embed="rId6"/>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0A6410CC-5FD1-93C9-572E-F4C9CAB1FB1E}"/>
                  </a:ext>
                </a:extLst>
              </p:cNvPr>
              <p:cNvSpPr txBox="1"/>
              <p:nvPr/>
            </p:nvSpPr>
            <p:spPr>
              <a:xfrm>
                <a:off x="467002" y="6114658"/>
                <a:ext cx="2231445" cy="55399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s-MX" sz="3600" b="0" i="1" smtClean="0">
                          <a:solidFill>
                            <a:schemeClr val="tx2"/>
                          </a:solidFill>
                          <a:latin typeface="Cambria Math" panose="02040503050406030204" pitchFamily="18" charset="0"/>
                        </a:rPr>
                        <m:t>=−8.66 </m:t>
                      </m:r>
                      <m:r>
                        <a:rPr lang="es-MX" sz="3600" b="0" i="1" smtClean="0">
                          <a:solidFill>
                            <a:schemeClr val="tx2"/>
                          </a:solidFill>
                          <a:latin typeface="Cambria Math" panose="02040503050406030204" pitchFamily="18" charset="0"/>
                        </a:rPr>
                        <m:t>𝑁</m:t>
                      </m:r>
                    </m:oMath>
                  </m:oMathPara>
                </a14:m>
                <a:endParaRPr lang="es-MX" sz="3600" b="0" dirty="0">
                  <a:solidFill>
                    <a:schemeClr val="tx2"/>
                  </a:solidFill>
                </a:endParaRPr>
              </a:p>
            </p:txBody>
          </p:sp>
        </mc:Choice>
        <mc:Fallback xmlns="">
          <p:sp>
            <p:nvSpPr>
              <p:cNvPr id="7" name="CuadroTexto 6">
                <a:extLst>
                  <a:ext uri="{FF2B5EF4-FFF2-40B4-BE49-F238E27FC236}">
                    <a16:creationId xmlns:a16="http://schemas.microsoft.com/office/drawing/2014/main" id="{0A6410CC-5FD1-93C9-572E-F4C9CAB1FB1E}"/>
                  </a:ext>
                </a:extLst>
              </p:cNvPr>
              <p:cNvSpPr txBox="1">
                <a:spLocks noRot="1" noChangeAspect="1" noMove="1" noResize="1" noEditPoints="1" noAdjustHandles="1" noChangeArrowheads="1" noChangeShapeType="1" noTextEdit="1"/>
              </p:cNvSpPr>
              <p:nvPr/>
            </p:nvSpPr>
            <p:spPr>
              <a:xfrm>
                <a:off x="467002" y="6114658"/>
                <a:ext cx="2231445" cy="553998"/>
              </a:xfrm>
              <a:prstGeom prst="rect">
                <a:avLst/>
              </a:prstGeom>
              <a:blipFill>
                <a:blip r:embed="rId7"/>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655700CB-E1D7-DB0A-991E-4CCF01C67467}"/>
                  </a:ext>
                </a:extLst>
              </p:cNvPr>
              <p:cNvSpPr txBox="1"/>
              <p:nvPr/>
            </p:nvSpPr>
            <p:spPr>
              <a:xfrm>
                <a:off x="6551355" y="3507749"/>
                <a:ext cx="3024098" cy="59772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es-MX" sz="3600" i="1" smtClean="0">
                              <a:solidFill>
                                <a:schemeClr val="tx2"/>
                              </a:solidFill>
                              <a:latin typeface="Cambria Math" panose="02040503050406030204" pitchFamily="18" charset="0"/>
                            </a:rPr>
                          </m:ctrlPr>
                        </m:sSubPr>
                        <m:e>
                          <m:r>
                            <a:rPr lang="es-MX" sz="3600" b="0" i="1" smtClean="0">
                              <a:solidFill>
                                <a:schemeClr val="tx2"/>
                              </a:solidFill>
                              <a:latin typeface="Cambria Math" panose="02040503050406030204" pitchFamily="18" charset="0"/>
                            </a:rPr>
                            <m:t>𝐹</m:t>
                          </m:r>
                        </m:e>
                        <m:sub>
                          <m:r>
                            <a:rPr lang="es-MX" sz="3600" b="0" i="1" smtClean="0">
                              <a:solidFill>
                                <a:schemeClr val="tx2"/>
                              </a:solidFill>
                              <a:latin typeface="Cambria Math" panose="02040503050406030204" pitchFamily="18" charset="0"/>
                            </a:rPr>
                            <m:t>𝑦</m:t>
                          </m:r>
                        </m:sub>
                      </m:sSub>
                      <m:r>
                        <a:rPr lang="es-MX" sz="3600" b="0" i="1" smtClean="0">
                          <a:solidFill>
                            <a:schemeClr val="tx2"/>
                          </a:solidFill>
                          <a:latin typeface="Cambria Math" panose="02040503050406030204" pitchFamily="18" charset="0"/>
                        </a:rPr>
                        <m:t>=</m:t>
                      </m:r>
                      <m:r>
                        <a:rPr lang="es-MX" sz="3600" b="0" i="1" smtClean="0">
                          <a:solidFill>
                            <a:schemeClr val="tx2"/>
                          </a:solidFill>
                          <a:latin typeface="Cambria Math" panose="02040503050406030204" pitchFamily="18" charset="0"/>
                        </a:rPr>
                        <m:t>𝐹</m:t>
                      </m:r>
                      <m:r>
                        <a:rPr lang="es-MX" sz="3600" b="0" i="1" smtClean="0">
                          <a:solidFill>
                            <a:schemeClr val="tx2"/>
                          </a:solidFill>
                          <a:latin typeface="Cambria Math" panose="02040503050406030204" pitchFamily="18" charset="0"/>
                        </a:rPr>
                        <m:t> </m:t>
                      </m:r>
                      <m:func>
                        <m:funcPr>
                          <m:ctrlPr>
                            <a:rPr lang="es-MX" sz="3600" b="0" i="1" smtClean="0">
                              <a:solidFill>
                                <a:schemeClr val="tx2"/>
                              </a:solidFill>
                              <a:latin typeface="Cambria Math" panose="02040503050406030204" pitchFamily="18" charset="0"/>
                            </a:rPr>
                          </m:ctrlPr>
                        </m:funcPr>
                        <m:fName>
                          <m:func>
                            <m:funcPr>
                              <m:ctrlPr>
                                <a:rPr lang="es-MX" sz="3600" b="0" i="1" smtClean="0">
                                  <a:solidFill>
                                    <a:schemeClr val="tx2"/>
                                  </a:solidFill>
                                  <a:latin typeface="Cambria Math" panose="02040503050406030204" pitchFamily="18" charset="0"/>
                                </a:rPr>
                              </m:ctrlPr>
                            </m:funcPr>
                            <m:fName>
                              <m:r>
                                <m:rPr>
                                  <m:sty m:val="p"/>
                                </m:rPr>
                                <a:rPr lang="es-MX" sz="3600" b="0" i="0" smtClean="0">
                                  <a:solidFill>
                                    <a:schemeClr val="tx2"/>
                                  </a:solidFill>
                                  <a:latin typeface="Cambria Math" panose="02040503050406030204" pitchFamily="18" charset="0"/>
                                </a:rPr>
                                <m:t>sin</m:t>
                              </m:r>
                            </m:fName>
                            <m:e>
                              <m:r>
                                <a:rPr lang="es-MX" sz="3600" b="0" i="1" smtClean="0">
                                  <a:solidFill>
                                    <a:schemeClr val="tx2"/>
                                  </a:solidFill>
                                  <a:latin typeface="Cambria Math" panose="02040503050406030204" pitchFamily="18" charset="0"/>
                                  <a:ea typeface="Cambria Math" panose="02040503050406030204" pitchFamily="18" charset="0"/>
                                </a:rPr>
                                <m:t>𝜃</m:t>
                              </m:r>
                            </m:e>
                          </m:func>
                        </m:fName>
                        <m:e>
                          <m:r>
                            <a:rPr lang="es-MX" sz="3600" b="0" i="1" smtClean="0">
                              <a:solidFill>
                                <a:schemeClr val="tx2"/>
                              </a:solidFill>
                              <a:latin typeface="Cambria Math" panose="02040503050406030204" pitchFamily="18" charset="0"/>
                              <a:ea typeface="Cambria Math" panose="02040503050406030204" pitchFamily="18" charset="0"/>
                            </a:rPr>
                            <m:t>=</m:t>
                          </m:r>
                        </m:e>
                      </m:func>
                    </m:oMath>
                  </m:oMathPara>
                </a14:m>
                <a:endParaRPr lang="es-MX" sz="3600" b="0" dirty="0">
                  <a:solidFill>
                    <a:schemeClr val="tx2"/>
                  </a:solidFill>
                </a:endParaRPr>
              </a:p>
            </p:txBody>
          </p:sp>
        </mc:Choice>
        <mc:Fallback xmlns="">
          <p:sp>
            <p:nvSpPr>
              <p:cNvPr id="8" name="CuadroTexto 7">
                <a:extLst>
                  <a:ext uri="{FF2B5EF4-FFF2-40B4-BE49-F238E27FC236}">
                    <a16:creationId xmlns:a16="http://schemas.microsoft.com/office/drawing/2014/main" id="{655700CB-E1D7-DB0A-991E-4CCF01C67467}"/>
                  </a:ext>
                </a:extLst>
              </p:cNvPr>
              <p:cNvSpPr txBox="1">
                <a:spLocks noRot="1" noChangeAspect="1" noMove="1" noResize="1" noEditPoints="1" noAdjustHandles="1" noChangeArrowheads="1" noChangeShapeType="1" noTextEdit="1"/>
              </p:cNvSpPr>
              <p:nvPr/>
            </p:nvSpPr>
            <p:spPr>
              <a:xfrm>
                <a:off x="6551355" y="3507749"/>
                <a:ext cx="3024098" cy="597728"/>
              </a:xfrm>
              <a:prstGeom prst="rect">
                <a:avLst/>
              </a:prstGeom>
              <a:blipFill>
                <a:blip r:embed="rId8"/>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C7CC07B1-8EF2-E90D-6165-79759F0FABCD}"/>
                  </a:ext>
                </a:extLst>
              </p:cNvPr>
              <p:cNvSpPr txBox="1"/>
              <p:nvPr/>
            </p:nvSpPr>
            <p:spPr>
              <a:xfrm>
                <a:off x="6551355" y="4337941"/>
                <a:ext cx="3651705" cy="55399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s-MX" sz="3600" i="1" smtClean="0">
                          <a:solidFill>
                            <a:schemeClr val="tx2"/>
                          </a:solidFill>
                          <a:latin typeface="Cambria Math" panose="02040503050406030204" pitchFamily="18" charset="0"/>
                          <a:ea typeface="Cambria Math" panose="02040503050406030204" pitchFamily="18" charset="0"/>
                        </a:rPr>
                        <m:t>=(</m:t>
                      </m:r>
                      <m:r>
                        <a:rPr lang="es-MX" sz="3600" b="0" i="1" smtClean="0">
                          <a:solidFill>
                            <a:schemeClr val="tx2"/>
                          </a:solidFill>
                          <a:latin typeface="Cambria Math" panose="02040503050406030204" pitchFamily="18" charset="0"/>
                          <a:ea typeface="Cambria Math" panose="02040503050406030204" pitchFamily="18" charset="0"/>
                        </a:rPr>
                        <m:t>10</m:t>
                      </m:r>
                      <m:r>
                        <a:rPr lang="es-MX" sz="3600" i="1" smtClean="0">
                          <a:solidFill>
                            <a:schemeClr val="tx2"/>
                          </a:solidFill>
                          <a:latin typeface="Cambria Math" panose="02040503050406030204" pitchFamily="18" charset="0"/>
                          <a:ea typeface="Cambria Math" panose="02040503050406030204" pitchFamily="18" charset="0"/>
                        </a:rPr>
                        <m:t> </m:t>
                      </m:r>
                      <m:r>
                        <a:rPr lang="es-MX" sz="3600" i="1" smtClean="0">
                          <a:solidFill>
                            <a:schemeClr val="tx2"/>
                          </a:solidFill>
                          <a:latin typeface="Cambria Math" panose="02040503050406030204" pitchFamily="18" charset="0"/>
                          <a:ea typeface="Cambria Math" panose="02040503050406030204" pitchFamily="18" charset="0"/>
                        </a:rPr>
                        <m:t>𝑁</m:t>
                      </m:r>
                      <m:r>
                        <a:rPr lang="es-MX" sz="3600" i="1" smtClean="0">
                          <a:solidFill>
                            <a:schemeClr val="tx2"/>
                          </a:solidFill>
                          <a:latin typeface="Cambria Math" panose="02040503050406030204" pitchFamily="18" charset="0"/>
                          <a:ea typeface="Cambria Math" panose="02040503050406030204" pitchFamily="18" charset="0"/>
                        </a:rPr>
                        <m:t>)(</m:t>
                      </m:r>
                      <m:func>
                        <m:funcPr>
                          <m:ctrlPr>
                            <a:rPr lang="es-MX" sz="3600" i="1">
                              <a:solidFill>
                                <a:schemeClr val="tx2"/>
                              </a:solidFill>
                              <a:latin typeface="Cambria Math" panose="02040503050406030204" pitchFamily="18" charset="0"/>
                              <a:ea typeface="Cambria Math" panose="02040503050406030204" pitchFamily="18" charset="0"/>
                            </a:rPr>
                          </m:ctrlPr>
                        </m:funcPr>
                        <m:fName>
                          <m:r>
                            <m:rPr>
                              <m:sty m:val="p"/>
                            </m:rPr>
                            <a:rPr lang="es-MX" sz="3600">
                              <a:solidFill>
                                <a:schemeClr val="tx2"/>
                              </a:solidFill>
                              <a:latin typeface="Cambria Math" panose="02040503050406030204" pitchFamily="18" charset="0"/>
                              <a:ea typeface="Cambria Math" panose="02040503050406030204" pitchFamily="18" charset="0"/>
                            </a:rPr>
                            <m:t>sin</m:t>
                          </m:r>
                        </m:fName>
                        <m:e>
                          <m:r>
                            <a:rPr lang="es-MX" sz="3600" i="1">
                              <a:solidFill>
                                <a:schemeClr val="tx2"/>
                              </a:solidFill>
                              <a:latin typeface="Cambria Math" panose="02040503050406030204" pitchFamily="18" charset="0"/>
                              <a:ea typeface="Cambria Math" panose="02040503050406030204" pitchFamily="18" charset="0"/>
                            </a:rPr>
                            <m:t>30°)</m:t>
                          </m:r>
                        </m:e>
                      </m:func>
                    </m:oMath>
                  </m:oMathPara>
                </a14:m>
                <a:endParaRPr lang="es-MX" sz="3600" b="0" dirty="0">
                  <a:solidFill>
                    <a:schemeClr val="tx2"/>
                  </a:solidFill>
                </a:endParaRPr>
              </a:p>
            </p:txBody>
          </p:sp>
        </mc:Choice>
        <mc:Fallback xmlns="">
          <p:sp>
            <p:nvSpPr>
              <p:cNvPr id="10" name="CuadroTexto 9">
                <a:extLst>
                  <a:ext uri="{FF2B5EF4-FFF2-40B4-BE49-F238E27FC236}">
                    <a16:creationId xmlns:a16="http://schemas.microsoft.com/office/drawing/2014/main" id="{C7CC07B1-8EF2-E90D-6165-79759F0FABCD}"/>
                  </a:ext>
                </a:extLst>
              </p:cNvPr>
              <p:cNvSpPr txBox="1">
                <a:spLocks noRot="1" noChangeAspect="1" noMove="1" noResize="1" noEditPoints="1" noAdjustHandles="1" noChangeArrowheads="1" noChangeShapeType="1" noTextEdit="1"/>
              </p:cNvSpPr>
              <p:nvPr/>
            </p:nvSpPr>
            <p:spPr>
              <a:xfrm>
                <a:off x="6551355" y="4337941"/>
                <a:ext cx="3651705" cy="553998"/>
              </a:xfrm>
              <a:prstGeom prst="rect">
                <a:avLst/>
              </a:prstGeom>
              <a:blipFill>
                <a:blip r:embed="rId9"/>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AD4E6973-EE38-C186-BCDA-EEDEB50D7D58}"/>
                  </a:ext>
                </a:extLst>
              </p:cNvPr>
              <p:cNvSpPr txBox="1"/>
              <p:nvPr/>
            </p:nvSpPr>
            <p:spPr>
              <a:xfrm>
                <a:off x="6635979" y="5259416"/>
                <a:ext cx="2908040" cy="55399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s-MX" sz="3600" b="0" i="1" smtClean="0">
                          <a:solidFill>
                            <a:schemeClr val="tx2"/>
                          </a:solidFill>
                          <a:latin typeface="Cambria Math" panose="02040503050406030204" pitchFamily="18" charset="0"/>
                        </a:rPr>
                        <m:t>=</m:t>
                      </m:r>
                      <m:d>
                        <m:dPr>
                          <m:ctrlPr>
                            <a:rPr lang="es-MX" sz="3600" b="0" i="1" smtClean="0">
                              <a:solidFill>
                                <a:schemeClr val="tx2"/>
                              </a:solidFill>
                              <a:latin typeface="Cambria Math" panose="02040503050406030204" pitchFamily="18" charset="0"/>
                            </a:rPr>
                          </m:ctrlPr>
                        </m:dPr>
                        <m:e>
                          <m:r>
                            <a:rPr lang="es-MX" sz="3600" b="0" i="1" smtClean="0">
                              <a:solidFill>
                                <a:schemeClr val="tx2"/>
                              </a:solidFill>
                              <a:latin typeface="Cambria Math" panose="02040503050406030204" pitchFamily="18" charset="0"/>
                            </a:rPr>
                            <m:t>10 </m:t>
                          </m:r>
                          <m:r>
                            <a:rPr lang="es-MX" sz="3600" b="0" i="1" smtClean="0">
                              <a:solidFill>
                                <a:schemeClr val="tx2"/>
                              </a:solidFill>
                              <a:latin typeface="Cambria Math" panose="02040503050406030204" pitchFamily="18" charset="0"/>
                            </a:rPr>
                            <m:t>𝑁</m:t>
                          </m:r>
                        </m:e>
                      </m:d>
                      <m:d>
                        <m:dPr>
                          <m:ctrlPr>
                            <a:rPr lang="es-MX" sz="3600" b="0" i="1" smtClean="0">
                              <a:solidFill>
                                <a:schemeClr val="tx2"/>
                              </a:solidFill>
                              <a:latin typeface="Cambria Math" panose="02040503050406030204" pitchFamily="18" charset="0"/>
                            </a:rPr>
                          </m:ctrlPr>
                        </m:dPr>
                        <m:e>
                          <m:r>
                            <a:rPr lang="es-MX" sz="3600" b="0" i="1" smtClean="0">
                              <a:solidFill>
                                <a:schemeClr val="tx2"/>
                              </a:solidFill>
                              <a:latin typeface="Cambria Math" panose="02040503050406030204" pitchFamily="18" charset="0"/>
                            </a:rPr>
                            <m:t>0.5</m:t>
                          </m:r>
                        </m:e>
                      </m:d>
                    </m:oMath>
                  </m:oMathPara>
                </a14:m>
                <a:endParaRPr lang="es-MX" sz="3600" b="0" dirty="0">
                  <a:solidFill>
                    <a:schemeClr val="tx2"/>
                  </a:solidFill>
                </a:endParaRPr>
              </a:p>
            </p:txBody>
          </p:sp>
        </mc:Choice>
        <mc:Fallback xmlns="">
          <p:sp>
            <p:nvSpPr>
              <p:cNvPr id="11" name="CuadroTexto 10">
                <a:extLst>
                  <a:ext uri="{FF2B5EF4-FFF2-40B4-BE49-F238E27FC236}">
                    <a16:creationId xmlns:a16="http://schemas.microsoft.com/office/drawing/2014/main" id="{AD4E6973-EE38-C186-BCDA-EEDEB50D7D58}"/>
                  </a:ext>
                </a:extLst>
              </p:cNvPr>
              <p:cNvSpPr txBox="1">
                <a:spLocks noRot="1" noChangeAspect="1" noMove="1" noResize="1" noEditPoints="1" noAdjustHandles="1" noChangeArrowheads="1" noChangeShapeType="1" noTextEdit="1"/>
              </p:cNvSpPr>
              <p:nvPr/>
            </p:nvSpPr>
            <p:spPr>
              <a:xfrm>
                <a:off x="6635979" y="5259416"/>
                <a:ext cx="2908040" cy="553998"/>
              </a:xfrm>
              <a:prstGeom prst="rect">
                <a:avLst/>
              </a:prstGeom>
              <a:blipFill>
                <a:blip r:embed="rId10"/>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0A868966-8A99-1949-6307-E6CEA00DA556}"/>
                  </a:ext>
                </a:extLst>
              </p:cNvPr>
              <p:cNvSpPr txBox="1"/>
              <p:nvPr/>
            </p:nvSpPr>
            <p:spPr>
              <a:xfrm>
                <a:off x="6551355" y="6180892"/>
                <a:ext cx="1282467" cy="55399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s-MX" sz="3600" b="0" i="1" smtClean="0">
                          <a:solidFill>
                            <a:schemeClr val="tx2"/>
                          </a:solidFill>
                          <a:latin typeface="Cambria Math" panose="02040503050406030204" pitchFamily="18" charset="0"/>
                        </a:rPr>
                        <m:t>=5 </m:t>
                      </m:r>
                      <m:r>
                        <a:rPr lang="es-MX" sz="3600" b="0" i="1" smtClean="0">
                          <a:solidFill>
                            <a:schemeClr val="tx2"/>
                          </a:solidFill>
                          <a:latin typeface="Cambria Math" panose="02040503050406030204" pitchFamily="18" charset="0"/>
                        </a:rPr>
                        <m:t>𝑁</m:t>
                      </m:r>
                    </m:oMath>
                  </m:oMathPara>
                </a14:m>
                <a:endParaRPr lang="es-MX" sz="3600" b="0" dirty="0">
                  <a:solidFill>
                    <a:schemeClr val="tx2"/>
                  </a:solidFill>
                </a:endParaRPr>
              </a:p>
            </p:txBody>
          </p:sp>
        </mc:Choice>
        <mc:Fallback xmlns="">
          <p:sp>
            <p:nvSpPr>
              <p:cNvPr id="12" name="CuadroTexto 11">
                <a:extLst>
                  <a:ext uri="{FF2B5EF4-FFF2-40B4-BE49-F238E27FC236}">
                    <a16:creationId xmlns:a16="http://schemas.microsoft.com/office/drawing/2014/main" id="{0A868966-8A99-1949-6307-E6CEA00DA556}"/>
                  </a:ext>
                </a:extLst>
              </p:cNvPr>
              <p:cNvSpPr txBox="1">
                <a:spLocks noRot="1" noChangeAspect="1" noMove="1" noResize="1" noEditPoints="1" noAdjustHandles="1" noChangeArrowheads="1" noChangeShapeType="1" noTextEdit="1"/>
              </p:cNvSpPr>
              <p:nvPr/>
            </p:nvSpPr>
            <p:spPr>
              <a:xfrm>
                <a:off x="6551355" y="6180892"/>
                <a:ext cx="1282467" cy="553998"/>
              </a:xfrm>
              <a:prstGeom prst="rect">
                <a:avLst/>
              </a:prstGeom>
              <a:blipFill>
                <a:blip r:embed="rId11"/>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216058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p:cTn id="30" dur="500" fill="hold"/>
                                        <p:tgtEl>
                                          <p:spTgt spid="10"/>
                                        </p:tgtEl>
                                        <p:attrNameLst>
                                          <p:attrName>ppt_w</p:attrName>
                                        </p:attrNameLst>
                                      </p:cBhvr>
                                      <p:tavLst>
                                        <p:tav tm="0">
                                          <p:val>
                                            <p:fltVal val="0"/>
                                          </p:val>
                                        </p:tav>
                                        <p:tav tm="100000">
                                          <p:val>
                                            <p:strVal val="#ppt_w"/>
                                          </p:val>
                                        </p:tav>
                                      </p:tavLst>
                                    </p:anim>
                                    <p:anim calcmode="lin" valueType="num">
                                      <p:cBhvr>
                                        <p:cTn id="31" dur="500" fill="hold"/>
                                        <p:tgtEl>
                                          <p:spTgt spid="10"/>
                                        </p:tgtEl>
                                        <p:attrNameLst>
                                          <p:attrName>ppt_h</p:attrName>
                                        </p:attrNameLst>
                                      </p:cBhvr>
                                      <p:tavLst>
                                        <p:tav tm="0">
                                          <p:val>
                                            <p:fltVal val="0"/>
                                          </p:val>
                                        </p:tav>
                                        <p:tav tm="100000">
                                          <p:val>
                                            <p:strVal val="#ppt_h"/>
                                          </p:val>
                                        </p:tav>
                                      </p:tavLst>
                                    </p:anim>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500" fill="hold"/>
                                        <p:tgtEl>
                                          <p:spTgt spid="11"/>
                                        </p:tgtEl>
                                        <p:attrNameLst>
                                          <p:attrName>ppt_w</p:attrName>
                                        </p:attrNameLst>
                                      </p:cBhvr>
                                      <p:tavLst>
                                        <p:tav tm="0">
                                          <p:val>
                                            <p:fltVal val="0"/>
                                          </p:val>
                                        </p:tav>
                                        <p:tav tm="100000">
                                          <p:val>
                                            <p:strVal val="#ppt_w"/>
                                          </p:val>
                                        </p:tav>
                                      </p:tavLst>
                                    </p:anim>
                                    <p:anim calcmode="lin" valueType="num">
                                      <p:cBhvr>
                                        <p:cTn id="38" dur="500" fill="hold"/>
                                        <p:tgtEl>
                                          <p:spTgt spid="11"/>
                                        </p:tgtEl>
                                        <p:attrNameLst>
                                          <p:attrName>ppt_h</p:attrName>
                                        </p:attrNameLst>
                                      </p:cBhvr>
                                      <p:tavLst>
                                        <p:tav tm="0">
                                          <p:val>
                                            <p:fltVal val="0"/>
                                          </p:val>
                                        </p:tav>
                                        <p:tav tm="100000">
                                          <p:val>
                                            <p:strVal val="#ppt_h"/>
                                          </p:val>
                                        </p:tav>
                                      </p:tavLst>
                                    </p:anim>
                                    <p:animEffect transition="in" filter="fade">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p:cTn id="44" dur="500" fill="hold"/>
                                        <p:tgtEl>
                                          <p:spTgt spid="12"/>
                                        </p:tgtEl>
                                        <p:attrNameLst>
                                          <p:attrName>ppt_w</p:attrName>
                                        </p:attrNameLst>
                                      </p:cBhvr>
                                      <p:tavLst>
                                        <p:tav tm="0">
                                          <p:val>
                                            <p:fltVal val="0"/>
                                          </p:val>
                                        </p:tav>
                                        <p:tav tm="100000">
                                          <p:val>
                                            <p:strVal val="#ppt_w"/>
                                          </p:val>
                                        </p:tav>
                                      </p:tavLst>
                                    </p:anim>
                                    <p:anim calcmode="lin" valueType="num">
                                      <p:cBhvr>
                                        <p:cTn id="45" dur="500" fill="hold"/>
                                        <p:tgtEl>
                                          <p:spTgt spid="12"/>
                                        </p:tgtEl>
                                        <p:attrNameLst>
                                          <p:attrName>ppt_h</p:attrName>
                                        </p:attrNameLst>
                                      </p:cBhvr>
                                      <p:tavLst>
                                        <p:tav tm="0">
                                          <p:val>
                                            <p:fltVal val="0"/>
                                          </p:val>
                                        </p:tav>
                                        <p:tav tm="100000">
                                          <p:val>
                                            <p:strVal val="#ppt_h"/>
                                          </p:val>
                                        </p:tav>
                                      </p:tavLst>
                                    </p:anim>
                                    <p:animEffect transition="in" filter="fade">
                                      <p:cBhvr>
                                        <p:cTn id="4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10" grpId="0"/>
      <p:bldP spid="11" grpId="0"/>
      <p:bldP spid="12" grpId="0"/>
    </p:bldLst>
  </p:timing>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280160" y="466343"/>
            <a:ext cx="9628632" cy="1362113"/>
          </a:xfrm>
        </p:spPr>
        <p:txBody>
          <a:bodyPr rtlCol="0" anchor="ctr">
            <a:normAutofit/>
          </a:bodyPr>
          <a:lstStyle/>
          <a:p>
            <a:pPr rtl="0"/>
            <a:r>
              <a:rPr lang="es-MX" sz="5400" dirty="0">
                <a:solidFill>
                  <a:schemeClr val="bg2"/>
                </a:solidFill>
              </a:rPr>
              <a:t>Vectores en otros cuadrantes</a:t>
            </a:r>
          </a:p>
        </p:txBody>
      </p: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E889C684-9A88-E6BD-40C8-4DC5BDB3DB7D}"/>
                  </a:ext>
                </a:extLst>
              </p:cNvPr>
              <p:cNvSpPr txBox="1"/>
              <p:nvPr/>
            </p:nvSpPr>
            <p:spPr>
              <a:xfrm>
                <a:off x="7504675" y="4646274"/>
                <a:ext cx="253274"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4400" b="0" i="1" smtClean="0">
                          <a:latin typeface="Cambria Math" panose="02040503050406030204" pitchFamily="18" charset="0"/>
                        </a:rPr>
                        <m:t> </m:t>
                      </m:r>
                    </m:oMath>
                  </m:oMathPara>
                </a14:m>
                <a:endParaRPr lang="es-MX" sz="4400" dirty="0"/>
              </a:p>
            </p:txBody>
          </p:sp>
        </mc:Choice>
        <mc:Fallback xmlns="">
          <p:sp>
            <p:nvSpPr>
              <p:cNvPr id="9" name="CuadroTexto 8">
                <a:extLst>
                  <a:ext uri="{FF2B5EF4-FFF2-40B4-BE49-F238E27FC236}">
                    <a16:creationId xmlns:a16="http://schemas.microsoft.com/office/drawing/2014/main" id="{E889C684-9A88-E6BD-40C8-4DC5BDB3DB7D}"/>
                  </a:ext>
                </a:extLst>
              </p:cNvPr>
              <p:cNvSpPr txBox="1">
                <a:spLocks noRot="1" noChangeAspect="1" noMove="1" noResize="1" noEditPoints="1" noAdjustHandles="1" noChangeArrowheads="1" noChangeShapeType="1" noTextEdit="1"/>
              </p:cNvSpPr>
              <p:nvPr/>
            </p:nvSpPr>
            <p:spPr>
              <a:xfrm>
                <a:off x="7504675" y="4646274"/>
                <a:ext cx="253274" cy="677108"/>
              </a:xfrm>
              <a:prstGeom prst="rect">
                <a:avLst/>
              </a:prstGeom>
              <a:blipFill>
                <a:blip r:embed="rId3"/>
                <a:stretch>
                  <a:fillRect/>
                </a:stretch>
              </a:blipFill>
            </p:spPr>
            <p:txBody>
              <a:bodyPr/>
              <a:lstStyle/>
              <a:p>
                <a:r>
                  <a:rPr lang="es-MX">
                    <a:noFill/>
                  </a:rPr>
                  <a:t> </a:t>
                </a:r>
              </a:p>
            </p:txBody>
          </p:sp>
        </mc:Fallback>
      </mc:AlternateContent>
      <p:sp>
        <p:nvSpPr>
          <p:cNvPr id="3" name="CuadroTexto 2">
            <a:extLst>
              <a:ext uri="{FF2B5EF4-FFF2-40B4-BE49-F238E27FC236}">
                <a16:creationId xmlns:a16="http://schemas.microsoft.com/office/drawing/2014/main" id="{AA1E2959-A3B4-C876-D434-7E32703B4B05}"/>
              </a:ext>
            </a:extLst>
          </p:cNvPr>
          <p:cNvSpPr txBox="1"/>
          <p:nvPr/>
        </p:nvSpPr>
        <p:spPr>
          <a:xfrm>
            <a:off x="344230" y="2816167"/>
            <a:ext cx="11500491" cy="3170099"/>
          </a:xfrm>
          <a:prstGeom prst="rect">
            <a:avLst/>
          </a:prstGeom>
          <a:noFill/>
        </p:spPr>
        <p:txBody>
          <a:bodyPr wrap="square" rtlCol="0">
            <a:spAutoFit/>
          </a:bodyPr>
          <a:lstStyle/>
          <a:p>
            <a:r>
              <a:rPr lang="es-MX" sz="4000" dirty="0">
                <a:solidFill>
                  <a:schemeClr val="tx2"/>
                </a:solidFill>
              </a:rPr>
              <a:t>Revisa con cuidado que la componente del vector en la dirección x, tiene un valor negativo.</a:t>
            </a:r>
          </a:p>
          <a:p>
            <a:endParaRPr lang="es-MX" sz="4000" dirty="0">
              <a:solidFill>
                <a:schemeClr val="tx2"/>
              </a:solidFill>
            </a:endParaRPr>
          </a:p>
          <a:p>
            <a:r>
              <a:rPr lang="es-MX" sz="4000" dirty="0">
                <a:solidFill>
                  <a:schemeClr val="tx2"/>
                </a:solidFill>
              </a:rPr>
              <a:t>Esto nos indica el sentido del vector, la magnitud siempre es un valor positivo.</a:t>
            </a:r>
          </a:p>
        </p:txBody>
      </p:sp>
    </p:spTree>
    <p:extLst>
      <p:ext uri="{BB962C8B-B14F-4D97-AF65-F5344CB8AC3E}">
        <p14:creationId xmlns:p14="http://schemas.microsoft.com/office/powerpoint/2010/main" val="106155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108497" y="172505"/>
            <a:ext cx="9628632" cy="1362113"/>
          </a:xfrm>
        </p:spPr>
        <p:txBody>
          <a:bodyPr rtlCol="0" anchor="ctr">
            <a:normAutofit fontScale="90000"/>
          </a:bodyPr>
          <a:lstStyle/>
          <a:p>
            <a:pPr rtl="0"/>
            <a:r>
              <a:rPr lang="es-MX" sz="5400" dirty="0">
                <a:solidFill>
                  <a:schemeClr val="tx2"/>
                </a:solidFill>
              </a:rPr>
              <a:t>Ejercicio: Calcula las componentes</a:t>
            </a:r>
          </a:p>
        </p:txBody>
      </p: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E889C684-9A88-E6BD-40C8-4DC5BDB3DB7D}"/>
                  </a:ext>
                </a:extLst>
              </p:cNvPr>
              <p:cNvSpPr txBox="1"/>
              <p:nvPr/>
            </p:nvSpPr>
            <p:spPr>
              <a:xfrm>
                <a:off x="7504675" y="4646274"/>
                <a:ext cx="253274"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4400" b="0" i="1" smtClean="0">
                          <a:latin typeface="Cambria Math" panose="02040503050406030204" pitchFamily="18" charset="0"/>
                        </a:rPr>
                        <m:t> </m:t>
                      </m:r>
                    </m:oMath>
                  </m:oMathPara>
                </a14:m>
                <a:endParaRPr lang="es-MX" sz="4400" dirty="0"/>
              </a:p>
            </p:txBody>
          </p:sp>
        </mc:Choice>
        <mc:Fallback xmlns="">
          <p:sp>
            <p:nvSpPr>
              <p:cNvPr id="9" name="CuadroTexto 8">
                <a:extLst>
                  <a:ext uri="{FF2B5EF4-FFF2-40B4-BE49-F238E27FC236}">
                    <a16:creationId xmlns:a16="http://schemas.microsoft.com/office/drawing/2014/main" id="{E889C684-9A88-E6BD-40C8-4DC5BDB3DB7D}"/>
                  </a:ext>
                </a:extLst>
              </p:cNvPr>
              <p:cNvSpPr txBox="1">
                <a:spLocks noRot="1" noChangeAspect="1" noMove="1" noResize="1" noEditPoints="1" noAdjustHandles="1" noChangeArrowheads="1" noChangeShapeType="1" noTextEdit="1"/>
              </p:cNvSpPr>
              <p:nvPr/>
            </p:nvSpPr>
            <p:spPr>
              <a:xfrm>
                <a:off x="7504675" y="4646274"/>
                <a:ext cx="253274" cy="677108"/>
              </a:xfrm>
              <a:prstGeom prst="rect">
                <a:avLst/>
              </a:prstGeom>
              <a:blipFill>
                <a:blip r:embed="rId3"/>
                <a:stretch>
                  <a:fillRect/>
                </a:stretch>
              </a:blipFill>
            </p:spPr>
            <p:txBody>
              <a:bodyPr/>
              <a:lstStyle/>
              <a:p>
                <a:r>
                  <a:rPr lang="es-MX">
                    <a:noFill/>
                  </a:rPr>
                  <a:t> </a:t>
                </a:r>
              </a:p>
            </p:txBody>
          </p:sp>
        </mc:Fallback>
      </mc:AlternateContent>
      <p:pic>
        <p:nvPicPr>
          <p:cNvPr id="4" name="Imagen 3" descr="Gráfico, Gráfico de líneas, Gráfico de dispersión&#10;&#10;Descripción generada automáticamente">
            <a:extLst>
              <a:ext uri="{FF2B5EF4-FFF2-40B4-BE49-F238E27FC236}">
                <a16:creationId xmlns:a16="http://schemas.microsoft.com/office/drawing/2014/main" id="{5F20A910-48BE-BE2D-57E9-1A3929BDA3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43" y="1189061"/>
            <a:ext cx="5592072" cy="5668939"/>
          </a:xfrm>
          <a:prstGeom prst="rect">
            <a:avLst/>
          </a:prstGeom>
        </p:spPr>
      </p:pic>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EF776DF6-81BC-F44F-EDE4-293BDC60BE4C}"/>
                  </a:ext>
                </a:extLst>
              </p:cNvPr>
              <p:cNvSpPr txBox="1"/>
              <p:nvPr/>
            </p:nvSpPr>
            <p:spPr>
              <a:xfrm>
                <a:off x="6738539" y="2981161"/>
                <a:ext cx="3259418" cy="20847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sz="4400" i="1" smtClean="0">
                              <a:solidFill>
                                <a:schemeClr val="tx2"/>
                              </a:solidFill>
                              <a:latin typeface="Cambria Math" panose="02040503050406030204" pitchFamily="18" charset="0"/>
                            </a:rPr>
                          </m:ctrlPr>
                        </m:sSubPr>
                        <m:e>
                          <m:r>
                            <a:rPr lang="es-MX" sz="4400" b="0" i="1" smtClean="0">
                              <a:solidFill>
                                <a:schemeClr val="tx2"/>
                              </a:solidFill>
                              <a:latin typeface="Cambria Math" panose="02040503050406030204" pitchFamily="18" charset="0"/>
                            </a:rPr>
                            <m:t>𝐹</m:t>
                          </m:r>
                        </m:e>
                        <m:sub>
                          <m:r>
                            <a:rPr lang="es-MX" sz="4400" b="0" i="1" smtClean="0">
                              <a:solidFill>
                                <a:schemeClr val="tx2"/>
                              </a:solidFill>
                              <a:latin typeface="Cambria Math" panose="02040503050406030204" pitchFamily="18" charset="0"/>
                            </a:rPr>
                            <m:t>𝑥</m:t>
                          </m:r>
                        </m:sub>
                      </m:sSub>
                      <m:r>
                        <a:rPr lang="es-MX" sz="4400" b="0" i="1" smtClean="0">
                          <a:solidFill>
                            <a:schemeClr val="tx2"/>
                          </a:solidFill>
                          <a:latin typeface="Cambria Math" panose="02040503050406030204" pitchFamily="18" charset="0"/>
                        </a:rPr>
                        <m:t>=</m:t>
                      </m:r>
                      <m:r>
                        <a:rPr lang="es-MX" sz="4400" b="0" i="1" smtClean="0">
                          <a:solidFill>
                            <a:schemeClr val="tx2"/>
                          </a:solidFill>
                          <a:latin typeface="Cambria Math" panose="02040503050406030204" pitchFamily="18" charset="0"/>
                        </a:rPr>
                        <m:t>𝐹</m:t>
                      </m:r>
                      <m:r>
                        <a:rPr lang="es-MX" sz="4400" b="0" i="1" smtClean="0">
                          <a:solidFill>
                            <a:schemeClr val="tx2"/>
                          </a:solidFill>
                          <a:latin typeface="Cambria Math" panose="02040503050406030204" pitchFamily="18" charset="0"/>
                        </a:rPr>
                        <m:t> </m:t>
                      </m:r>
                      <m:func>
                        <m:funcPr>
                          <m:ctrlPr>
                            <a:rPr lang="es-MX" sz="4400" b="0" i="1" smtClean="0">
                              <a:solidFill>
                                <a:schemeClr val="tx2"/>
                              </a:solidFill>
                              <a:latin typeface="Cambria Math" panose="02040503050406030204" pitchFamily="18" charset="0"/>
                            </a:rPr>
                          </m:ctrlPr>
                        </m:funcPr>
                        <m:fName>
                          <m:r>
                            <m:rPr>
                              <m:sty m:val="p"/>
                            </m:rPr>
                            <a:rPr lang="es-MX" sz="4400" b="0" i="0" smtClean="0">
                              <a:solidFill>
                                <a:schemeClr val="tx2"/>
                              </a:solidFill>
                              <a:latin typeface="Cambria Math" panose="02040503050406030204" pitchFamily="18" charset="0"/>
                            </a:rPr>
                            <m:t>cos</m:t>
                          </m:r>
                        </m:fName>
                        <m:e>
                          <m:r>
                            <a:rPr lang="es-MX" sz="4400" b="0" i="1" smtClean="0">
                              <a:solidFill>
                                <a:schemeClr val="tx2"/>
                              </a:solidFill>
                              <a:latin typeface="Cambria Math" panose="02040503050406030204" pitchFamily="18" charset="0"/>
                              <a:ea typeface="Cambria Math" panose="02040503050406030204" pitchFamily="18" charset="0"/>
                            </a:rPr>
                            <m:t>𝜃</m:t>
                          </m:r>
                        </m:e>
                      </m:func>
                    </m:oMath>
                  </m:oMathPara>
                </a14:m>
                <a:endParaRPr lang="es-MX" sz="4400" b="0" dirty="0">
                  <a:solidFill>
                    <a:schemeClr val="tx2"/>
                  </a:solidFill>
                </a:endParaRPr>
              </a:p>
              <a:p>
                <a:endParaRPr lang="es-MX" sz="4400" dirty="0">
                  <a:solidFill>
                    <a:schemeClr val="tx2"/>
                  </a:solidFill>
                </a:endParaRPr>
              </a:p>
              <a:p>
                <a:pPr/>
                <a14:m>
                  <m:oMathPara xmlns:m="http://schemas.openxmlformats.org/officeDocument/2006/math">
                    <m:oMathParaPr>
                      <m:jc m:val="centerGroup"/>
                    </m:oMathParaPr>
                    <m:oMath xmlns:m="http://schemas.openxmlformats.org/officeDocument/2006/math">
                      <m:sSub>
                        <m:sSubPr>
                          <m:ctrlPr>
                            <a:rPr lang="es-MX" sz="4400" i="1" smtClean="0">
                              <a:solidFill>
                                <a:schemeClr val="tx2"/>
                              </a:solidFill>
                              <a:latin typeface="Cambria Math" panose="02040503050406030204" pitchFamily="18" charset="0"/>
                            </a:rPr>
                          </m:ctrlPr>
                        </m:sSubPr>
                        <m:e>
                          <m:r>
                            <a:rPr lang="es-MX" sz="4400" b="0" i="1" smtClean="0">
                              <a:solidFill>
                                <a:schemeClr val="tx2"/>
                              </a:solidFill>
                              <a:latin typeface="Cambria Math" panose="02040503050406030204" pitchFamily="18" charset="0"/>
                            </a:rPr>
                            <m:t>𝐹</m:t>
                          </m:r>
                        </m:e>
                        <m:sub>
                          <m:r>
                            <a:rPr lang="es-MX" sz="4400" b="0" i="1" smtClean="0">
                              <a:solidFill>
                                <a:schemeClr val="tx2"/>
                              </a:solidFill>
                              <a:latin typeface="Cambria Math" panose="02040503050406030204" pitchFamily="18" charset="0"/>
                            </a:rPr>
                            <m:t>𝑦</m:t>
                          </m:r>
                        </m:sub>
                      </m:sSub>
                      <m:r>
                        <a:rPr lang="es-MX" sz="4400" b="0" i="1" smtClean="0">
                          <a:solidFill>
                            <a:schemeClr val="tx2"/>
                          </a:solidFill>
                          <a:latin typeface="Cambria Math" panose="02040503050406030204" pitchFamily="18" charset="0"/>
                        </a:rPr>
                        <m:t>=</m:t>
                      </m:r>
                      <m:r>
                        <a:rPr lang="es-MX" sz="4400" b="0" i="1" smtClean="0">
                          <a:solidFill>
                            <a:schemeClr val="tx2"/>
                          </a:solidFill>
                          <a:latin typeface="Cambria Math" panose="02040503050406030204" pitchFamily="18" charset="0"/>
                        </a:rPr>
                        <m:t>𝐹</m:t>
                      </m:r>
                      <m:r>
                        <a:rPr lang="es-MX" sz="4400" b="0" i="1" smtClean="0">
                          <a:solidFill>
                            <a:schemeClr val="tx2"/>
                          </a:solidFill>
                          <a:latin typeface="Cambria Math" panose="02040503050406030204" pitchFamily="18" charset="0"/>
                        </a:rPr>
                        <m:t> </m:t>
                      </m:r>
                      <m:func>
                        <m:funcPr>
                          <m:ctrlPr>
                            <a:rPr lang="es-MX" sz="4400" b="0" i="1" smtClean="0">
                              <a:solidFill>
                                <a:schemeClr val="tx2"/>
                              </a:solidFill>
                              <a:latin typeface="Cambria Math" panose="02040503050406030204" pitchFamily="18" charset="0"/>
                            </a:rPr>
                          </m:ctrlPr>
                        </m:funcPr>
                        <m:fName>
                          <m:r>
                            <m:rPr>
                              <m:sty m:val="p"/>
                            </m:rPr>
                            <a:rPr lang="es-MX" sz="4400" b="0" i="0" smtClean="0">
                              <a:solidFill>
                                <a:schemeClr val="tx2"/>
                              </a:solidFill>
                              <a:latin typeface="Cambria Math" panose="02040503050406030204" pitchFamily="18" charset="0"/>
                            </a:rPr>
                            <m:t>sin</m:t>
                          </m:r>
                        </m:fName>
                        <m:e>
                          <m:r>
                            <a:rPr lang="es-MX" sz="4400" b="0" i="1" smtClean="0">
                              <a:solidFill>
                                <a:schemeClr val="tx2"/>
                              </a:solidFill>
                              <a:latin typeface="Cambria Math" panose="02040503050406030204" pitchFamily="18" charset="0"/>
                              <a:ea typeface="Cambria Math" panose="02040503050406030204" pitchFamily="18" charset="0"/>
                            </a:rPr>
                            <m:t>𝜃</m:t>
                          </m:r>
                        </m:e>
                      </m:func>
                    </m:oMath>
                  </m:oMathPara>
                </a14:m>
                <a:endParaRPr lang="es-MX" sz="4400" dirty="0">
                  <a:solidFill>
                    <a:schemeClr val="tx2"/>
                  </a:solidFill>
                </a:endParaRPr>
              </a:p>
            </p:txBody>
          </p:sp>
        </mc:Choice>
        <mc:Fallback xmlns="">
          <p:sp>
            <p:nvSpPr>
              <p:cNvPr id="6" name="CuadroTexto 5">
                <a:extLst>
                  <a:ext uri="{FF2B5EF4-FFF2-40B4-BE49-F238E27FC236}">
                    <a16:creationId xmlns:a16="http://schemas.microsoft.com/office/drawing/2014/main" id="{EF776DF6-81BC-F44F-EDE4-293BDC60BE4C}"/>
                  </a:ext>
                </a:extLst>
              </p:cNvPr>
              <p:cNvSpPr txBox="1">
                <a:spLocks noRot="1" noChangeAspect="1" noMove="1" noResize="1" noEditPoints="1" noAdjustHandles="1" noChangeArrowheads="1" noChangeShapeType="1" noTextEdit="1"/>
              </p:cNvSpPr>
              <p:nvPr/>
            </p:nvSpPr>
            <p:spPr>
              <a:xfrm>
                <a:off x="6738539" y="2981161"/>
                <a:ext cx="3259418" cy="2084738"/>
              </a:xfrm>
              <a:prstGeom prst="rect">
                <a:avLst/>
              </a:prstGeom>
              <a:blipFill>
                <a:blip r:embed="rId5"/>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4034446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80160" y="466343"/>
            <a:ext cx="9628632" cy="1362113"/>
          </a:xfrm>
        </p:spPr>
        <p:txBody>
          <a:bodyPr rtlCol="0" anchor="ctr">
            <a:normAutofit/>
          </a:bodyPr>
          <a:lstStyle/>
          <a:p>
            <a:pPr rtl="0"/>
            <a:r>
              <a:rPr lang="es-MX" sz="5400" dirty="0">
                <a:solidFill>
                  <a:schemeClr val="bg2"/>
                </a:solidFill>
              </a:rPr>
              <a:t>Participación en clase</a:t>
            </a:r>
          </a:p>
        </p:txBody>
      </p: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E889C684-9A88-E6BD-40C8-4DC5BDB3DB7D}"/>
                  </a:ext>
                </a:extLst>
              </p:cNvPr>
              <p:cNvSpPr txBox="1"/>
              <p:nvPr/>
            </p:nvSpPr>
            <p:spPr>
              <a:xfrm>
                <a:off x="7504675" y="4646274"/>
                <a:ext cx="253274"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4400" b="0" i="1" smtClean="0">
                          <a:latin typeface="Cambria Math" panose="02040503050406030204" pitchFamily="18" charset="0"/>
                        </a:rPr>
                        <m:t> </m:t>
                      </m:r>
                    </m:oMath>
                  </m:oMathPara>
                </a14:m>
                <a:endParaRPr lang="es-MX" sz="4400" dirty="0"/>
              </a:p>
            </p:txBody>
          </p:sp>
        </mc:Choice>
        <mc:Fallback xmlns="">
          <p:sp>
            <p:nvSpPr>
              <p:cNvPr id="9" name="CuadroTexto 8">
                <a:extLst>
                  <a:ext uri="{FF2B5EF4-FFF2-40B4-BE49-F238E27FC236}">
                    <a16:creationId xmlns:a16="http://schemas.microsoft.com/office/drawing/2014/main" id="{E889C684-9A88-E6BD-40C8-4DC5BDB3DB7D}"/>
                  </a:ext>
                </a:extLst>
              </p:cNvPr>
              <p:cNvSpPr txBox="1">
                <a:spLocks noRot="1" noChangeAspect="1" noMove="1" noResize="1" noEditPoints="1" noAdjustHandles="1" noChangeArrowheads="1" noChangeShapeType="1" noTextEdit="1"/>
              </p:cNvSpPr>
              <p:nvPr/>
            </p:nvSpPr>
            <p:spPr>
              <a:xfrm>
                <a:off x="7504675" y="4646274"/>
                <a:ext cx="253274" cy="677108"/>
              </a:xfrm>
              <a:prstGeom prst="rect">
                <a:avLst/>
              </a:prstGeom>
              <a:blipFill>
                <a:blip r:embed="rId3"/>
                <a:stretch>
                  <a:fillRect/>
                </a:stretch>
              </a:blipFill>
            </p:spPr>
            <p:txBody>
              <a:bodyPr/>
              <a:lstStyle/>
              <a:p>
                <a:r>
                  <a:rPr lang="es-MX">
                    <a:noFill/>
                  </a:rPr>
                  <a:t> </a:t>
                </a:r>
              </a:p>
            </p:txBody>
          </p:sp>
        </mc:Fallback>
      </mc:AlternateContent>
      <p:sp>
        <p:nvSpPr>
          <p:cNvPr id="3" name="CuadroTexto 2">
            <a:extLst>
              <a:ext uri="{FF2B5EF4-FFF2-40B4-BE49-F238E27FC236}">
                <a16:creationId xmlns:a16="http://schemas.microsoft.com/office/drawing/2014/main" id="{32C9E2CD-BFA4-3062-24B1-8D82F9FBDC73}"/>
              </a:ext>
            </a:extLst>
          </p:cNvPr>
          <p:cNvSpPr txBox="1"/>
          <p:nvPr/>
        </p:nvSpPr>
        <p:spPr>
          <a:xfrm>
            <a:off x="815927" y="2228778"/>
            <a:ext cx="10869382" cy="2800767"/>
          </a:xfrm>
          <a:prstGeom prst="rect">
            <a:avLst/>
          </a:prstGeom>
          <a:noFill/>
        </p:spPr>
        <p:txBody>
          <a:bodyPr wrap="square" rtlCol="0">
            <a:spAutoFit/>
          </a:bodyPr>
          <a:lstStyle/>
          <a:p>
            <a:r>
              <a:rPr lang="es-MX" sz="4400" dirty="0">
                <a:solidFill>
                  <a:schemeClr val="tx2"/>
                </a:solidFill>
              </a:rPr>
              <a:t>Las primeras siete (7) alumnas/alumnos que envíen por el chat general la respuesta, se les contabilizará un punto de participación de evaluación continua.</a:t>
            </a:r>
          </a:p>
        </p:txBody>
      </p:sp>
      <p:pic>
        <p:nvPicPr>
          <p:cNvPr id="6" name="Gráfico 5" descr="Casilla marcada con relleno sólido">
            <a:extLst>
              <a:ext uri="{FF2B5EF4-FFF2-40B4-BE49-F238E27FC236}">
                <a16:creationId xmlns:a16="http://schemas.microsoft.com/office/drawing/2014/main" id="{1F7A48FE-68D3-C29D-9200-EB4E5C6E0ED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87326" y="4705613"/>
            <a:ext cx="2008442" cy="2008442"/>
          </a:xfrm>
          <a:prstGeom prst="rect">
            <a:avLst/>
          </a:prstGeom>
        </p:spPr>
      </p:pic>
    </p:spTree>
    <p:extLst>
      <p:ext uri="{BB962C8B-B14F-4D97-AF65-F5344CB8AC3E}">
        <p14:creationId xmlns:p14="http://schemas.microsoft.com/office/powerpoint/2010/main" val="358660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80160" y="466343"/>
            <a:ext cx="9628632" cy="1362113"/>
          </a:xfrm>
        </p:spPr>
        <p:txBody>
          <a:bodyPr rtlCol="0" anchor="ctr">
            <a:normAutofit/>
          </a:bodyPr>
          <a:lstStyle/>
          <a:p>
            <a:pPr rtl="0"/>
            <a:r>
              <a:rPr lang="es-MX" sz="5400" dirty="0">
                <a:solidFill>
                  <a:schemeClr val="bg2"/>
                </a:solidFill>
              </a:rPr>
              <a:t>Ejercicio 1 – Evaluación continua</a:t>
            </a:r>
          </a:p>
        </p:txBody>
      </p: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E889C684-9A88-E6BD-40C8-4DC5BDB3DB7D}"/>
                  </a:ext>
                </a:extLst>
              </p:cNvPr>
              <p:cNvSpPr txBox="1"/>
              <p:nvPr/>
            </p:nvSpPr>
            <p:spPr>
              <a:xfrm>
                <a:off x="7504675" y="4646274"/>
                <a:ext cx="253274"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4400" b="0" i="1" smtClean="0">
                          <a:latin typeface="Cambria Math" panose="02040503050406030204" pitchFamily="18" charset="0"/>
                        </a:rPr>
                        <m:t> </m:t>
                      </m:r>
                    </m:oMath>
                  </m:oMathPara>
                </a14:m>
                <a:endParaRPr lang="es-MX" sz="4400" dirty="0"/>
              </a:p>
            </p:txBody>
          </p:sp>
        </mc:Choice>
        <mc:Fallback xmlns="">
          <p:sp>
            <p:nvSpPr>
              <p:cNvPr id="9" name="CuadroTexto 8">
                <a:extLst>
                  <a:ext uri="{FF2B5EF4-FFF2-40B4-BE49-F238E27FC236}">
                    <a16:creationId xmlns:a16="http://schemas.microsoft.com/office/drawing/2014/main" id="{E889C684-9A88-E6BD-40C8-4DC5BDB3DB7D}"/>
                  </a:ext>
                </a:extLst>
              </p:cNvPr>
              <p:cNvSpPr txBox="1">
                <a:spLocks noRot="1" noChangeAspect="1" noMove="1" noResize="1" noEditPoints="1" noAdjustHandles="1" noChangeArrowheads="1" noChangeShapeType="1" noTextEdit="1"/>
              </p:cNvSpPr>
              <p:nvPr/>
            </p:nvSpPr>
            <p:spPr>
              <a:xfrm>
                <a:off x="7504675" y="4646274"/>
                <a:ext cx="253274" cy="677108"/>
              </a:xfrm>
              <a:prstGeom prst="rect">
                <a:avLst/>
              </a:prstGeom>
              <a:blipFill>
                <a:blip r:embed="rId3"/>
                <a:stretch>
                  <a:fillRect/>
                </a:stretch>
              </a:blipFill>
            </p:spPr>
            <p:txBody>
              <a:bodyPr/>
              <a:lstStyle/>
              <a:p>
                <a:r>
                  <a:rPr lang="es-MX">
                    <a:noFill/>
                  </a:rPr>
                  <a:t> </a:t>
                </a:r>
              </a:p>
            </p:txBody>
          </p:sp>
        </mc:Fallback>
      </mc:AlternateContent>
      <p:sp>
        <p:nvSpPr>
          <p:cNvPr id="3" name="CuadroTexto 2">
            <a:extLst>
              <a:ext uri="{FF2B5EF4-FFF2-40B4-BE49-F238E27FC236}">
                <a16:creationId xmlns:a16="http://schemas.microsoft.com/office/drawing/2014/main" id="{5E71F51D-27CA-15B3-7CFF-F68F1A5A68BE}"/>
              </a:ext>
            </a:extLst>
          </p:cNvPr>
          <p:cNvSpPr txBox="1"/>
          <p:nvPr/>
        </p:nvSpPr>
        <p:spPr>
          <a:xfrm>
            <a:off x="885629" y="2767280"/>
            <a:ext cx="10171577" cy="3170099"/>
          </a:xfrm>
          <a:prstGeom prst="rect">
            <a:avLst/>
          </a:prstGeom>
          <a:noFill/>
        </p:spPr>
        <p:txBody>
          <a:bodyPr wrap="square" rtlCol="0">
            <a:spAutoFit/>
          </a:bodyPr>
          <a:lstStyle/>
          <a:p>
            <a:r>
              <a:rPr lang="es-MX" sz="4000" dirty="0">
                <a:solidFill>
                  <a:schemeClr val="tx2"/>
                </a:solidFill>
              </a:rPr>
              <a:t>Calcula las componentes tanto en el eje x como en el eje y de los siguientes vectores.</a:t>
            </a:r>
          </a:p>
          <a:p>
            <a:endParaRPr lang="es-MX" sz="4000" dirty="0">
              <a:solidFill>
                <a:schemeClr val="tx2"/>
              </a:solidFill>
            </a:endParaRPr>
          </a:p>
          <a:p>
            <a:r>
              <a:rPr lang="es-MX" sz="4000" dirty="0">
                <a:solidFill>
                  <a:schemeClr val="tx2"/>
                </a:solidFill>
              </a:rPr>
              <a:t>Recuerda que los ejercicios se entregan el siguiente lunes vía Teams.</a:t>
            </a:r>
          </a:p>
        </p:txBody>
      </p:sp>
    </p:spTree>
    <p:extLst>
      <p:ext uri="{BB962C8B-B14F-4D97-AF65-F5344CB8AC3E}">
        <p14:creationId xmlns:p14="http://schemas.microsoft.com/office/powerpoint/2010/main" val="763226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9628632"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Tabla con unidades sistema inglés</a:t>
            </a:r>
          </a:p>
        </p:txBody>
      </p:sp>
      <p:graphicFrame>
        <p:nvGraphicFramePr>
          <p:cNvPr id="2" name="Tabla 3">
            <a:extLst>
              <a:ext uri="{FF2B5EF4-FFF2-40B4-BE49-F238E27FC236}">
                <a16:creationId xmlns:a16="http://schemas.microsoft.com/office/drawing/2014/main" id="{63CF28F1-1EEB-86CD-4A51-15F6EA22B1AB}"/>
              </a:ext>
            </a:extLst>
          </p:cNvPr>
          <p:cNvGraphicFramePr>
            <a:graphicFrameLocks noGrp="1"/>
          </p:cNvGraphicFramePr>
          <p:nvPr>
            <p:extLst>
              <p:ext uri="{D42A27DB-BD31-4B8C-83A1-F6EECF244321}">
                <p14:modId xmlns:p14="http://schemas.microsoft.com/office/powerpoint/2010/main" val="1771906311"/>
              </p:ext>
            </p:extLst>
          </p:nvPr>
        </p:nvGraphicFramePr>
        <p:xfrm>
          <a:off x="895749" y="2438745"/>
          <a:ext cx="10686651" cy="2895600"/>
        </p:xfrm>
        <a:graphic>
          <a:graphicData uri="http://schemas.openxmlformats.org/drawingml/2006/table">
            <a:tbl>
              <a:tblPr firstRow="1" bandRow="1">
                <a:tableStyleId>{1E171933-4619-4E11-9A3F-F7608DF75F80}</a:tableStyleId>
              </a:tblPr>
              <a:tblGrid>
                <a:gridCol w="2353615">
                  <a:extLst>
                    <a:ext uri="{9D8B030D-6E8A-4147-A177-3AD203B41FA5}">
                      <a16:colId xmlns:a16="http://schemas.microsoft.com/office/drawing/2014/main" val="2596142849"/>
                    </a:ext>
                  </a:extLst>
                </a:gridCol>
                <a:gridCol w="2316230">
                  <a:extLst>
                    <a:ext uri="{9D8B030D-6E8A-4147-A177-3AD203B41FA5}">
                      <a16:colId xmlns:a16="http://schemas.microsoft.com/office/drawing/2014/main" val="1210826388"/>
                    </a:ext>
                  </a:extLst>
                </a:gridCol>
                <a:gridCol w="2650754">
                  <a:extLst>
                    <a:ext uri="{9D8B030D-6E8A-4147-A177-3AD203B41FA5}">
                      <a16:colId xmlns:a16="http://schemas.microsoft.com/office/drawing/2014/main" val="1478539990"/>
                    </a:ext>
                  </a:extLst>
                </a:gridCol>
                <a:gridCol w="3366052">
                  <a:extLst>
                    <a:ext uri="{9D8B030D-6E8A-4147-A177-3AD203B41FA5}">
                      <a16:colId xmlns:a16="http://schemas.microsoft.com/office/drawing/2014/main" val="2629050221"/>
                    </a:ext>
                  </a:extLst>
                </a:gridCol>
              </a:tblGrid>
              <a:tr h="370840">
                <a:tc>
                  <a:txBody>
                    <a:bodyPr/>
                    <a:lstStyle/>
                    <a:p>
                      <a:pPr algn="ctr"/>
                      <a:r>
                        <a:rPr lang="es-MX" sz="3200" dirty="0">
                          <a:solidFill>
                            <a:schemeClr val="bg2"/>
                          </a:solidFill>
                        </a:rPr>
                        <a:t>Medida</a:t>
                      </a:r>
                    </a:p>
                  </a:txBody>
                  <a:tcPr/>
                </a:tc>
                <a:tc>
                  <a:txBody>
                    <a:bodyPr/>
                    <a:lstStyle/>
                    <a:p>
                      <a:pPr algn="ctr"/>
                      <a:r>
                        <a:rPr lang="es-MX" sz="3200" dirty="0">
                          <a:solidFill>
                            <a:schemeClr val="bg2"/>
                          </a:solidFill>
                        </a:rPr>
                        <a:t>Unidad</a:t>
                      </a:r>
                    </a:p>
                  </a:txBody>
                  <a:tcPr/>
                </a:tc>
                <a:tc>
                  <a:txBody>
                    <a:bodyPr/>
                    <a:lstStyle/>
                    <a:p>
                      <a:pPr algn="ctr"/>
                      <a:r>
                        <a:rPr lang="es-MX" sz="3200" dirty="0">
                          <a:solidFill>
                            <a:schemeClr val="bg2"/>
                          </a:solidFill>
                        </a:rPr>
                        <a:t>Abreviatura</a:t>
                      </a:r>
                    </a:p>
                  </a:txBody>
                  <a:tcPr/>
                </a:tc>
                <a:tc>
                  <a:txBody>
                    <a:bodyPr/>
                    <a:lstStyle/>
                    <a:p>
                      <a:pPr algn="ctr"/>
                      <a:r>
                        <a:rPr lang="es-MX" sz="3200" dirty="0">
                          <a:solidFill>
                            <a:schemeClr val="bg2"/>
                          </a:solidFill>
                        </a:rPr>
                        <a:t>Equivalencias</a:t>
                      </a:r>
                    </a:p>
                  </a:txBody>
                  <a:tcPr/>
                </a:tc>
                <a:extLst>
                  <a:ext uri="{0D108BD9-81ED-4DB2-BD59-A6C34878D82A}">
                    <a16:rowId xmlns:a16="http://schemas.microsoft.com/office/drawing/2014/main" val="2367167361"/>
                  </a:ext>
                </a:extLst>
              </a:tr>
              <a:tr h="370840">
                <a:tc rowSpan="2">
                  <a:txBody>
                    <a:bodyPr/>
                    <a:lstStyle/>
                    <a:p>
                      <a:r>
                        <a:rPr lang="es-MX" sz="3200" dirty="0">
                          <a:solidFill>
                            <a:schemeClr val="tx2"/>
                          </a:solidFill>
                        </a:rPr>
                        <a:t>Peso</a:t>
                      </a:r>
                    </a:p>
                  </a:txBody>
                  <a:tcPr anchor="ctr"/>
                </a:tc>
                <a:tc>
                  <a:txBody>
                    <a:bodyPr/>
                    <a:lstStyle/>
                    <a:p>
                      <a:r>
                        <a:rPr lang="es-MX" sz="3200" dirty="0">
                          <a:solidFill>
                            <a:schemeClr val="tx2"/>
                          </a:solidFill>
                        </a:rPr>
                        <a:t>Libra</a:t>
                      </a:r>
                    </a:p>
                  </a:txBody>
                  <a:tcPr/>
                </a:tc>
                <a:tc>
                  <a:txBody>
                    <a:bodyPr/>
                    <a:lstStyle/>
                    <a:p>
                      <a:pPr algn="ctr"/>
                      <a:r>
                        <a:rPr lang="es-MX" sz="3200" dirty="0">
                          <a:solidFill>
                            <a:schemeClr val="tx2"/>
                          </a:solidFill>
                        </a:rPr>
                        <a:t>lb</a:t>
                      </a:r>
                    </a:p>
                  </a:txBody>
                  <a:tcPr/>
                </a:tc>
                <a:tc>
                  <a:txBody>
                    <a:bodyPr/>
                    <a:lstStyle/>
                    <a:p>
                      <a:r>
                        <a:rPr lang="es-MX" sz="3200" dirty="0">
                          <a:solidFill>
                            <a:schemeClr val="tx2"/>
                          </a:solidFill>
                        </a:rPr>
                        <a:t>1 lb = 16 oz</a:t>
                      </a:r>
                    </a:p>
                  </a:txBody>
                  <a:tcPr/>
                </a:tc>
                <a:extLst>
                  <a:ext uri="{0D108BD9-81ED-4DB2-BD59-A6C34878D82A}">
                    <a16:rowId xmlns:a16="http://schemas.microsoft.com/office/drawing/2014/main" val="4272314009"/>
                  </a:ext>
                </a:extLst>
              </a:tr>
              <a:tr h="370840">
                <a:tc vMerge="1">
                  <a:txBody>
                    <a:bodyPr/>
                    <a:lstStyle/>
                    <a:p>
                      <a:endParaRPr lang="es-MX" sz="2800" dirty="0"/>
                    </a:p>
                  </a:txBody>
                  <a:tcPr/>
                </a:tc>
                <a:tc>
                  <a:txBody>
                    <a:bodyPr/>
                    <a:lstStyle/>
                    <a:p>
                      <a:r>
                        <a:rPr lang="es-MX" sz="3200" dirty="0">
                          <a:solidFill>
                            <a:schemeClr val="tx2"/>
                          </a:solidFill>
                        </a:rPr>
                        <a:t>Onza</a:t>
                      </a:r>
                    </a:p>
                  </a:txBody>
                  <a:tcPr/>
                </a:tc>
                <a:tc>
                  <a:txBody>
                    <a:bodyPr/>
                    <a:lstStyle/>
                    <a:p>
                      <a:pPr algn="ctr"/>
                      <a:r>
                        <a:rPr lang="es-MX" sz="3200" dirty="0">
                          <a:solidFill>
                            <a:schemeClr val="tx2"/>
                          </a:solidFill>
                        </a:rPr>
                        <a:t>oz</a:t>
                      </a:r>
                    </a:p>
                  </a:txBody>
                  <a:tcPr/>
                </a:tc>
                <a:tc>
                  <a:txBody>
                    <a:bodyPr/>
                    <a:lstStyle/>
                    <a:p>
                      <a:r>
                        <a:rPr lang="es-MX" sz="3200" dirty="0">
                          <a:solidFill>
                            <a:schemeClr val="tx2"/>
                          </a:solidFill>
                        </a:rPr>
                        <a:t>1 oz = 0.0625 lb</a:t>
                      </a:r>
                    </a:p>
                  </a:txBody>
                  <a:tcPr/>
                </a:tc>
                <a:extLst>
                  <a:ext uri="{0D108BD9-81ED-4DB2-BD59-A6C34878D82A}">
                    <a16:rowId xmlns:a16="http://schemas.microsoft.com/office/drawing/2014/main" val="1233992171"/>
                  </a:ext>
                </a:extLst>
              </a:tr>
              <a:tr h="370840">
                <a:tc rowSpan="2">
                  <a:txBody>
                    <a:bodyPr/>
                    <a:lstStyle/>
                    <a:p>
                      <a:r>
                        <a:rPr lang="es-MX" sz="3200" dirty="0">
                          <a:solidFill>
                            <a:schemeClr val="tx2"/>
                          </a:solidFill>
                        </a:rPr>
                        <a:t>Volumen</a:t>
                      </a:r>
                    </a:p>
                  </a:txBody>
                  <a:tcPr anchor="ctr"/>
                </a:tc>
                <a:tc>
                  <a:txBody>
                    <a:bodyPr/>
                    <a:lstStyle/>
                    <a:p>
                      <a:r>
                        <a:rPr lang="es-MX" sz="3200" dirty="0">
                          <a:solidFill>
                            <a:schemeClr val="tx2"/>
                          </a:solidFill>
                        </a:rPr>
                        <a:t>Galón</a:t>
                      </a:r>
                    </a:p>
                  </a:txBody>
                  <a:tcPr/>
                </a:tc>
                <a:tc>
                  <a:txBody>
                    <a:bodyPr/>
                    <a:lstStyle/>
                    <a:p>
                      <a:pPr algn="ctr"/>
                      <a:r>
                        <a:rPr lang="es-MX" sz="3200" dirty="0" err="1">
                          <a:solidFill>
                            <a:schemeClr val="tx2"/>
                          </a:solidFill>
                        </a:rPr>
                        <a:t>gl</a:t>
                      </a:r>
                      <a:endParaRPr lang="es-MX" sz="3200" dirty="0">
                        <a:solidFill>
                          <a:schemeClr val="tx2"/>
                        </a:solidFill>
                      </a:endParaRPr>
                    </a:p>
                  </a:txBody>
                  <a:tcPr/>
                </a:tc>
                <a:tc>
                  <a:txBody>
                    <a:bodyPr/>
                    <a:lstStyle/>
                    <a:p>
                      <a:r>
                        <a:rPr lang="es-MX" sz="3200" dirty="0">
                          <a:solidFill>
                            <a:schemeClr val="tx2"/>
                          </a:solidFill>
                        </a:rPr>
                        <a:t>1 </a:t>
                      </a:r>
                      <a:r>
                        <a:rPr lang="es-MX" sz="3200" dirty="0" err="1">
                          <a:solidFill>
                            <a:schemeClr val="tx2"/>
                          </a:solidFill>
                        </a:rPr>
                        <a:t>gl</a:t>
                      </a:r>
                      <a:r>
                        <a:rPr lang="es-MX" sz="3200" dirty="0">
                          <a:solidFill>
                            <a:schemeClr val="tx2"/>
                          </a:solidFill>
                        </a:rPr>
                        <a:t> = 3.7851 litros</a:t>
                      </a:r>
                    </a:p>
                  </a:txBody>
                  <a:tcPr/>
                </a:tc>
                <a:extLst>
                  <a:ext uri="{0D108BD9-81ED-4DB2-BD59-A6C34878D82A}">
                    <a16:rowId xmlns:a16="http://schemas.microsoft.com/office/drawing/2014/main" val="4058342944"/>
                  </a:ext>
                </a:extLst>
              </a:tr>
              <a:tr h="370840">
                <a:tc vMerge="1">
                  <a:txBody>
                    <a:bodyPr/>
                    <a:lstStyle/>
                    <a:p>
                      <a:endParaRPr lang="es-MX" sz="2800" dirty="0">
                        <a:solidFill>
                          <a:schemeClr val="tx2"/>
                        </a:solidFill>
                      </a:endParaRPr>
                    </a:p>
                  </a:txBody>
                  <a:tcPr anchor="ctr"/>
                </a:tc>
                <a:tc>
                  <a:txBody>
                    <a:bodyPr/>
                    <a:lstStyle/>
                    <a:p>
                      <a:r>
                        <a:rPr lang="es-MX" sz="3200" dirty="0">
                          <a:solidFill>
                            <a:schemeClr val="tx2"/>
                          </a:solidFill>
                        </a:rPr>
                        <a:t>Onza fluida</a:t>
                      </a:r>
                    </a:p>
                  </a:txBody>
                  <a:tcPr/>
                </a:tc>
                <a:tc>
                  <a:txBody>
                    <a:bodyPr/>
                    <a:lstStyle/>
                    <a:p>
                      <a:pPr algn="ctr"/>
                      <a:r>
                        <a:rPr lang="es-MX" sz="3200" dirty="0" err="1">
                          <a:solidFill>
                            <a:schemeClr val="tx2"/>
                          </a:solidFill>
                        </a:rPr>
                        <a:t>fl</a:t>
                      </a:r>
                      <a:r>
                        <a:rPr lang="es-MX" sz="3200" dirty="0">
                          <a:solidFill>
                            <a:schemeClr val="tx2"/>
                          </a:solidFill>
                        </a:rPr>
                        <a:t> oz</a:t>
                      </a:r>
                    </a:p>
                  </a:txBody>
                  <a:tcPr/>
                </a:tc>
                <a:tc>
                  <a:txBody>
                    <a:bodyPr/>
                    <a:lstStyle/>
                    <a:p>
                      <a:r>
                        <a:rPr lang="es-MX" sz="3200" dirty="0">
                          <a:solidFill>
                            <a:schemeClr val="tx2"/>
                          </a:solidFill>
                        </a:rPr>
                        <a:t>33.8 </a:t>
                      </a:r>
                      <a:r>
                        <a:rPr lang="es-MX" sz="3200" dirty="0" err="1">
                          <a:solidFill>
                            <a:schemeClr val="tx2"/>
                          </a:solidFill>
                        </a:rPr>
                        <a:t>fl</a:t>
                      </a:r>
                      <a:r>
                        <a:rPr lang="es-MX" sz="3200" dirty="0">
                          <a:solidFill>
                            <a:schemeClr val="tx2"/>
                          </a:solidFill>
                        </a:rPr>
                        <a:t> oz = 1 litro</a:t>
                      </a:r>
                    </a:p>
                  </a:txBody>
                  <a:tcPr/>
                </a:tc>
                <a:extLst>
                  <a:ext uri="{0D108BD9-81ED-4DB2-BD59-A6C34878D82A}">
                    <a16:rowId xmlns:a16="http://schemas.microsoft.com/office/drawing/2014/main" val="2744535374"/>
                  </a:ext>
                </a:extLst>
              </a:tr>
            </a:tbl>
          </a:graphicData>
        </a:graphic>
      </p:graphicFrame>
    </p:spTree>
    <p:extLst>
      <p:ext uri="{BB962C8B-B14F-4D97-AF65-F5344CB8AC3E}">
        <p14:creationId xmlns:p14="http://schemas.microsoft.com/office/powerpoint/2010/main" val="1060419444"/>
      </p:ext>
    </p:extLst>
  </p:cSld>
  <p:clrMapOvr>
    <a:masterClrMapping/>
  </p:clrMapOvr>
  <p:transition>
    <p:cut/>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80160" y="466343"/>
            <a:ext cx="9628632" cy="1362113"/>
          </a:xfrm>
        </p:spPr>
        <p:txBody>
          <a:bodyPr rtlCol="0" anchor="ctr">
            <a:normAutofit/>
          </a:bodyPr>
          <a:lstStyle/>
          <a:p>
            <a:pPr rtl="0"/>
            <a:r>
              <a:rPr lang="es-MX" sz="5400">
                <a:solidFill>
                  <a:schemeClr val="bg2"/>
                </a:solidFill>
              </a:rPr>
              <a:t>Ejercicio 1 – Evaluación continua</a:t>
            </a:r>
            <a:endParaRPr lang="es-MX" sz="5400" dirty="0">
              <a:solidFill>
                <a:schemeClr val="bg2"/>
              </a:solidFill>
            </a:endParaRPr>
          </a:p>
        </p:txBody>
      </p: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E889C684-9A88-E6BD-40C8-4DC5BDB3DB7D}"/>
                  </a:ext>
                </a:extLst>
              </p:cNvPr>
              <p:cNvSpPr txBox="1"/>
              <p:nvPr/>
            </p:nvSpPr>
            <p:spPr>
              <a:xfrm>
                <a:off x="7504675" y="4646274"/>
                <a:ext cx="253274"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4400" b="0" i="1" smtClean="0">
                          <a:latin typeface="Cambria Math" panose="02040503050406030204" pitchFamily="18" charset="0"/>
                        </a:rPr>
                        <m:t> </m:t>
                      </m:r>
                    </m:oMath>
                  </m:oMathPara>
                </a14:m>
                <a:endParaRPr lang="es-MX" sz="4400" dirty="0"/>
              </a:p>
            </p:txBody>
          </p:sp>
        </mc:Choice>
        <mc:Fallback xmlns="">
          <p:sp>
            <p:nvSpPr>
              <p:cNvPr id="9" name="CuadroTexto 8">
                <a:extLst>
                  <a:ext uri="{FF2B5EF4-FFF2-40B4-BE49-F238E27FC236}">
                    <a16:creationId xmlns:a16="http://schemas.microsoft.com/office/drawing/2014/main" id="{E889C684-9A88-E6BD-40C8-4DC5BDB3DB7D}"/>
                  </a:ext>
                </a:extLst>
              </p:cNvPr>
              <p:cNvSpPr txBox="1">
                <a:spLocks noRot="1" noChangeAspect="1" noMove="1" noResize="1" noEditPoints="1" noAdjustHandles="1" noChangeArrowheads="1" noChangeShapeType="1" noTextEdit="1"/>
              </p:cNvSpPr>
              <p:nvPr/>
            </p:nvSpPr>
            <p:spPr>
              <a:xfrm>
                <a:off x="7504675" y="4646274"/>
                <a:ext cx="253274" cy="677108"/>
              </a:xfrm>
              <a:prstGeom prst="rect">
                <a:avLst/>
              </a:prstGeom>
              <a:blipFill>
                <a:blip r:embed="rId3"/>
                <a:stretch>
                  <a:fillRect/>
                </a:stretch>
              </a:blipFill>
            </p:spPr>
            <p:txBody>
              <a:bodyPr/>
              <a:lstStyle/>
              <a:p>
                <a:r>
                  <a:rPr lang="es-MX">
                    <a:noFill/>
                  </a:rPr>
                  <a:t> </a:t>
                </a:r>
              </a:p>
            </p:txBody>
          </p:sp>
        </mc:Fallback>
      </mc:AlternateContent>
      <p:pic>
        <p:nvPicPr>
          <p:cNvPr id="5" name="Imagen 4">
            <a:extLst>
              <a:ext uri="{FF2B5EF4-FFF2-40B4-BE49-F238E27FC236}">
                <a16:creationId xmlns:a16="http://schemas.microsoft.com/office/drawing/2014/main" id="{D35F5D53-4DF0-8E81-530B-C677A0C27B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8685" y="616758"/>
            <a:ext cx="4654630" cy="6167387"/>
          </a:xfrm>
          <a:prstGeom prst="rect">
            <a:avLst/>
          </a:prstGeom>
        </p:spPr>
      </p:pic>
    </p:spTree>
    <p:extLst>
      <p:ext uri="{BB962C8B-B14F-4D97-AF65-F5344CB8AC3E}">
        <p14:creationId xmlns:p14="http://schemas.microsoft.com/office/powerpoint/2010/main" val="3837574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9628632"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Sistema inglés – Sistema métrico</a:t>
            </a:r>
          </a:p>
        </p:txBody>
      </p:sp>
      <p:graphicFrame>
        <p:nvGraphicFramePr>
          <p:cNvPr id="2" name="Tabla 3">
            <a:extLst>
              <a:ext uri="{FF2B5EF4-FFF2-40B4-BE49-F238E27FC236}">
                <a16:creationId xmlns:a16="http://schemas.microsoft.com/office/drawing/2014/main" id="{63CF28F1-1EEB-86CD-4A51-15F6EA22B1AB}"/>
              </a:ext>
            </a:extLst>
          </p:cNvPr>
          <p:cNvGraphicFramePr>
            <a:graphicFrameLocks noGrp="1"/>
          </p:cNvGraphicFramePr>
          <p:nvPr>
            <p:extLst>
              <p:ext uri="{D42A27DB-BD31-4B8C-83A1-F6EECF244321}">
                <p14:modId xmlns:p14="http://schemas.microsoft.com/office/powerpoint/2010/main" val="1432097915"/>
              </p:ext>
            </p:extLst>
          </p:nvPr>
        </p:nvGraphicFramePr>
        <p:xfrm>
          <a:off x="1429672" y="2342764"/>
          <a:ext cx="9329608" cy="3840480"/>
        </p:xfrm>
        <a:graphic>
          <a:graphicData uri="http://schemas.openxmlformats.org/drawingml/2006/table">
            <a:tbl>
              <a:tblPr firstRow="1" bandRow="1">
                <a:tableStyleId>{1E171933-4619-4E11-9A3F-F7608DF75F80}</a:tableStyleId>
              </a:tblPr>
              <a:tblGrid>
                <a:gridCol w="4267278">
                  <a:extLst>
                    <a:ext uri="{9D8B030D-6E8A-4147-A177-3AD203B41FA5}">
                      <a16:colId xmlns:a16="http://schemas.microsoft.com/office/drawing/2014/main" val="2596142849"/>
                    </a:ext>
                  </a:extLst>
                </a:gridCol>
                <a:gridCol w="5062330">
                  <a:extLst>
                    <a:ext uri="{9D8B030D-6E8A-4147-A177-3AD203B41FA5}">
                      <a16:colId xmlns:a16="http://schemas.microsoft.com/office/drawing/2014/main" val="1210826388"/>
                    </a:ext>
                  </a:extLst>
                </a:gridCol>
              </a:tblGrid>
              <a:tr h="370840">
                <a:tc>
                  <a:txBody>
                    <a:bodyPr/>
                    <a:lstStyle/>
                    <a:p>
                      <a:pPr algn="ctr"/>
                      <a:r>
                        <a:rPr lang="es-MX" sz="3600" dirty="0">
                          <a:solidFill>
                            <a:schemeClr val="bg2"/>
                          </a:solidFill>
                        </a:rPr>
                        <a:t>Sistema inglés</a:t>
                      </a:r>
                    </a:p>
                  </a:txBody>
                  <a:tcPr/>
                </a:tc>
                <a:tc>
                  <a:txBody>
                    <a:bodyPr/>
                    <a:lstStyle/>
                    <a:p>
                      <a:pPr algn="ctr"/>
                      <a:r>
                        <a:rPr lang="es-MX" sz="3600" dirty="0">
                          <a:solidFill>
                            <a:schemeClr val="bg2"/>
                          </a:solidFill>
                        </a:rPr>
                        <a:t>Sistema métrico</a:t>
                      </a:r>
                    </a:p>
                  </a:txBody>
                  <a:tcPr/>
                </a:tc>
                <a:extLst>
                  <a:ext uri="{0D108BD9-81ED-4DB2-BD59-A6C34878D82A}">
                    <a16:rowId xmlns:a16="http://schemas.microsoft.com/office/drawing/2014/main" val="2367167361"/>
                  </a:ext>
                </a:extLst>
              </a:tr>
              <a:tr h="370840">
                <a:tc gridSpan="2">
                  <a:txBody>
                    <a:bodyPr/>
                    <a:lstStyle/>
                    <a:p>
                      <a:pPr algn="ctr"/>
                      <a:r>
                        <a:rPr lang="es-MX" sz="3600" dirty="0">
                          <a:solidFill>
                            <a:schemeClr val="tx2"/>
                          </a:solidFill>
                        </a:rPr>
                        <a:t>Longitud</a:t>
                      </a:r>
                    </a:p>
                  </a:txBody>
                  <a:tcPr anchor="ctr"/>
                </a:tc>
                <a:tc hMerge="1">
                  <a:txBody>
                    <a:bodyPr/>
                    <a:lstStyle/>
                    <a:p>
                      <a:endParaRPr lang="es-MX" sz="2800" dirty="0">
                        <a:solidFill>
                          <a:schemeClr val="tx2"/>
                        </a:solidFill>
                      </a:endParaRPr>
                    </a:p>
                  </a:txBody>
                  <a:tcPr/>
                </a:tc>
                <a:extLst>
                  <a:ext uri="{0D108BD9-81ED-4DB2-BD59-A6C34878D82A}">
                    <a16:rowId xmlns:a16="http://schemas.microsoft.com/office/drawing/2014/main" val="4272314009"/>
                  </a:ext>
                </a:extLst>
              </a:tr>
              <a:tr h="370840">
                <a:tc>
                  <a:txBody>
                    <a:bodyPr/>
                    <a:lstStyle/>
                    <a:p>
                      <a:pPr algn="ctr"/>
                      <a:r>
                        <a:rPr lang="es-MX" sz="3600" dirty="0">
                          <a:solidFill>
                            <a:schemeClr val="tx2"/>
                          </a:solidFill>
                        </a:rPr>
                        <a:t>1 milla</a:t>
                      </a:r>
                    </a:p>
                  </a:txBody>
                  <a:tcPr anchor="ctr"/>
                </a:tc>
                <a:tc>
                  <a:txBody>
                    <a:bodyPr/>
                    <a:lstStyle/>
                    <a:p>
                      <a:pPr algn="ctr"/>
                      <a:r>
                        <a:rPr lang="es-MX" sz="3600" dirty="0">
                          <a:solidFill>
                            <a:schemeClr val="tx2"/>
                          </a:solidFill>
                        </a:rPr>
                        <a:t>1609 m</a:t>
                      </a:r>
                    </a:p>
                  </a:txBody>
                  <a:tcPr/>
                </a:tc>
                <a:extLst>
                  <a:ext uri="{0D108BD9-81ED-4DB2-BD59-A6C34878D82A}">
                    <a16:rowId xmlns:a16="http://schemas.microsoft.com/office/drawing/2014/main" val="1233992171"/>
                  </a:ext>
                </a:extLst>
              </a:tr>
              <a:tr h="370840">
                <a:tc>
                  <a:txBody>
                    <a:bodyPr/>
                    <a:lstStyle/>
                    <a:p>
                      <a:pPr algn="ctr"/>
                      <a:r>
                        <a:rPr lang="es-MX" sz="3600" dirty="0">
                          <a:solidFill>
                            <a:schemeClr val="tx2"/>
                          </a:solidFill>
                        </a:rPr>
                        <a:t>1 yarda</a:t>
                      </a:r>
                    </a:p>
                  </a:txBody>
                  <a:tcPr anchor="ctr"/>
                </a:tc>
                <a:tc>
                  <a:txBody>
                    <a:bodyPr/>
                    <a:lstStyle/>
                    <a:p>
                      <a:pPr algn="ctr"/>
                      <a:r>
                        <a:rPr lang="es-MX" sz="3600" dirty="0">
                          <a:solidFill>
                            <a:schemeClr val="tx2"/>
                          </a:solidFill>
                        </a:rPr>
                        <a:t>0.914 m</a:t>
                      </a:r>
                    </a:p>
                  </a:txBody>
                  <a:tcPr/>
                </a:tc>
                <a:extLst>
                  <a:ext uri="{0D108BD9-81ED-4DB2-BD59-A6C34878D82A}">
                    <a16:rowId xmlns:a16="http://schemas.microsoft.com/office/drawing/2014/main" val="4058342944"/>
                  </a:ext>
                </a:extLst>
              </a:tr>
              <a:tr h="370840">
                <a:tc>
                  <a:txBody>
                    <a:bodyPr/>
                    <a:lstStyle/>
                    <a:p>
                      <a:pPr algn="ctr"/>
                      <a:r>
                        <a:rPr lang="es-MX" sz="3600" dirty="0">
                          <a:solidFill>
                            <a:schemeClr val="tx2"/>
                          </a:solidFill>
                        </a:rPr>
                        <a:t>1 pie</a:t>
                      </a:r>
                    </a:p>
                  </a:txBody>
                  <a:tcPr anchor="ctr"/>
                </a:tc>
                <a:tc>
                  <a:txBody>
                    <a:bodyPr/>
                    <a:lstStyle/>
                    <a:p>
                      <a:pPr algn="ctr"/>
                      <a:r>
                        <a:rPr lang="es-MX" sz="3600" dirty="0">
                          <a:solidFill>
                            <a:schemeClr val="tx2"/>
                          </a:solidFill>
                        </a:rPr>
                        <a:t>0.3048 m</a:t>
                      </a:r>
                    </a:p>
                  </a:txBody>
                  <a:tcPr/>
                </a:tc>
                <a:extLst>
                  <a:ext uri="{0D108BD9-81ED-4DB2-BD59-A6C34878D82A}">
                    <a16:rowId xmlns:a16="http://schemas.microsoft.com/office/drawing/2014/main" val="2744535374"/>
                  </a:ext>
                </a:extLst>
              </a:tr>
              <a:tr h="370840">
                <a:tc>
                  <a:txBody>
                    <a:bodyPr/>
                    <a:lstStyle/>
                    <a:p>
                      <a:pPr algn="ctr"/>
                      <a:r>
                        <a:rPr lang="es-MX" sz="3600" dirty="0">
                          <a:solidFill>
                            <a:schemeClr val="tx2"/>
                          </a:solidFill>
                        </a:rPr>
                        <a:t>1 pulgada</a:t>
                      </a:r>
                    </a:p>
                  </a:txBody>
                  <a:tcPr anchor="ctr"/>
                </a:tc>
                <a:tc>
                  <a:txBody>
                    <a:bodyPr/>
                    <a:lstStyle/>
                    <a:p>
                      <a:pPr algn="ctr"/>
                      <a:r>
                        <a:rPr lang="es-MX" sz="3600" dirty="0">
                          <a:solidFill>
                            <a:schemeClr val="tx2"/>
                          </a:solidFill>
                        </a:rPr>
                        <a:t>0.0254 m</a:t>
                      </a:r>
                    </a:p>
                  </a:txBody>
                  <a:tcPr/>
                </a:tc>
                <a:extLst>
                  <a:ext uri="{0D108BD9-81ED-4DB2-BD59-A6C34878D82A}">
                    <a16:rowId xmlns:a16="http://schemas.microsoft.com/office/drawing/2014/main" val="579010596"/>
                  </a:ext>
                </a:extLst>
              </a:tr>
            </a:tbl>
          </a:graphicData>
        </a:graphic>
      </p:graphicFrame>
      <p:sp>
        <p:nvSpPr>
          <p:cNvPr id="3" name="Flecha: hacia la izquierda 2">
            <a:extLst>
              <a:ext uri="{FF2B5EF4-FFF2-40B4-BE49-F238E27FC236}">
                <a16:creationId xmlns:a16="http://schemas.microsoft.com/office/drawing/2014/main" id="{3BC331E2-F93E-50C5-15B1-241B6F76253A}"/>
              </a:ext>
            </a:extLst>
          </p:cNvPr>
          <p:cNvSpPr/>
          <p:nvPr/>
        </p:nvSpPr>
        <p:spPr>
          <a:xfrm>
            <a:off x="9527570" y="4840909"/>
            <a:ext cx="1457739" cy="82163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700595567"/>
      </p:ext>
    </p:extLst>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normAutofit/>
          </a:bodyPr>
          <a:lstStyle/>
          <a:p>
            <a:pPr rtl="0"/>
            <a:r>
              <a:rPr lang="es-MX" sz="5400" dirty="0"/>
              <a:t>Temas a revisar</a:t>
            </a:r>
          </a:p>
        </p:txBody>
      </p:sp>
      <p:sp>
        <p:nvSpPr>
          <p:cNvPr id="14" name="Marcador de contenido 2"/>
          <p:cNvSpPr>
            <a:spLocks noGrp="1"/>
          </p:cNvSpPr>
          <p:nvPr>
            <p:ph idx="1"/>
          </p:nvPr>
        </p:nvSpPr>
        <p:spPr/>
        <p:txBody>
          <a:bodyPr rtlCol="0">
            <a:normAutofit/>
          </a:bodyPr>
          <a:lstStyle/>
          <a:p>
            <a:pPr rtl="0"/>
            <a:r>
              <a:rPr lang="es-MX" sz="4400" dirty="0">
                <a:solidFill>
                  <a:schemeClr val="tx2"/>
                </a:solidFill>
              </a:rPr>
              <a:t> ¿Qué es la física?</a:t>
            </a:r>
          </a:p>
          <a:p>
            <a:pPr rtl="0"/>
            <a:r>
              <a:rPr lang="es-MX" sz="4400" dirty="0">
                <a:solidFill>
                  <a:schemeClr val="tx2"/>
                </a:solidFill>
              </a:rPr>
              <a:t> Conceptos importantes.</a:t>
            </a:r>
          </a:p>
          <a:p>
            <a:pPr rtl="0"/>
            <a:r>
              <a:rPr lang="es-MX" sz="4400" dirty="0">
                <a:solidFill>
                  <a:schemeClr val="tx2"/>
                </a:solidFill>
              </a:rPr>
              <a:t> Unidades fundamentales.</a:t>
            </a:r>
          </a:p>
          <a:p>
            <a:pPr rtl="0"/>
            <a:r>
              <a:rPr lang="es-MX" sz="4400" dirty="0">
                <a:solidFill>
                  <a:schemeClr val="tx2"/>
                </a:solidFill>
              </a:rPr>
              <a:t> Conversión de unidades.</a:t>
            </a:r>
          </a:p>
        </p:txBody>
      </p:sp>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9628632"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Sistema inglés – Sistema métrico</a:t>
            </a:r>
          </a:p>
        </p:txBody>
      </p:sp>
      <p:graphicFrame>
        <p:nvGraphicFramePr>
          <p:cNvPr id="2" name="Tabla 3">
            <a:extLst>
              <a:ext uri="{FF2B5EF4-FFF2-40B4-BE49-F238E27FC236}">
                <a16:creationId xmlns:a16="http://schemas.microsoft.com/office/drawing/2014/main" id="{63CF28F1-1EEB-86CD-4A51-15F6EA22B1AB}"/>
              </a:ext>
            </a:extLst>
          </p:cNvPr>
          <p:cNvGraphicFramePr>
            <a:graphicFrameLocks noGrp="1"/>
          </p:cNvGraphicFramePr>
          <p:nvPr>
            <p:extLst>
              <p:ext uri="{D42A27DB-BD31-4B8C-83A1-F6EECF244321}">
                <p14:modId xmlns:p14="http://schemas.microsoft.com/office/powerpoint/2010/main" val="1734270646"/>
              </p:ext>
            </p:extLst>
          </p:nvPr>
        </p:nvGraphicFramePr>
        <p:xfrm>
          <a:off x="1668212" y="2117477"/>
          <a:ext cx="8443198" cy="4480560"/>
        </p:xfrm>
        <a:graphic>
          <a:graphicData uri="http://schemas.openxmlformats.org/drawingml/2006/table">
            <a:tbl>
              <a:tblPr firstRow="1" bandRow="1">
                <a:tableStyleId>{1E171933-4619-4E11-9A3F-F7608DF75F80}</a:tableStyleId>
              </a:tblPr>
              <a:tblGrid>
                <a:gridCol w="3861842">
                  <a:extLst>
                    <a:ext uri="{9D8B030D-6E8A-4147-A177-3AD203B41FA5}">
                      <a16:colId xmlns:a16="http://schemas.microsoft.com/office/drawing/2014/main" val="2596142849"/>
                    </a:ext>
                  </a:extLst>
                </a:gridCol>
                <a:gridCol w="4581356">
                  <a:extLst>
                    <a:ext uri="{9D8B030D-6E8A-4147-A177-3AD203B41FA5}">
                      <a16:colId xmlns:a16="http://schemas.microsoft.com/office/drawing/2014/main" val="1210826388"/>
                    </a:ext>
                  </a:extLst>
                </a:gridCol>
              </a:tblGrid>
              <a:tr h="370840">
                <a:tc>
                  <a:txBody>
                    <a:bodyPr/>
                    <a:lstStyle/>
                    <a:p>
                      <a:pPr algn="ctr"/>
                      <a:r>
                        <a:rPr lang="es-MX" sz="3600" dirty="0">
                          <a:solidFill>
                            <a:schemeClr val="bg2"/>
                          </a:solidFill>
                        </a:rPr>
                        <a:t>Sistema inglés</a:t>
                      </a:r>
                    </a:p>
                  </a:txBody>
                  <a:tcPr/>
                </a:tc>
                <a:tc>
                  <a:txBody>
                    <a:bodyPr/>
                    <a:lstStyle/>
                    <a:p>
                      <a:pPr algn="ctr"/>
                      <a:r>
                        <a:rPr lang="es-MX" sz="3600" dirty="0">
                          <a:solidFill>
                            <a:schemeClr val="bg2"/>
                          </a:solidFill>
                        </a:rPr>
                        <a:t>Sistema métrico</a:t>
                      </a:r>
                    </a:p>
                  </a:txBody>
                  <a:tcPr/>
                </a:tc>
                <a:extLst>
                  <a:ext uri="{0D108BD9-81ED-4DB2-BD59-A6C34878D82A}">
                    <a16:rowId xmlns:a16="http://schemas.microsoft.com/office/drawing/2014/main" val="2367167361"/>
                  </a:ext>
                </a:extLst>
              </a:tr>
              <a:tr h="370840">
                <a:tc gridSpan="2">
                  <a:txBody>
                    <a:bodyPr/>
                    <a:lstStyle/>
                    <a:p>
                      <a:pPr algn="ctr"/>
                      <a:r>
                        <a:rPr lang="es-MX" sz="3600" dirty="0">
                          <a:solidFill>
                            <a:schemeClr val="tx2"/>
                          </a:solidFill>
                        </a:rPr>
                        <a:t>Peso</a:t>
                      </a:r>
                    </a:p>
                  </a:txBody>
                  <a:tcPr anchor="ctr"/>
                </a:tc>
                <a:tc hMerge="1">
                  <a:txBody>
                    <a:bodyPr/>
                    <a:lstStyle/>
                    <a:p>
                      <a:endParaRPr lang="es-MX" sz="2800" dirty="0">
                        <a:solidFill>
                          <a:schemeClr val="tx2"/>
                        </a:solidFill>
                      </a:endParaRPr>
                    </a:p>
                  </a:txBody>
                  <a:tcPr/>
                </a:tc>
                <a:extLst>
                  <a:ext uri="{0D108BD9-81ED-4DB2-BD59-A6C34878D82A}">
                    <a16:rowId xmlns:a16="http://schemas.microsoft.com/office/drawing/2014/main" val="4272314009"/>
                  </a:ext>
                </a:extLst>
              </a:tr>
              <a:tr h="370840">
                <a:tc>
                  <a:txBody>
                    <a:bodyPr/>
                    <a:lstStyle/>
                    <a:p>
                      <a:pPr algn="ctr"/>
                      <a:r>
                        <a:rPr lang="es-MX" sz="3600" dirty="0">
                          <a:solidFill>
                            <a:schemeClr val="tx2"/>
                          </a:solidFill>
                        </a:rPr>
                        <a:t>1 onza</a:t>
                      </a:r>
                    </a:p>
                  </a:txBody>
                  <a:tcPr anchor="ctr"/>
                </a:tc>
                <a:tc>
                  <a:txBody>
                    <a:bodyPr/>
                    <a:lstStyle/>
                    <a:p>
                      <a:pPr algn="ctr"/>
                      <a:r>
                        <a:rPr lang="es-MX" sz="3600" dirty="0">
                          <a:solidFill>
                            <a:schemeClr val="tx2"/>
                          </a:solidFill>
                        </a:rPr>
                        <a:t>28.3 g</a:t>
                      </a:r>
                    </a:p>
                  </a:txBody>
                  <a:tcPr/>
                </a:tc>
                <a:extLst>
                  <a:ext uri="{0D108BD9-81ED-4DB2-BD59-A6C34878D82A}">
                    <a16:rowId xmlns:a16="http://schemas.microsoft.com/office/drawing/2014/main" val="1233992171"/>
                  </a:ext>
                </a:extLst>
              </a:tr>
              <a:tr h="370840">
                <a:tc>
                  <a:txBody>
                    <a:bodyPr/>
                    <a:lstStyle/>
                    <a:p>
                      <a:pPr algn="ctr"/>
                      <a:r>
                        <a:rPr lang="es-MX" sz="3600" dirty="0">
                          <a:solidFill>
                            <a:schemeClr val="tx2"/>
                          </a:solidFill>
                        </a:rPr>
                        <a:t>1 libra</a:t>
                      </a:r>
                    </a:p>
                  </a:txBody>
                  <a:tcPr anchor="ctr"/>
                </a:tc>
                <a:tc>
                  <a:txBody>
                    <a:bodyPr/>
                    <a:lstStyle/>
                    <a:p>
                      <a:pPr algn="ctr"/>
                      <a:r>
                        <a:rPr lang="es-MX" sz="3600">
                          <a:solidFill>
                            <a:schemeClr val="tx2"/>
                          </a:solidFill>
                        </a:rPr>
                        <a:t>0.453 kg</a:t>
                      </a:r>
                      <a:endParaRPr lang="es-MX" sz="3600" dirty="0">
                        <a:solidFill>
                          <a:schemeClr val="tx2"/>
                        </a:solidFill>
                      </a:endParaRPr>
                    </a:p>
                  </a:txBody>
                  <a:tcPr/>
                </a:tc>
                <a:extLst>
                  <a:ext uri="{0D108BD9-81ED-4DB2-BD59-A6C34878D82A}">
                    <a16:rowId xmlns:a16="http://schemas.microsoft.com/office/drawing/2014/main" val="4058342944"/>
                  </a:ext>
                </a:extLst>
              </a:tr>
              <a:tr h="370840">
                <a:tc gridSpan="2">
                  <a:txBody>
                    <a:bodyPr/>
                    <a:lstStyle/>
                    <a:p>
                      <a:pPr algn="ctr"/>
                      <a:r>
                        <a:rPr lang="es-MX" sz="3600" dirty="0">
                          <a:solidFill>
                            <a:schemeClr val="tx2"/>
                          </a:solidFill>
                        </a:rPr>
                        <a:t>Volumen</a:t>
                      </a:r>
                    </a:p>
                  </a:txBody>
                  <a:tcPr anchor="ctr"/>
                </a:tc>
                <a:tc hMerge="1">
                  <a:txBody>
                    <a:bodyPr/>
                    <a:lstStyle/>
                    <a:p>
                      <a:pPr algn="ctr"/>
                      <a:endParaRPr lang="es-MX" sz="3600" dirty="0">
                        <a:solidFill>
                          <a:schemeClr val="tx2"/>
                        </a:solidFill>
                      </a:endParaRPr>
                    </a:p>
                  </a:txBody>
                  <a:tcPr/>
                </a:tc>
                <a:extLst>
                  <a:ext uri="{0D108BD9-81ED-4DB2-BD59-A6C34878D82A}">
                    <a16:rowId xmlns:a16="http://schemas.microsoft.com/office/drawing/2014/main" val="2744535374"/>
                  </a:ext>
                </a:extLst>
              </a:tr>
              <a:tr h="370840">
                <a:tc>
                  <a:txBody>
                    <a:bodyPr/>
                    <a:lstStyle/>
                    <a:p>
                      <a:pPr algn="ctr"/>
                      <a:r>
                        <a:rPr lang="es-MX" sz="3600" dirty="0">
                          <a:solidFill>
                            <a:schemeClr val="tx2"/>
                          </a:solidFill>
                        </a:rPr>
                        <a:t>1 galón</a:t>
                      </a:r>
                    </a:p>
                  </a:txBody>
                  <a:tcPr anchor="ctr"/>
                </a:tc>
                <a:tc>
                  <a:txBody>
                    <a:bodyPr/>
                    <a:lstStyle/>
                    <a:p>
                      <a:pPr algn="ctr"/>
                      <a:r>
                        <a:rPr lang="es-MX" sz="3600" dirty="0">
                          <a:solidFill>
                            <a:schemeClr val="tx2"/>
                          </a:solidFill>
                        </a:rPr>
                        <a:t>3.785 litros</a:t>
                      </a:r>
                    </a:p>
                  </a:txBody>
                  <a:tcPr/>
                </a:tc>
                <a:extLst>
                  <a:ext uri="{0D108BD9-81ED-4DB2-BD59-A6C34878D82A}">
                    <a16:rowId xmlns:a16="http://schemas.microsoft.com/office/drawing/2014/main" val="579010596"/>
                  </a:ext>
                </a:extLst>
              </a:tr>
              <a:tr h="370840">
                <a:tc>
                  <a:txBody>
                    <a:bodyPr/>
                    <a:lstStyle/>
                    <a:p>
                      <a:pPr algn="ctr"/>
                      <a:r>
                        <a:rPr lang="es-MX" sz="3600" dirty="0">
                          <a:solidFill>
                            <a:schemeClr val="tx2"/>
                          </a:solidFill>
                        </a:rPr>
                        <a:t>1 onza fluida</a:t>
                      </a:r>
                    </a:p>
                  </a:txBody>
                  <a:tcPr anchor="ctr"/>
                </a:tc>
                <a:tc>
                  <a:txBody>
                    <a:bodyPr/>
                    <a:lstStyle/>
                    <a:p>
                      <a:pPr algn="ctr"/>
                      <a:r>
                        <a:rPr lang="es-MX" sz="3600" dirty="0">
                          <a:solidFill>
                            <a:schemeClr val="tx2"/>
                          </a:solidFill>
                        </a:rPr>
                        <a:t>29 ml</a:t>
                      </a:r>
                    </a:p>
                  </a:txBody>
                  <a:tcPr/>
                </a:tc>
                <a:extLst>
                  <a:ext uri="{0D108BD9-81ED-4DB2-BD59-A6C34878D82A}">
                    <a16:rowId xmlns:a16="http://schemas.microsoft.com/office/drawing/2014/main" val="22018412"/>
                  </a:ext>
                </a:extLst>
              </a:tr>
            </a:tbl>
          </a:graphicData>
        </a:graphic>
      </p:graphicFrame>
    </p:spTree>
    <p:extLst>
      <p:ext uri="{BB962C8B-B14F-4D97-AF65-F5344CB8AC3E}">
        <p14:creationId xmlns:p14="http://schemas.microsoft.com/office/powerpoint/2010/main" val="4043859402"/>
      </p:ext>
    </p:extLst>
  </p:cSld>
  <p:clrMapOvr>
    <a:masterClrMapping/>
  </p:clrMapOvr>
  <p:transition>
    <p:cut/>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object 5"/>
          <p:cNvSpPr txBox="1"/>
          <p:nvPr/>
        </p:nvSpPr>
        <p:spPr>
          <a:xfrm>
            <a:off x="562708" y="2326615"/>
            <a:ext cx="10874326" cy="3167299"/>
          </a:xfrm>
          <a:prstGeom prst="rect">
            <a:avLst/>
          </a:prstGeom>
        </p:spPr>
        <p:txBody>
          <a:bodyPr vert="horz" wrap="square" lIns="0" tIns="25167" rIns="0" bIns="0" rtlCol="0">
            <a:spAutoFit/>
          </a:bodyPr>
          <a:lstStyle/>
          <a:p>
            <a:pPr marL="38100" marR="30480">
              <a:lnSpc>
                <a:spcPct val="124500"/>
              </a:lnSpc>
              <a:spcBef>
                <a:spcPts val="100"/>
              </a:spcBef>
            </a:pPr>
            <a:r>
              <a:rPr lang="es-MX" sz="4000" spc="-20" dirty="0">
                <a:solidFill>
                  <a:schemeClr val="tx2"/>
                </a:solidFill>
                <a:cs typeface="Tahoma"/>
              </a:rPr>
              <a:t>Es la que queda definida con solo indicar su cantidad en número y unidad de medida.</a:t>
            </a:r>
          </a:p>
          <a:p>
            <a:pPr marL="38100" marR="30480">
              <a:lnSpc>
                <a:spcPct val="124500"/>
              </a:lnSpc>
              <a:spcBef>
                <a:spcPts val="100"/>
              </a:spcBef>
            </a:pPr>
            <a:endParaRPr lang="es-MX" sz="4000" dirty="0">
              <a:solidFill>
                <a:schemeClr val="tx2"/>
              </a:solidFill>
              <a:cs typeface="Tahoma"/>
            </a:endParaRPr>
          </a:p>
          <a:p>
            <a:pPr marL="38100">
              <a:lnSpc>
                <a:spcPct val="100000"/>
              </a:lnSpc>
              <a:spcBef>
                <a:spcPts val="1610"/>
              </a:spcBef>
            </a:pPr>
            <a:r>
              <a:rPr lang="es-MX" sz="4000" spc="-60" dirty="0">
                <a:solidFill>
                  <a:schemeClr val="tx2"/>
                </a:solidFill>
                <a:cs typeface="Tahoma"/>
              </a:rPr>
              <a:t>Ejemplos:</a:t>
            </a:r>
            <a:r>
              <a:rPr lang="es-MX" sz="4000" spc="-50" dirty="0">
                <a:solidFill>
                  <a:schemeClr val="tx2"/>
                </a:solidFill>
                <a:cs typeface="Tahoma"/>
              </a:rPr>
              <a:t> </a:t>
            </a:r>
            <a:r>
              <a:rPr lang="es-MX" sz="4000" spc="-30" dirty="0">
                <a:solidFill>
                  <a:schemeClr val="tx2"/>
                </a:solidFill>
                <a:cs typeface="Palatino Linotype"/>
              </a:rPr>
              <a:t>5</a:t>
            </a:r>
            <a:r>
              <a:rPr lang="es-MX" sz="4000" spc="-120" dirty="0">
                <a:solidFill>
                  <a:schemeClr val="tx2"/>
                </a:solidFill>
                <a:cs typeface="Palatino Linotype"/>
              </a:rPr>
              <a:t> </a:t>
            </a:r>
            <a:r>
              <a:rPr lang="es-MX" sz="4000" dirty="0">
                <a:solidFill>
                  <a:schemeClr val="tx2"/>
                </a:solidFill>
                <a:cs typeface="Tahoma"/>
              </a:rPr>
              <a:t>kg</a:t>
            </a:r>
            <a:r>
              <a:rPr lang="es-MX" sz="4000" i="1" dirty="0">
                <a:solidFill>
                  <a:schemeClr val="tx2"/>
                </a:solidFill>
                <a:cs typeface="Georgia"/>
              </a:rPr>
              <a:t>,</a:t>
            </a:r>
            <a:r>
              <a:rPr lang="es-MX" sz="4000" i="1" spc="70" dirty="0">
                <a:solidFill>
                  <a:schemeClr val="tx2"/>
                </a:solidFill>
                <a:cs typeface="Georgia"/>
              </a:rPr>
              <a:t> </a:t>
            </a:r>
            <a:r>
              <a:rPr lang="es-MX" sz="4000" spc="-30" dirty="0">
                <a:solidFill>
                  <a:schemeClr val="tx2"/>
                </a:solidFill>
                <a:cs typeface="Palatino Linotype"/>
              </a:rPr>
              <a:t>20</a:t>
            </a:r>
            <a:r>
              <a:rPr lang="es-MX" sz="4400" i="1" spc="104" baseline="29239" dirty="0">
                <a:solidFill>
                  <a:schemeClr val="tx2"/>
                </a:solidFill>
                <a:cs typeface="Verdana"/>
              </a:rPr>
              <a:t>◦</a:t>
            </a:r>
            <a:r>
              <a:rPr lang="es-MX" sz="4000" spc="70" dirty="0">
                <a:solidFill>
                  <a:schemeClr val="tx2"/>
                </a:solidFill>
                <a:cs typeface="Tahoma"/>
              </a:rPr>
              <a:t>C</a:t>
            </a:r>
            <a:r>
              <a:rPr lang="es-MX" sz="4000" i="1" spc="70" dirty="0">
                <a:solidFill>
                  <a:schemeClr val="tx2"/>
                </a:solidFill>
                <a:cs typeface="Tahoma"/>
              </a:rPr>
              <a:t>,</a:t>
            </a:r>
            <a:r>
              <a:rPr lang="es-MX" sz="4000" i="1" spc="95" dirty="0">
                <a:solidFill>
                  <a:schemeClr val="tx2"/>
                </a:solidFill>
                <a:cs typeface="Georgia"/>
              </a:rPr>
              <a:t> </a:t>
            </a:r>
            <a:r>
              <a:rPr lang="es-MX" sz="4000" spc="-30" dirty="0">
                <a:solidFill>
                  <a:schemeClr val="tx2"/>
                </a:solidFill>
                <a:cs typeface="Palatino Linotype"/>
              </a:rPr>
              <a:t>250</a:t>
            </a:r>
            <a:r>
              <a:rPr lang="es-MX" sz="4000" spc="-120" dirty="0">
                <a:solidFill>
                  <a:schemeClr val="tx2"/>
                </a:solidFill>
                <a:cs typeface="Palatino Linotype"/>
              </a:rPr>
              <a:t> </a:t>
            </a:r>
            <a:r>
              <a:rPr lang="es-MX" sz="4000" dirty="0">
                <a:solidFill>
                  <a:schemeClr val="tx2"/>
                </a:solidFill>
                <a:cs typeface="Tahoma"/>
              </a:rPr>
              <a:t>m</a:t>
            </a:r>
            <a:r>
              <a:rPr lang="es-MX" sz="4400" baseline="29239" dirty="0">
                <a:solidFill>
                  <a:schemeClr val="tx2"/>
                </a:solidFill>
                <a:cs typeface="Palatino Linotype"/>
              </a:rPr>
              <a:t>2</a:t>
            </a:r>
            <a:r>
              <a:rPr lang="es-MX" sz="4000" i="1" dirty="0">
                <a:solidFill>
                  <a:schemeClr val="tx2"/>
                </a:solidFill>
                <a:cs typeface="Georgia"/>
              </a:rPr>
              <a:t>,</a:t>
            </a:r>
            <a:r>
              <a:rPr lang="es-MX" sz="4000" i="1" spc="95" dirty="0">
                <a:solidFill>
                  <a:schemeClr val="tx2"/>
                </a:solidFill>
                <a:cs typeface="Georgia"/>
              </a:rPr>
              <a:t> </a:t>
            </a:r>
            <a:r>
              <a:rPr lang="es-MX" sz="4000" spc="-30" dirty="0">
                <a:solidFill>
                  <a:schemeClr val="tx2"/>
                </a:solidFill>
                <a:cs typeface="Palatino Linotype"/>
              </a:rPr>
              <a:t>40</a:t>
            </a:r>
            <a:r>
              <a:rPr lang="es-MX" sz="4000" spc="-120" dirty="0">
                <a:solidFill>
                  <a:schemeClr val="tx2"/>
                </a:solidFill>
                <a:cs typeface="Palatino Linotype"/>
              </a:rPr>
              <a:t> </a:t>
            </a:r>
            <a:r>
              <a:rPr lang="es-MX" sz="4000" spc="-25" dirty="0">
                <a:solidFill>
                  <a:schemeClr val="tx2"/>
                </a:solidFill>
                <a:cs typeface="Tahoma"/>
              </a:rPr>
              <a:t>mg</a:t>
            </a:r>
            <a:endParaRPr lang="es-MX" sz="4000" dirty="0">
              <a:solidFill>
                <a:schemeClr val="tx2"/>
              </a:solidFill>
              <a:cs typeface="Tahoma"/>
            </a:endParaRPr>
          </a:p>
        </p:txBody>
      </p:sp>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9628632"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Cantidad escalar</a:t>
            </a:r>
          </a:p>
        </p:txBody>
      </p:sp>
    </p:spTree>
    <p:extLst>
      <p:ext uri="{BB962C8B-B14F-4D97-AF65-F5344CB8AC3E}">
        <p14:creationId xmlns:p14="http://schemas.microsoft.com/office/powerpoint/2010/main" val="1642839336"/>
      </p:ext>
    </p:extLst>
  </p:cSld>
  <p:clrMapOvr>
    <a:masterClrMapping/>
  </p:clrMapOvr>
  <p:transition>
    <p:cut/>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object 5"/>
          <p:cNvSpPr txBox="1"/>
          <p:nvPr/>
        </p:nvSpPr>
        <p:spPr>
          <a:xfrm>
            <a:off x="562708" y="2326615"/>
            <a:ext cx="10874326" cy="3822158"/>
          </a:xfrm>
          <a:prstGeom prst="rect">
            <a:avLst/>
          </a:prstGeom>
        </p:spPr>
        <p:txBody>
          <a:bodyPr vert="horz" wrap="square" lIns="0" tIns="25167" rIns="0" bIns="0" rtlCol="0">
            <a:spAutoFit/>
          </a:bodyPr>
          <a:lstStyle/>
          <a:p>
            <a:pPr marL="38100" marR="30480">
              <a:lnSpc>
                <a:spcPct val="124500"/>
              </a:lnSpc>
              <a:spcBef>
                <a:spcPts val="100"/>
              </a:spcBef>
            </a:pPr>
            <a:r>
              <a:rPr lang="es-MX" sz="4000" spc="-20" dirty="0">
                <a:solidFill>
                  <a:schemeClr val="tx2"/>
                </a:solidFill>
                <a:cs typeface="Tahoma"/>
              </a:rPr>
              <a:t>Es la que además de definir cantidad en número y unidad de medida, se requiere indicar la dirección y sentido en que actúan.</a:t>
            </a:r>
          </a:p>
          <a:p>
            <a:pPr marL="38100" marR="30480">
              <a:lnSpc>
                <a:spcPct val="124500"/>
              </a:lnSpc>
              <a:spcBef>
                <a:spcPts val="100"/>
              </a:spcBef>
            </a:pPr>
            <a:r>
              <a:rPr lang="es-MX" sz="4000" dirty="0">
                <a:solidFill>
                  <a:schemeClr val="tx2"/>
                </a:solidFill>
                <a:cs typeface="Tahoma"/>
              </a:rPr>
              <a:t>Se representan de manera gráfica por vectores, los cuales deben tener: </a:t>
            </a:r>
            <a:r>
              <a:rPr lang="es-MX" sz="4000" b="1" dirty="0">
                <a:solidFill>
                  <a:srgbClr val="FF0000"/>
                </a:solidFill>
                <a:cs typeface="Tahoma"/>
              </a:rPr>
              <a:t>magnitud, dirección y sentido</a:t>
            </a:r>
            <a:r>
              <a:rPr lang="es-MX" sz="4000" dirty="0">
                <a:solidFill>
                  <a:schemeClr val="tx2"/>
                </a:solidFill>
                <a:cs typeface="Tahoma"/>
              </a:rPr>
              <a:t>.</a:t>
            </a:r>
          </a:p>
        </p:txBody>
      </p:sp>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9628632"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Cantidad vectorial</a:t>
            </a:r>
          </a:p>
        </p:txBody>
      </p:sp>
    </p:spTree>
    <p:extLst>
      <p:ext uri="{BB962C8B-B14F-4D97-AF65-F5344CB8AC3E}">
        <p14:creationId xmlns:p14="http://schemas.microsoft.com/office/powerpoint/2010/main" val="1189423289"/>
      </p:ext>
    </p:extLst>
  </p:cSld>
  <p:clrMapOvr>
    <a:masterClrMapping/>
  </p:clrMapOvr>
  <p:transition>
    <p:cut/>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object 5"/>
          <p:cNvSpPr txBox="1"/>
          <p:nvPr/>
        </p:nvSpPr>
        <p:spPr>
          <a:xfrm>
            <a:off x="562708" y="2326615"/>
            <a:ext cx="10874326" cy="2289622"/>
          </a:xfrm>
          <a:prstGeom prst="rect">
            <a:avLst/>
          </a:prstGeom>
        </p:spPr>
        <p:txBody>
          <a:bodyPr vert="horz" wrap="square" lIns="0" tIns="25167" rIns="0" bIns="0" rtlCol="0">
            <a:spAutoFit/>
          </a:bodyPr>
          <a:lstStyle/>
          <a:p>
            <a:pPr marL="38100" marR="30480">
              <a:lnSpc>
                <a:spcPct val="124500"/>
              </a:lnSpc>
              <a:spcBef>
                <a:spcPts val="100"/>
              </a:spcBef>
            </a:pPr>
            <a:r>
              <a:rPr lang="es-MX" sz="4000" spc="-20" dirty="0">
                <a:solidFill>
                  <a:schemeClr val="tx2"/>
                </a:solidFill>
                <a:cs typeface="Tahoma"/>
              </a:rPr>
              <a:t>Una vez definidas las unidades fundamentales, es fácil introducir unidades más grandes</a:t>
            </a:r>
          </a:p>
          <a:p>
            <a:pPr marL="38100" marR="30480">
              <a:lnSpc>
                <a:spcPct val="124500"/>
              </a:lnSpc>
              <a:spcBef>
                <a:spcPts val="100"/>
              </a:spcBef>
            </a:pPr>
            <a:r>
              <a:rPr lang="es-MX" sz="4000" spc="-20" dirty="0">
                <a:solidFill>
                  <a:schemeClr val="tx2"/>
                </a:solidFill>
                <a:cs typeface="Tahoma"/>
              </a:rPr>
              <a:t>y más pequeñas para las mismas cantidades físicas. </a:t>
            </a:r>
            <a:endParaRPr lang="es-MX" sz="4000" dirty="0">
              <a:solidFill>
                <a:schemeClr val="tx2"/>
              </a:solidFill>
              <a:cs typeface="Tahoma"/>
            </a:endParaRPr>
          </a:p>
        </p:txBody>
      </p:sp>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9628632"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Prefijos de unidades</a:t>
            </a:r>
          </a:p>
        </p:txBody>
      </p:sp>
    </p:spTree>
    <p:extLst>
      <p:ext uri="{BB962C8B-B14F-4D97-AF65-F5344CB8AC3E}">
        <p14:creationId xmlns:p14="http://schemas.microsoft.com/office/powerpoint/2010/main" val="1525797943"/>
      </p:ext>
    </p:extLst>
  </p:cSld>
  <p:clrMapOvr>
    <a:masterClrMapping/>
  </p:clrMapOvr>
  <p:transition>
    <p:cut/>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object 5"/>
          <p:cNvSpPr txBox="1"/>
          <p:nvPr/>
        </p:nvSpPr>
        <p:spPr>
          <a:xfrm>
            <a:off x="562708" y="2326615"/>
            <a:ext cx="10874326" cy="2276798"/>
          </a:xfrm>
          <a:prstGeom prst="rect">
            <a:avLst/>
          </a:prstGeom>
        </p:spPr>
        <p:txBody>
          <a:bodyPr vert="horz" wrap="square" lIns="0" tIns="25167" rIns="0" bIns="0" rtlCol="0">
            <a:spAutoFit/>
          </a:bodyPr>
          <a:lstStyle/>
          <a:p>
            <a:pPr marL="38100" marR="30480">
              <a:lnSpc>
                <a:spcPct val="124500"/>
              </a:lnSpc>
              <a:spcBef>
                <a:spcPts val="100"/>
              </a:spcBef>
            </a:pPr>
            <a:r>
              <a:rPr lang="es-MX" sz="4000" spc="-20" dirty="0">
                <a:solidFill>
                  <a:schemeClr val="tx2"/>
                </a:solidFill>
                <a:cs typeface="Tahoma"/>
              </a:rPr>
              <a:t>En el sistema métrico, estas otras unidades siempre se relacionan con las fundamentales por múltiplos de 10 y submúltiplos de 10.</a:t>
            </a:r>
            <a:endParaRPr lang="es-MX" sz="4000" dirty="0">
              <a:solidFill>
                <a:schemeClr val="tx2"/>
              </a:solidFill>
              <a:cs typeface="Tahoma"/>
            </a:endParaRPr>
          </a:p>
        </p:txBody>
      </p:sp>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9628632"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Prefijos de unidades</a:t>
            </a:r>
          </a:p>
        </p:txBody>
      </p:sp>
    </p:spTree>
    <p:extLst>
      <p:ext uri="{BB962C8B-B14F-4D97-AF65-F5344CB8AC3E}">
        <p14:creationId xmlns:p14="http://schemas.microsoft.com/office/powerpoint/2010/main" val="1998569777"/>
      </p:ext>
    </p:extLst>
  </p:cSld>
  <p:clrMapOvr>
    <a:masterClrMapping/>
  </p:clrMapOvr>
  <p:transition>
    <p:cut/>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9628632"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Múltiplos de unidades</a:t>
            </a:r>
          </a:p>
        </p:txBody>
      </p:sp>
      <p:graphicFrame>
        <p:nvGraphicFramePr>
          <p:cNvPr id="2" name="Tabla 2">
            <a:extLst>
              <a:ext uri="{FF2B5EF4-FFF2-40B4-BE49-F238E27FC236}">
                <a16:creationId xmlns:a16="http://schemas.microsoft.com/office/drawing/2014/main" id="{7E4F06D1-A838-A001-7C9A-3386A720F7EC}"/>
              </a:ext>
            </a:extLst>
          </p:cNvPr>
          <p:cNvGraphicFramePr>
            <a:graphicFrameLocks noGrp="1"/>
          </p:cNvGraphicFramePr>
          <p:nvPr>
            <p:extLst>
              <p:ext uri="{D42A27DB-BD31-4B8C-83A1-F6EECF244321}">
                <p14:modId xmlns:p14="http://schemas.microsoft.com/office/powerpoint/2010/main" val="4197685405"/>
              </p:ext>
            </p:extLst>
          </p:nvPr>
        </p:nvGraphicFramePr>
        <p:xfrm>
          <a:off x="2157085" y="2246377"/>
          <a:ext cx="8127999" cy="4145280"/>
        </p:xfrm>
        <a:graphic>
          <a:graphicData uri="http://schemas.openxmlformats.org/drawingml/2006/table">
            <a:tbl>
              <a:tblPr firstRow="1" bandRow="1">
                <a:tableStyleId>{5FD0F851-EC5A-4D38-B0AD-8093EC10F338}</a:tableStyleId>
              </a:tblPr>
              <a:tblGrid>
                <a:gridCol w="2709333">
                  <a:extLst>
                    <a:ext uri="{9D8B030D-6E8A-4147-A177-3AD203B41FA5}">
                      <a16:colId xmlns:a16="http://schemas.microsoft.com/office/drawing/2014/main" val="3225879588"/>
                    </a:ext>
                  </a:extLst>
                </a:gridCol>
                <a:gridCol w="2709333">
                  <a:extLst>
                    <a:ext uri="{9D8B030D-6E8A-4147-A177-3AD203B41FA5}">
                      <a16:colId xmlns:a16="http://schemas.microsoft.com/office/drawing/2014/main" val="2887076788"/>
                    </a:ext>
                  </a:extLst>
                </a:gridCol>
                <a:gridCol w="2709333">
                  <a:extLst>
                    <a:ext uri="{9D8B030D-6E8A-4147-A177-3AD203B41FA5}">
                      <a16:colId xmlns:a16="http://schemas.microsoft.com/office/drawing/2014/main" val="1113660722"/>
                    </a:ext>
                  </a:extLst>
                </a:gridCol>
              </a:tblGrid>
              <a:tr h="370840">
                <a:tc>
                  <a:txBody>
                    <a:bodyPr/>
                    <a:lstStyle/>
                    <a:p>
                      <a:pPr algn="ctr"/>
                      <a:r>
                        <a:rPr lang="es-MX" sz="2800" dirty="0">
                          <a:solidFill>
                            <a:schemeClr val="tx2"/>
                          </a:solidFill>
                        </a:rPr>
                        <a:t>Potencia</a:t>
                      </a:r>
                    </a:p>
                  </a:txBody>
                  <a:tcPr/>
                </a:tc>
                <a:tc>
                  <a:txBody>
                    <a:bodyPr/>
                    <a:lstStyle/>
                    <a:p>
                      <a:pPr algn="ctr"/>
                      <a:r>
                        <a:rPr lang="es-MX" sz="2800" dirty="0">
                          <a:solidFill>
                            <a:schemeClr val="tx2"/>
                          </a:solidFill>
                        </a:rPr>
                        <a:t>Prefijo</a:t>
                      </a:r>
                    </a:p>
                  </a:txBody>
                  <a:tcPr/>
                </a:tc>
                <a:tc>
                  <a:txBody>
                    <a:bodyPr/>
                    <a:lstStyle/>
                    <a:p>
                      <a:pPr algn="ctr"/>
                      <a:r>
                        <a:rPr lang="es-MX" sz="2800" dirty="0">
                          <a:solidFill>
                            <a:schemeClr val="tx2"/>
                          </a:solidFill>
                        </a:rPr>
                        <a:t>Abreviatura</a:t>
                      </a:r>
                    </a:p>
                  </a:txBody>
                  <a:tcPr/>
                </a:tc>
                <a:extLst>
                  <a:ext uri="{0D108BD9-81ED-4DB2-BD59-A6C34878D82A}">
                    <a16:rowId xmlns:a16="http://schemas.microsoft.com/office/drawing/2014/main" val="942394580"/>
                  </a:ext>
                </a:extLst>
              </a:tr>
              <a:tr h="370840">
                <a:tc>
                  <a:txBody>
                    <a:bodyPr/>
                    <a:lstStyle/>
                    <a:p>
                      <a:pPr algn="ctr"/>
                      <a:r>
                        <a:rPr lang="es-MX" sz="2800" dirty="0">
                          <a:solidFill>
                            <a:schemeClr val="tx2"/>
                          </a:solidFill>
                        </a:rPr>
                        <a:t>10</a:t>
                      </a:r>
                      <a:r>
                        <a:rPr lang="es-MX" sz="2800" baseline="30000" dirty="0">
                          <a:solidFill>
                            <a:schemeClr val="tx2"/>
                          </a:solidFill>
                        </a:rPr>
                        <a:t>3</a:t>
                      </a:r>
                      <a:endParaRPr lang="es-MX" sz="2800" dirty="0">
                        <a:solidFill>
                          <a:schemeClr val="tx2"/>
                        </a:solidFill>
                      </a:endParaRPr>
                    </a:p>
                  </a:txBody>
                  <a:tcPr/>
                </a:tc>
                <a:tc>
                  <a:txBody>
                    <a:bodyPr/>
                    <a:lstStyle/>
                    <a:p>
                      <a:pPr algn="ctr"/>
                      <a:r>
                        <a:rPr lang="es-MX" sz="2800" dirty="0">
                          <a:solidFill>
                            <a:schemeClr val="tx2"/>
                          </a:solidFill>
                        </a:rPr>
                        <a:t>kilo</a:t>
                      </a:r>
                    </a:p>
                  </a:txBody>
                  <a:tcPr/>
                </a:tc>
                <a:tc>
                  <a:txBody>
                    <a:bodyPr/>
                    <a:lstStyle/>
                    <a:p>
                      <a:pPr algn="ctr"/>
                      <a:r>
                        <a:rPr lang="es-MX" sz="2800" dirty="0">
                          <a:solidFill>
                            <a:schemeClr val="tx2"/>
                          </a:solidFill>
                        </a:rPr>
                        <a:t>k</a:t>
                      </a:r>
                    </a:p>
                  </a:txBody>
                  <a:tcPr/>
                </a:tc>
                <a:extLst>
                  <a:ext uri="{0D108BD9-81ED-4DB2-BD59-A6C34878D82A}">
                    <a16:rowId xmlns:a16="http://schemas.microsoft.com/office/drawing/2014/main" val="1066423167"/>
                  </a:ext>
                </a:extLst>
              </a:tr>
              <a:tr h="370840">
                <a:tc>
                  <a:txBody>
                    <a:bodyPr/>
                    <a:lstStyle/>
                    <a:p>
                      <a:pPr algn="ctr"/>
                      <a:r>
                        <a:rPr lang="es-MX" sz="2800" dirty="0">
                          <a:solidFill>
                            <a:schemeClr val="tx2"/>
                          </a:solidFill>
                        </a:rPr>
                        <a:t>10</a:t>
                      </a:r>
                      <a:r>
                        <a:rPr lang="es-MX" sz="2800" baseline="30000" dirty="0">
                          <a:solidFill>
                            <a:schemeClr val="tx2"/>
                          </a:solidFill>
                        </a:rPr>
                        <a:t>6</a:t>
                      </a:r>
                      <a:endParaRPr lang="es-MX" sz="2800" dirty="0">
                        <a:solidFill>
                          <a:schemeClr val="tx2"/>
                        </a:solidFill>
                      </a:endParaRPr>
                    </a:p>
                  </a:txBody>
                  <a:tcPr/>
                </a:tc>
                <a:tc>
                  <a:txBody>
                    <a:bodyPr/>
                    <a:lstStyle/>
                    <a:p>
                      <a:pPr algn="ctr"/>
                      <a:r>
                        <a:rPr lang="es-MX" sz="2800" dirty="0">
                          <a:solidFill>
                            <a:schemeClr val="tx2"/>
                          </a:solidFill>
                        </a:rPr>
                        <a:t>mega</a:t>
                      </a:r>
                    </a:p>
                  </a:txBody>
                  <a:tcPr/>
                </a:tc>
                <a:tc>
                  <a:txBody>
                    <a:bodyPr/>
                    <a:lstStyle/>
                    <a:p>
                      <a:pPr algn="ctr"/>
                      <a:r>
                        <a:rPr lang="es-MX" sz="2800" dirty="0">
                          <a:solidFill>
                            <a:schemeClr val="tx2"/>
                          </a:solidFill>
                        </a:rPr>
                        <a:t>M</a:t>
                      </a:r>
                    </a:p>
                  </a:txBody>
                  <a:tcPr/>
                </a:tc>
                <a:extLst>
                  <a:ext uri="{0D108BD9-81ED-4DB2-BD59-A6C34878D82A}">
                    <a16:rowId xmlns:a16="http://schemas.microsoft.com/office/drawing/2014/main" val="3407650569"/>
                  </a:ext>
                </a:extLst>
              </a:tr>
              <a:tr h="370840">
                <a:tc>
                  <a:txBody>
                    <a:bodyPr/>
                    <a:lstStyle/>
                    <a:p>
                      <a:pPr algn="ctr"/>
                      <a:r>
                        <a:rPr lang="es-MX" sz="2800" dirty="0">
                          <a:solidFill>
                            <a:schemeClr val="tx2"/>
                          </a:solidFill>
                        </a:rPr>
                        <a:t>10</a:t>
                      </a:r>
                      <a:r>
                        <a:rPr lang="es-MX" sz="2800" baseline="30000" dirty="0">
                          <a:solidFill>
                            <a:schemeClr val="tx2"/>
                          </a:solidFill>
                        </a:rPr>
                        <a:t>9</a:t>
                      </a:r>
                      <a:endParaRPr lang="es-MX" sz="2800" dirty="0">
                        <a:solidFill>
                          <a:schemeClr val="tx2"/>
                        </a:solidFill>
                      </a:endParaRPr>
                    </a:p>
                  </a:txBody>
                  <a:tcPr/>
                </a:tc>
                <a:tc>
                  <a:txBody>
                    <a:bodyPr/>
                    <a:lstStyle/>
                    <a:p>
                      <a:pPr algn="ctr"/>
                      <a:r>
                        <a:rPr lang="es-MX" sz="2800" dirty="0">
                          <a:solidFill>
                            <a:schemeClr val="tx2"/>
                          </a:solidFill>
                        </a:rPr>
                        <a:t>giga</a:t>
                      </a:r>
                    </a:p>
                  </a:txBody>
                  <a:tcPr/>
                </a:tc>
                <a:tc>
                  <a:txBody>
                    <a:bodyPr/>
                    <a:lstStyle/>
                    <a:p>
                      <a:pPr algn="ctr"/>
                      <a:r>
                        <a:rPr lang="es-MX" sz="2800" dirty="0">
                          <a:solidFill>
                            <a:schemeClr val="tx2"/>
                          </a:solidFill>
                        </a:rPr>
                        <a:t>G</a:t>
                      </a:r>
                    </a:p>
                  </a:txBody>
                  <a:tcPr/>
                </a:tc>
                <a:extLst>
                  <a:ext uri="{0D108BD9-81ED-4DB2-BD59-A6C34878D82A}">
                    <a16:rowId xmlns:a16="http://schemas.microsoft.com/office/drawing/2014/main" val="635220308"/>
                  </a:ext>
                </a:extLst>
              </a:tr>
              <a:tr h="370840">
                <a:tc>
                  <a:txBody>
                    <a:bodyPr/>
                    <a:lstStyle/>
                    <a:p>
                      <a:pPr algn="ctr"/>
                      <a:r>
                        <a:rPr lang="es-MX" sz="2800" dirty="0">
                          <a:solidFill>
                            <a:schemeClr val="tx2"/>
                          </a:solidFill>
                        </a:rPr>
                        <a:t>10</a:t>
                      </a:r>
                      <a:r>
                        <a:rPr lang="es-MX" sz="2800" baseline="30000" dirty="0">
                          <a:solidFill>
                            <a:schemeClr val="tx2"/>
                          </a:solidFill>
                        </a:rPr>
                        <a:t>12</a:t>
                      </a:r>
                      <a:endParaRPr lang="es-MX" sz="2800" dirty="0">
                        <a:solidFill>
                          <a:schemeClr val="tx2"/>
                        </a:solidFill>
                      </a:endParaRPr>
                    </a:p>
                  </a:txBody>
                  <a:tcPr/>
                </a:tc>
                <a:tc>
                  <a:txBody>
                    <a:bodyPr/>
                    <a:lstStyle/>
                    <a:p>
                      <a:pPr algn="ctr"/>
                      <a:r>
                        <a:rPr lang="es-MX" sz="2800" dirty="0">
                          <a:solidFill>
                            <a:schemeClr val="tx2"/>
                          </a:solidFill>
                        </a:rPr>
                        <a:t>tera</a:t>
                      </a:r>
                    </a:p>
                  </a:txBody>
                  <a:tcPr/>
                </a:tc>
                <a:tc>
                  <a:txBody>
                    <a:bodyPr/>
                    <a:lstStyle/>
                    <a:p>
                      <a:pPr algn="ctr"/>
                      <a:r>
                        <a:rPr lang="es-MX" sz="2800" dirty="0">
                          <a:solidFill>
                            <a:schemeClr val="tx2"/>
                          </a:solidFill>
                        </a:rPr>
                        <a:t>T</a:t>
                      </a:r>
                    </a:p>
                  </a:txBody>
                  <a:tcPr/>
                </a:tc>
                <a:extLst>
                  <a:ext uri="{0D108BD9-81ED-4DB2-BD59-A6C34878D82A}">
                    <a16:rowId xmlns:a16="http://schemas.microsoft.com/office/drawing/2014/main" val="357760504"/>
                  </a:ext>
                </a:extLst>
              </a:tr>
              <a:tr h="370840">
                <a:tc>
                  <a:txBody>
                    <a:bodyPr/>
                    <a:lstStyle/>
                    <a:p>
                      <a:pPr algn="ctr"/>
                      <a:r>
                        <a:rPr lang="es-MX" sz="2800" dirty="0">
                          <a:solidFill>
                            <a:schemeClr val="tx2"/>
                          </a:solidFill>
                        </a:rPr>
                        <a:t>10</a:t>
                      </a:r>
                      <a:r>
                        <a:rPr lang="es-MX" sz="2800" baseline="30000" dirty="0">
                          <a:solidFill>
                            <a:schemeClr val="tx2"/>
                          </a:solidFill>
                        </a:rPr>
                        <a:t>15</a:t>
                      </a:r>
                      <a:endParaRPr lang="es-MX" sz="2800" dirty="0">
                        <a:solidFill>
                          <a:schemeClr val="tx2"/>
                        </a:solidFill>
                      </a:endParaRPr>
                    </a:p>
                  </a:txBody>
                  <a:tcPr/>
                </a:tc>
                <a:tc>
                  <a:txBody>
                    <a:bodyPr/>
                    <a:lstStyle/>
                    <a:p>
                      <a:pPr algn="ctr"/>
                      <a:r>
                        <a:rPr lang="es-MX" sz="2800" dirty="0">
                          <a:solidFill>
                            <a:schemeClr val="tx2"/>
                          </a:solidFill>
                        </a:rPr>
                        <a:t>peta</a:t>
                      </a:r>
                    </a:p>
                  </a:txBody>
                  <a:tcPr/>
                </a:tc>
                <a:tc>
                  <a:txBody>
                    <a:bodyPr/>
                    <a:lstStyle/>
                    <a:p>
                      <a:pPr algn="ctr"/>
                      <a:r>
                        <a:rPr lang="es-MX" sz="2800" dirty="0">
                          <a:solidFill>
                            <a:schemeClr val="tx2"/>
                          </a:solidFill>
                        </a:rPr>
                        <a:t>P</a:t>
                      </a:r>
                    </a:p>
                  </a:txBody>
                  <a:tcPr/>
                </a:tc>
                <a:extLst>
                  <a:ext uri="{0D108BD9-81ED-4DB2-BD59-A6C34878D82A}">
                    <a16:rowId xmlns:a16="http://schemas.microsoft.com/office/drawing/2014/main" val="2024816348"/>
                  </a:ext>
                </a:extLst>
              </a:tr>
              <a:tr h="370840">
                <a:tc>
                  <a:txBody>
                    <a:bodyPr/>
                    <a:lstStyle/>
                    <a:p>
                      <a:pPr algn="ctr"/>
                      <a:r>
                        <a:rPr lang="es-MX" sz="2800" dirty="0">
                          <a:solidFill>
                            <a:schemeClr val="tx2"/>
                          </a:solidFill>
                        </a:rPr>
                        <a:t>10</a:t>
                      </a:r>
                      <a:r>
                        <a:rPr lang="es-MX" sz="2800" baseline="30000" dirty="0">
                          <a:solidFill>
                            <a:schemeClr val="tx2"/>
                          </a:solidFill>
                        </a:rPr>
                        <a:t>18</a:t>
                      </a:r>
                      <a:endParaRPr lang="es-MX" sz="2800" dirty="0">
                        <a:solidFill>
                          <a:schemeClr val="tx2"/>
                        </a:solidFill>
                      </a:endParaRPr>
                    </a:p>
                  </a:txBody>
                  <a:tcPr/>
                </a:tc>
                <a:tc>
                  <a:txBody>
                    <a:bodyPr/>
                    <a:lstStyle/>
                    <a:p>
                      <a:pPr algn="ctr"/>
                      <a:r>
                        <a:rPr lang="es-MX" sz="2800" dirty="0">
                          <a:solidFill>
                            <a:schemeClr val="tx2"/>
                          </a:solidFill>
                        </a:rPr>
                        <a:t>exa</a:t>
                      </a:r>
                    </a:p>
                  </a:txBody>
                  <a:tcPr/>
                </a:tc>
                <a:tc>
                  <a:txBody>
                    <a:bodyPr/>
                    <a:lstStyle/>
                    <a:p>
                      <a:pPr algn="ctr"/>
                      <a:r>
                        <a:rPr lang="es-MX" sz="2800" dirty="0">
                          <a:solidFill>
                            <a:schemeClr val="tx2"/>
                          </a:solidFill>
                        </a:rPr>
                        <a:t>E</a:t>
                      </a:r>
                    </a:p>
                  </a:txBody>
                  <a:tcPr/>
                </a:tc>
                <a:extLst>
                  <a:ext uri="{0D108BD9-81ED-4DB2-BD59-A6C34878D82A}">
                    <a16:rowId xmlns:a16="http://schemas.microsoft.com/office/drawing/2014/main" val="4103716648"/>
                  </a:ext>
                </a:extLst>
              </a:tr>
              <a:tr h="370840">
                <a:tc>
                  <a:txBody>
                    <a:bodyPr/>
                    <a:lstStyle/>
                    <a:p>
                      <a:pPr algn="ctr"/>
                      <a:r>
                        <a:rPr lang="es-MX" sz="2800" dirty="0">
                          <a:solidFill>
                            <a:schemeClr val="tx2"/>
                          </a:solidFill>
                        </a:rPr>
                        <a:t>10</a:t>
                      </a:r>
                      <a:r>
                        <a:rPr lang="es-MX" sz="2800" baseline="30000" dirty="0">
                          <a:solidFill>
                            <a:schemeClr val="tx2"/>
                          </a:solidFill>
                        </a:rPr>
                        <a:t>21</a:t>
                      </a:r>
                      <a:endParaRPr lang="es-MX" sz="2800" dirty="0">
                        <a:solidFill>
                          <a:schemeClr val="tx2"/>
                        </a:solidFill>
                      </a:endParaRPr>
                    </a:p>
                  </a:txBody>
                  <a:tcPr/>
                </a:tc>
                <a:tc>
                  <a:txBody>
                    <a:bodyPr/>
                    <a:lstStyle/>
                    <a:p>
                      <a:pPr algn="ctr"/>
                      <a:r>
                        <a:rPr lang="es-MX" sz="2800" dirty="0" err="1">
                          <a:solidFill>
                            <a:schemeClr val="tx2"/>
                          </a:solidFill>
                        </a:rPr>
                        <a:t>zetta</a:t>
                      </a:r>
                      <a:endParaRPr lang="es-MX" sz="2800" dirty="0">
                        <a:solidFill>
                          <a:schemeClr val="tx2"/>
                        </a:solidFill>
                      </a:endParaRPr>
                    </a:p>
                  </a:txBody>
                  <a:tcPr/>
                </a:tc>
                <a:tc>
                  <a:txBody>
                    <a:bodyPr/>
                    <a:lstStyle/>
                    <a:p>
                      <a:pPr algn="ctr"/>
                      <a:r>
                        <a:rPr lang="es-MX" sz="2800" dirty="0">
                          <a:solidFill>
                            <a:schemeClr val="tx2"/>
                          </a:solidFill>
                        </a:rPr>
                        <a:t>Z</a:t>
                      </a:r>
                    </a:p>
                  </a:txBody>
                  <a:tcPr/>
                </a:tc>
                <a:extLst>
                  <a:ext uri="{0D108BD9-81ED-4DB2-BD59-A6C34878D82A}">
                    <a16:rowId xmlns:a16="http://schemas.microsoft.com/office/drawing/2014/main" val="3147461510"/>
                  </a:ext>
                </a:extLst>
              </a:tr>
            </a:tbl>
          </a:graphicData>
        </a:graphic>
      </p:graphicFrame>
    </p:spTree>
    <p:extLst>
      <p:ext uri="{BB962C8B-B14F-4D97-AF65-F5344CB8AC3E}">
        <p14:creationId xmlns:p14="http://schemas.microsoft.com/office/powerpoint/2010/main" val="1874097381"/>
      </p:ext>
    </p:extLst>
  </p:cSld>
  <p:clrMapOvr>
    <a:masterClrMapping/>
  </p:clrMapOvr>
  <p:transition>
    <p:cut/>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9628632"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Submúltiplos de unidades</a:t>
            </a:r>
          </a:p>
        </p:txBody>
      </p:sp>
      <p:graphicFrame>
        <p:nvGraphicFramePr>
          <p:cNvPr id="2" name="Tabla 2">
            <a:extLst>
              <a:ext uri="{FF2B5EF4-FFF2-40B4-BE49-F238E27FC236}">
                <a16:creationId xmlns:a16="http://schemas.microsoft.com/office/drawing/2014/main" id="{7E4F06D1-A838-A001-7C9A-3386A720F7EC}"/>
              </a:ext>
            </a:extLst>
          </p:cNvPr>
          <p:cNvGraphicFramePr>
            <a:graphicFrameLocks noGrp="1"/>
          </p:cNvGraphicFramePr>
          <p:nvPr>
            <p:extLst>
              <p:ext uri="{D42A27DB-BD31-4B8C-83A1-F6EECF244321}">
                <p14:modId xmlns:p14="http://schemas.microsoft.com/office/powerpoint/2010/main" val="1476343909"/>
              </p:ext>
            </p:extLst>
          </p:nvPr>
        </p:nvGraphicFramePr>
        <p:xfrm>
          <a:off x="2157085" y="2246377"/>
          <a:ext cx="8127999" cy="4145280"/>
        </p:xfrm>
        <a:graphic>
          <a:graphicData uri="http://schemas.openxmlformats.org/drawingml/2006/table">
            <a:tbl>
              <a:tblPr firstRow="1" bandRow="1">
                <a:tableStyleId>{5FD0F851-EC5A-4D38-B0AD-8093EC10F338}</a:tableStyleId>
              </a:tblPr>
              <a:tblGrid>
                <a:gridCol w="2709333">
                  <a:extLst>
                    <a:ext uri="{9D8B030D-6E8A-4147-A177-3AD203B41FA5}">
                      <a16:colId xmlns:a16="http://schemas.microsoft.com/office/drawing/2014/main" val="3225879588"/>
                    </a:ext>
                  </a:extLst>
                </a:gridCol>
                <a:gridCol w="2709333">
                  <a:extLst>
                    <a:ext uri="{9D8B030D-6E8A-4147-A177-3AD203B41FA5}">
                      <a16:colId xmlns:a16="http://schemas.microsoft.com/office/drawing/2014/main" val="2887076788"/>
                    </a:ext>
                  </a:extLst>
                </a:gridCol>
                <a:gridCol w="2709333">
                  <a:extLst>
                    <a:ext uri="{9D8B030D-6E8A-4147-A177-3AD203B41FA5}">
                      <a16:colId xmlns:a16="http://schemas.microsoft.com/office/drawing/2014/main" val="1113660722"/>
                    </a:ext>
                  </a:extLst>
                </a:gridCol>
              </a:tblGrid>
              <a:tr h="370840">
                <a:tc>
                  <a:txBody>
                    <a:bodyPr/>
                    <a:lstStyle/>
                    <a:p>
                      <a:pPr algn="ctr"/>
                      <a:r>
                        <a:rPr lang="es-MX" sz="2800" dirty="0">
                          <a:solidFill>
                            <a:schemeClr val="tx2"/>
                          </a:solidFill>
                        </a:rPr>
                        <a:t>Potencia</a:t>
                      </a:r>
                    </a:p>
                  </a:txBody>
                  <a:tcPr/>
                </a:tc>
                <a:tc>
                  <a:txBody>
                    <a:bodyPr/>
                    <a:lstStyle/>
                    <a:p>
                      <a:pPr algn="ctr"/>
                      <a:r>
                        <a:rPr lang="es-MX" sz="2800" dirty="0">
                          <a:solidFill>
                            <a:schemeClr val="tx2"/>
                          </a:solidFill>
                        </a:rPr>
                        <a:t>Prefijo</a:t>
                      </a:r>
                    </a:p>
                  </a:txBody>
                  <a:tcPr/>
                </a:tc>
                <a:tc>
                  <a:txBody>
                    <a:bodyPr/>
                    <a:lstStyle/>
                    <a:p>
                      <a:pPr algn="ctr"/>
                      <a:r>
                        <a:rPr lang="es-MX" sz="2800" dirty="0">
                          <a:solidFill>
                            <a:schemeClr val="tx2"/>
                          </a:solidFill>
                        </a:rPr>
                        <a:t>Abreviatura</a:t>
                      </a:r>
                    </a:p>
                  </a:txBody>
                  <a:tcPr/>
                </a:tc>
                <a:extLst>
                  <a:ext uri="{0D108BD9-81ED-4DB2-BD59-A6C34878D82A}">
                    <a16:rowId xmlns:a16="http://schemas.microsoft.com/office/drawing/2014/main" val="942394580"/>
                  </a:ext>
                </a:extLst>
              </a:tr>
              <a:tr h="370840">
                <a:tc>
                  <a:txBody>
                    <a:bodyPr/>
                    <a:lstStyle/>
                    <a:p>
                      <a:pPr algn="ctr"/>
                      <a:r>
                        <a:rPr lang="es-MX" sz="2800" dirty="0">
                          <a:solidFill>
                            <a:schemeClr val="tx2"/>
                          </a:solidFill>
                        </a:rPr>
                        <a:t>10</a:t>
                      </a:r>
                      <a:r>
                        <a:rPr lang="es-MX" sz="2800" baseline="30000" dirty="0">
                          <a:solidFill>
                            <a:schemeClr val="tx2"/>
                          </a:solidFill>
                        </a:rPr>
                        <a:t>-1</a:t>
                      </a:r>
                      <a:endParaRPr lang="es-MX" sz="2800" dirty="0">
                        <a:solidFill>
                          <a:schemeClr val="tx2"/>
                        </a:solidFill>
                      </a:endParaRPr>
                    </a:p>
                  </a:txBody>
                  <a:tcPr/>
                </a:tc>
                <a:tc>
                  <a:txBody>
                    <a:bodyPr/>
                    <a:lstStyle/>
                    <a:p>
                      <a:pPr algn="ctr"/>
                      <a:r>
                        <a:rPr lang="es-MX" sz="2800" dirty="0" err="1">
                          <a:solidFill>
                            <a:schemeClr val="tx2"/>
                          </a:solidFill>
                        </a:rPr>
                        <a:t>deca</a:t>
                      </a:r>
                      <a:endParaRPr lang="es-MX" sz="2800" dirty="0">
                        <a:solidFill>
                          <a:schemeClr val="tx2"/>
                        </a:solidFill>
                      </a:endParaRPr>
                    </a:p>
                  </a:txBody>
                  <a:tcPr/>
                </a:tc>
                <a:tc>
                  <a:txBody>
                    <a:bodyPr/>
                    <a:lstStyle/>
                    <a:p>
                      <a:pPr algn="ctr"/>
                      <a:r>
                        <a:rPr lang="es-MX" sz="2800" dirty="0">
                          <a:solidFill>
                            <a:schemeClr val="tx2"/>
                          </a:solidFill>
                        </a:rPr>
                        <a:t>d</a:t>
                      </a:r>
                    </a:p>
                  </a:txBody>
                  <a:tcPr/>
                </a:tc>
                <a:extLst>
                  <a:ext uri="{0D108BD9-81ED-4DB2-BD59-A6C34878D82A}">
                    <a16:rowId xmlns:a16="http://schemas.microsoft.com/office/drawing/2014/main" val="1066423167"/>
                  </a:ext>
                </a:extLst>
              </a:tr>
              <a:tr h="370840">
                <a:tc>
                  <a:txBody>
                    <a:bodyPr/>
                    <a:lstStyle/>
                    <a:p>
                      <a:pPr algn="ctr"/>
                      <a:r>
                        <a:rPr lang="es-MX" sz="2800" dirty="0">
                          <a:solidFill>
                            <a:schemeClr val="tx2"/>
                          </a:solidFill>
                        </a:rPr>
                        <a:t>10</a:t>
                      </a:r>
                      <a:r>
                        <a:rPr lang="es-MX" sz="2800" baseline="30000" dirty="0">
                          <a:solidFill>
                            <a:schemeClr val="tx2"/>
                          </a:solidFill>
                        </a:rPr>
                        <a:t>-2</a:t>
                      </a:r>
                      <a:endParaRPr lang="es-MX" sz="2800" dirty="0">
                        <a:solidFill>
                          <a:schemeClr val="tx2"/>
                        </a:solidFill>
                      </a:endParaRPr>
                    </a:p>
                  </a:txBody>
                  <a:tcPr/>
                </a:tc>
                <a:tc>
                  <a:txBody>
                    <a:bodyPr/>
                    <a:lstStyle/>
                    <a:p>
                      <a:pPr algn="ctr"/>
                      <a:r>
                        <a:rPr lang="es-MX" sz="2800" dirty="0" err="1">
                          <a:solidFill>
                            <a:schemeClr val="tx2"/>
                          </a:solidFill>
                        </a:rPr>
                        <a:t>centi</a:t>
                      </a:r>
                      <a:endParaRPr lang="es-MX" sz="2800" dirty="0">
                        <a:solidFill>
                          <a:schemeClr val="tx2"/>
                        </a:solidFill>
                      </a:endParaRPr>
                    </a:p>
                  </a:txBody>
                  <a:tcPr/>
                </a:tc>
                <a:tc>
                  <a:txBody>
                    <a:bodyPr/>
                    <a:lstStyle/>
                    <a:p>
                      <a:pPr algn="ctr"/>
                      <a:r>
                        <a:rPr lang="es-MX" sz="2800" dirty="0">
                          <a:solidFill>
                            <a:schemeClr val="tx2"/>
                          </a:solidFill>
                        </a:rPr>
                        <a:t>c</a:t>
                      </a:r>
                    </a:p>
                  </a:txBody>
                  <a:tcPr/>
                </a:tc>
                <a:extLst>
                  <a:ext uri="{0D108BD9-81ED-4DB2-BD59-A6C34878D82A}">
                    <a16:rowId xmlns:a16="http://schemas.microsoft.com/office/drawing/2014/main" val="3407650569"/>
                  </a:ext>
                </a:extLst>
              </a:tr>
              <a:tr h="370840">
                <a:tc>
                  <a:txBody>
                    <a:bodyPr/>
                    <a:lstStyle/>
                    <a:p>
                      <a:pPr algn="ctr"/>
                      <a:r>
                        <a:rPr lang="es-MX" sz="2800" dirty="0">
                          <a:solidFill>
                            <a:schemeClr val="tx2"/>
                          </a:solidFill>
                        </a:rPr>
                        <a:t>10</a:t>
                      </a:r>
                      <a:r>
                        <a:rPr lang="es-MX" sz="2800" baseline="30000" dirty="0">
                          <a:solidFill>
                            <a:schemeClr val="tx2"/>
                          </a:solidFill>
                        </a:rPr>
                        <a:t>-3</a:t>
                      </a:r>
                      <a:endParaRPr lang="es-MX" sz="2800" dirty="0">
                        <a:solidFill>
                          <a:schemeClr val="tx2"/>
                        </a:solidFill>
                      </a:endParaRPr>
                    </a:p>
                  </a:txBody>
                  <a:tcPr/>
                </a:tc>
                <a:tc>
                  <a:txBody>
                    <a:bodyPr/>
                    <a:lstStyle/>
                    <a:p>
                      <a:pPr algn="ctr"/>
                      <a:r>
                        <a:rPr lang="es-MX" sz="2800" dirty="0">
                          <a:solidFill>
                            <a:schemeClr val="tx2"/>
                          </a:solidFill>
                        </a:rPr>
                        <a:t>mili</a:t>
                      </a:r>
                    </a:p>
                  </a:txBody>
                  <a:tcPr/>
                </a:tc>
                <a:tc>
                  <a:txBody>
                    <a:bodyPr/>
                    <a:lstStyle/>
                    <a:p>
                      <a:pPr algn="ctr"/>
                      <a:r>
                        <a:rPr lang="es-MX" sz="2800" dirty="0">
                          <a:solidFill>
                            <a:schemeClr val="tx2"/>
                          </a:solidFill>
                        </a:rPr>
                        <a:t>m</a:t>
                      </a:r>
                    </a:p>
                  </a:txBody>
                  <a:tcPr/>
                </a:tc>
                <a:extLst>
                  <a:ext uri="{0D108BD9-81ED-4DB2-BD59-A6C34878D82A}">
                    <a16:rowId xmlns:a16="http://schemas.microsoft.com/office/drawing/2014/main" val="635220308"/>
                  </a:ext>
                </a:extLst>
              </a:tr>
              <a:tr h="370840">
                <a:tc>
                  <a:txBody>
                    <a:bodyPr/>
                    <a:lstStyle/>
                    <a:p>
                      <a:pPr algn="ctr"/>
                      <a:r>
                        <a:rPr lang="es-MX" sz="2800" dirty="0">
                          <a:solidFill>
                            <a:schemeClr val="tx2"/>
                          </a:solidFill>
                        </a:rPr>
                        <a:t>10</a:t>
                      </a:r>
                      <a:r>
                        <a:rPr lang="es-MX" sz="2800" baseline="30000" dirty="0">
                          <a:solidFill>
                            <a:schemeClr val="tx2"/>
                          </a:solidFill>
                        </a:rPr>
                        <a:t>-6</a:t>
                      </a:r>
                      <a:endParaRPr lang="es-MX" sz="2800" dirty="0">
                        <a:solidFill>
                          <a:schemeClr val="tx2"/>
                        </a:solidFill>
                      </a:endParaRPr>
                    </a:p>
                  </a:txBody>
                  <a:tcPr/>
                </a:tc>
                <a:tc>
                  <a:txBody>
                    <a:bodyPr/>
                    <a:lstStyle/>
                    <a:p>
                      <a:pPr algn="ctr"/>
                      <a:r>
                        <a:rPr lang="es-MX" sz="2800" dirty="0">
                          <a:solidFill>
                            <a:schemeClr val="tx2"/>
                          </a:solidFill>
                        </a:rPr>
                        <a:t>micro</a:t>
                      </a:r>
                    </a:p>
                  </a:txBody>
                  <a:tcPr/>
                </a:tc>
                <a:tc>
                  <a:txBody>
                    <a:bodyPr/>
                    <a:lstStyle/>
                    <a:p>
                      <a:pPr algn="ctr"/>
                      <a:r>
                        <a:rPr lang="es-MX" sz="2800" dirty="0">
                          <a:solidFill>
                            <a:schemeClr val="tx2"/>
                          </a:solidFill>
                          <a:latin typeface="Symbol" panose="05050102010706020507" pitchFamily="18" charset="2"/>
                        </a:rPr>
                        <a:t>m</a:t>
                      </a:r>
                    </a:p>
                  </a:txBody>
                  <a:tcPr/>
                </a:tc>
                <a:extLst>
                  <a:ext uri="{0D108BD9-81ED-4DB2-BD59-A6C34878D82A}">
                    <a16:rowId xmlns:a16="http://schemas.microsoft.com/office/drawing/2014/main" val="357760504"/>
                  </a:ext>
                </a:extLst>
              </a:tr>
              <a:tr h="370840">
                <a:tc>
                  <a:txBody>
                    <a:bodyPr/>
                    <a:lstStyle/>
                    <a:p>
                      <a:pPr algn="ctr"/>
                      <a:r>
                        <a:rPr lang="es-MX" sz="2800" dirty="0">
                          <a:solidFill>
                            <a:schemeClr val="tx2"/>
                          </a:solidFill>
                        </a:rPr>
                        <a:t>10</a:t>
                      </a:r>
                      <a:r>
                        <a:rPr lang="es-MX" sz="2800" baseline="30000" dirty="0">
                          <a:solidFill>
                            <a:schemeClr val="tx2"/>
                          </a:solidFill>
                        </a:rPr>
                        <a:t>-9</a:t>
                      </a:r>
                      <a:endParaRPr lang="es-MX" sz="2800" dirty="0">
                        <a:solidFill>
                          <a:schemeClr val="tx2"/>
                        </a:solidFill>
                      </a:endParaRPr>
                    </a:p>
                  </a:txBody>
                  <a:tcPr/>
                </a:tc>
                <a:tc>
                  <a:txBody>
                    <a:bodyPr/>
                    <a:lstStyle/>
                    <a:p>
                      <a:pPr algn="ctr"/>
                      <a:r>
                        <a:rPr lang="es-MX" sz="2800" dirty="0">
                          <a:solidFill>
                            <a:schemeClr val="tx2"/>
                          </a:solidFill>
                        </a:rPr>
                        <a:t>nano</a:t>
                      </a:r>
                    </a:p>
                  </a:txBody>
                  <a:tcPr/>
                </a:tc>
                <a:tc>
                  <a:txBody>
                    <a:bodyPr/>
                    <a:lstStyle/>
                    <a:p>
                      <a:pPr algn="ctr"/>
                      <a:r>
                        <a:rPr lang="es-MX" sz="2800" dirty="0">
                          <a:solidFill>
                            <a:schemeClr val="tx2"/>
                          </a:solidFill>
                        </a:rPr>
                        <a:t>n</a:t>
                      </a:r>
                    </a:p>
                  </a:txBody>
                  <a:tcPr/>
                </a:tc>
                <a:extLst>
                  <a:ext uri="{0D108BD9-81ED-4DB2-BD59-A6C34878D82A}">
                    <a16:rowId xmlns:a16="http://schemas.microsoft.com/office/drawing/2014/main" val="2024816348"/>
                  </a:ext>
                </a:extLst>
              </a:tr>
              <a:tr h="370840">
                <a:tc>
                  <a:txBody>
                    <a:bodyPr/>
                    <a:lstStyle/>
                    <a:p>
                      <a:pPr algn="ctr"/>
                      <a:r>
                        <a:rPr lang="es-MX" sz="2800" dirty="0">
                          <a:solidFill>
                            <a:schemeClr val="tx2"/>
                          </a:solidFill>
                        </a:rPr>
                        <a:t>10</a:t>
                      </a:r>
                      <a:r>
                        <a:rPr lang="es-MX" sz="2800" baseline="30000" dirty="0">
                          <a:solidFill>
                            <a:schemeClr val="tx2"/>
                          </a:solidFill>
                        </a:rPr>
                        <a:t>-12</a:t>
                      </a:r>
                      <a:endParaRPr lang="es-MX" sz="2800" dirty="0">
                        <a:solidFill>
                          <a:schemeClr val="tx2"/>
                        </a:solidFill>
                      </a:endParaRPr>
                    </a:p>
                  </a:txBody>
                  <a:tcPr/>
                </a:tc>
                <a:tc>
                  <a:txBody>
                    <a:bodyPr/>
                    <a:lstStyle/>
                    <a:p>
                      <a:pPr algn="ctr"/>
                      <a:r>
                        <a:rPr lang="es-MX" sz="2800" dirty="0">
                          <a:solidFill>
                            <a:schemeClr val="tx2"/>
                          </a:solidFill>
                        </a:rPr>
                        <a:t>pico</a:t>
                      </a:r>
                    </a:p>
                  </a:txBody>
                  <a:tcPr/>
                </a:tc>
                <a:tc>
                  <a:txBody>
                    <a:bodyPr/>
                    <a:lstStyle/>
                    <a:p>
                      <a:pPr algn="ctr"/>
                      <a:r>
                        <a:rPr lang="es-MX" sz="2800" dirty="0">
                          <a:solidFill>
                            <a:schemeClr val="tx2"/>
                          </a:solidFill>
                        </a:rPr>
                        <a:t>p</a:t>
                      </a:r>
                    </a:p>
                  </a:txBody>
                  <a:tcPr/>
                </a:tc>
                <a:extLst>
                  <a:ext uri="{0D108BD9-81ED-4DB2-BD59-A6C34878D82A}">
                    <a16:rowId xmlns:a16="http://schemas.microsoft.com/office/drawing/2014/main" val="4103716648"/>
                  </a:ext>
                </a:extLst>
              </a:tr>
              <a:tr h="370840">
                <a:tc>
                  <a:txBody>
                    <a:bodyPr/>
                    <a:lstStyle/>
                    <a:p>
                      <a:pPr algn="ctr"/>
                      <a:r>
                        <a:rPr lang="es-MX" sz="2800" dirty="0">
                          <a:solidFill>
                            <a:schemeClr val="tx2"/>
                          </a:solidFill>
                        </a:rPr>
                        <a:t>10</a:t>
                      </a:r>
                      <a:r>
                        <a:rPr lang="es-MX" sz="2800" baseline="30000" dirty="0">
                          <a:solidFill>
                            <a:schemeClr val="tx2"/>
                          </a:solidFill>
                        </a:rPr>
                        <a:t>-15</a:t>
                      </a:r>
                      <a:endParaRPr lang="es-MX" sz="2800" dirty="0">
                        <a:solidFill>
                          <a:schemeClr val="tx2"/>
                        </a:solidFill>
                      </a:endParaRPr>
                    </a:p>
                  </a:txBody>
                  <a:tcPr/>
                </a:tc>
                <a:tc>
                  <a:txBody>
                    <a:bodyPr/>
                    <a:lstStyle/>
                    <a:p>
                      <a:pPr algn="ctr"/>
                      <a:r>
                        <a:rPr lang="es-MX" sz="2800" dirty="0" err="1">
                          <a:solidFill>
                            <a:schemeClr val="tx2"/>
                          </a:solidFill>
                        </a:rPr>
                        <a:t>femto</a:t>
                      </a:r>
                      <a:endParaRPr lang="es-MX" sz="2800" dirty="0">
                        <a:solidFill>
                          <a:schemeClr val="tx2"/>
                        </a:solidFill>
                      </a:endParaRPr>
                    </a:p>
                  </a:txBody>
                  <a:tcPr/>
                </a:tc>
                <a:tc>
                  <a:txBody>
                    <a:bodyPr/>
                    <a:lstStyle/>
                    <a:p>
                      <a:pPr algn="ctr"/>
                      <a:r>
                        <a:rPr lang="es-MX" sz="2800" dirty="0">
                          <a:solidFill>
                            <a:schemeClr val="tx2"/>
                          </a:solidFill>
                        </a:rPr>
                        <a:t>f</a:t>
                      </a:r>
                    </a:p>
                  </a:txBody>
                  <a:tcPr/>
                </a:tc>
                <a:extLst>
                  <a:ext uri="{0D108BD9-81ED-4DB2-BD59-A6C34878D82A}">
                    <a16:rowId xmlns:a16="http://schemas.microsoft.com/office/drawing/2014/main" val="3147461510"/>
                  </a:ext>
                </a:extLst>
              </a:tr>
            </a:tbl>
          </a:graphicData>
        </a:graphic>
      </p:graphicFrame>
    </p:spTree>
    <p:extLst>
      <p:ext uri="{BB962C8B-B14F-4D97-AF65-F5344CB8AC3E}">
        <p14:creationId xmlns:p14="http://schemas.microsoft.com/office/powerpoint/2010/main" val="1678662499"/>
      </p:ext>
    </p:extLst>
  </p:cSld>
  <p:clrMapOvr>
    <a:masterClrMapping/>
  </p:clrMapOvr>
  <p:transition>
    <p:cut/>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object 5"/>
          <p:cNvSpPr txBox="1"/>
          <p:nvPr/>
        </p:nvSpPr>
        <p:spPr>
          <a:xfrm>
            <a:off x="562708" y="2326615"/>
            <a:ext cx="10874326" cy="2276798"/>
          </a:xfrm>
          <a:prstGeom prst="rect">
            <a:avLst/>
          </a:prstGeom>
        </p:spPr>
        <p:txBody>
          <a:bodyPr vert="horz" wrap="square" lIns="0" tIns="25167" rIns="0" bIns="0" rtlCol="0">
            <a:spAutoFit/>
          </a:bodyPr>
          <a:lstStyle/>
          <a:p>
            <a:pPr marL="38100" marR="30480">
              <a:lnSpc>
                <a:spcPct val="124500"/>
              </a:lnSpc>
              <a:spcBef>
                <a:spcPts val="100"/>
              </a:spcBef>
            </a:pPr>
            <a:r>
              <a:rPr lang="es-MX" sz="4000" spc="-20" dirty="0">
                <a:solidFill>
                  <a:schemeClr val="tx2"/>
                </a:solidFill>
                <a:cs typeface="Tahoma"/>
              </a:rPr>
              <a:t>Para este ejercicio tendrás que elaborar una línea de tiempo sobre la física, que deberá de abarcar desde el tiempo de los griegos hasta el siglo XX.</a:t>
            </a:r>
            <a:endParaRPr lang="es-MX" sz="4000" dirty="0">
              <a:solidFill>
                <a:schemeClr val="tx2"/>
              </a:solidFill>
              <a:cs typeface="Tahoma"/>
            </a:endParaRPr>
          </a:p>
        </p:txBody>
      </p:sp>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9628632"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Ejercicio 2 – Evaluación continua</a:t>
            </a:r>
          </a:p>
        </p:txBody>
      </p:sp>
    </p:spTree>
    <p:extLst>
      <p:ext uri="{BB962C8B-B14F-4D97-AF65-F5344CB8AC3E}">
        <p14:creationId xmlns:p14="http://schemas.microsoft.com/office/powerpoint/2010/main" val="2639743514"/>
      </p:ext>
    </p:extLst>
  </p:cSld>
  <p:clrMapOvr>
    <a:masterClrMapping/>
  </p:clrMapOvr>
  <p:transition>
    <p:cut/>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object 5"/>
          <p:cNvSpPr txBox="1"/>
          <p:nvPr/>
        </p:nvSpPr>
        <p:spPr>
          <a:xfrm>
            <a:off x="562708" y="2326615"/>
            <a:ext cx="10874326" cy="3046240"/>
          </a:xfrm>
          <a:prstGeom prst="rect">
            <a:avLst/>
          </a:prstGeom>
        </p:spPr>
        <p:txBody>
          <a:bodyPr vert="horz" wrap="square" lIns="0" tIns="25167" rIns="0" bIns="0" rtlCol="0">
            <a:spAutoFit/>
          </a:bodyPr>
          <a:lstStyle/>
          <a:p>
            <a:pPr marL="38100" marR="30480">
              <a:lnSpc>
                <a:spcPct val="124500"/>
              </a:lnSpc>
              <a:spcBef>
                <a:spcPts val="100"/>
              </a:spcBef>
            </a:pPr>
            <a:r>
              <a:rPr lang="es-MX" sz="4000" spc="-20" dirty="0">
                <a:solidFill>
                  <a:schemeClr val="tx2"/>
                </a:solidFill>
                <a:cs typeface="Tahoma"/>
              </a:rPr>
              <a:t>Tendrás disponible una rúbrica en donde se mencionarán los elementos a considerar y el nivel de desempeño. Recuerda que es una guía muy clara en cuanto a lo que se espera que resuelvas.</a:t>
            </a:r>
            <a:endParaRPr lang="es-MX" sz="4000" dirty="0">
              <a:solidFill>
                <a:schemeClr val="tx2"/>
              </a:solidFill>
              <a:cs typeface="Tahoma"/>
            </a:endParaRPr>
          </a:p>
        </p:txBody>
      </p:sp>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9628632"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Ejercicio 2 – Evaluación continua</a:t>
            </a:r>
          </a:p>
        </p:txBody>
      </p:sp>
    </p:spTree>
    <p:extLst>
      <p:ext uri="{BB962C8B-B14F-4D97-AF65-F5344CB8AC3E}">
        <p14:creationId xmlns:p14="http://schemas.microsoft.com/office/powerpoint/2010/main" val="137963197"/>
      </p:ext>
    </p:extLst>
  </p:cSld>
  <p:clrMapOvr>
    <a:masterClrMapping/>
  </p:clrMapOvr>
  <p:transition>
    <p:cut/>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object 5"/>
          <p:cNvSpPr txBox="1"/>
          <p:nvPr/>
        </p:nvSpPr>
        <p:spPr>
          <a:xfrm>
            <a:off x="562708" y="2326615"/>
            <a:ext cx="10874326" cy="1507357"/>
          </a:xfrm>
          <a:prstGeom prst="rect">
            <a:avLst/>
          </a:prstGeom>
        </p:spPr>
        <p:txBody>
          <a:bodyPr vert="horz" wrap="square" lIns="0" tIns="25167" rIns="0" bIns="0" rtlCol="0">
            <a:spAutoFit/>
          </a:bodyPr>
          <a:lstStyle/>
          <a:p>
            <a:pPr marL="38100" marR="30480">
              <a:lnSpc>
                <a:spcPct val="124500"/>
              </a:lnSpc>
              <a:spcBef>
                <a:spcPts val="100"/>
              </a:spcBef>
            </a:pPr>
            <a:r>
              <a:rPr lang="es-MX" sz="4000" spc="-20" dirty="0">
                <a:solidFill>
                  <a:schemeClr val="tx2"/>
                </a:solidFill>
                <a:cs typeface="Tahoma"/>
              </a:rPr>
              <a:t>El trabajo se deberá de enviar por Teams a más tardar el domingo 28 de mayo a las 20 horas.</a:t>
            </a:r>
            <a:endParaRPr lang="es-MX" sz="4000" dirty="0">
              <a:solidFill>
                <a:schemeClr val="tx2"/>
              </a:solidFill>
              <a:cs typeface="Tahoma"/>
            </a:endParaRPr>
          </a:p>
        </p:txBody>
      </p:sp>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9628632"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Ejercicio 2 – Evaluación continua</a:t>
            </a:r>
          </a:p>
        </p:txBody>
      </p:sp>
      <p:pic>
        <p:nvPicPr>
          <p:cNvPr id="3" name="Imagen 2" descr="Forma&#10;&#10;Descripción generada automáticamente con confianza baja">
            <a:extLst>
              <a:ext uri="{FF2B5EF4-FFF2-40B4-BE49-F238E27FC236}">
                <a16:creationId xmlns:a16="http://schemas.microsoft.com/office/drawing/2014/main" id="{A726262D-44F2-62FD-1670-BC1084B3F3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14742" y="4348252"/>
            <a:ext cx="1626997" cy="1626997"/>
          </a:xfrm>
          <a:prstGeom prst="rect">
            <a:avLst/>
          </a:prstGeom>
        </p:spPr>
      </p:pic>
      <p:sp>
        <p:nvSpPr>
          <p:cNvPr id="4" name="object 5">
            <a:extLst>
              <a:ext uri="{FF2B5EF4-FFF2-40B4-BE49-F238E27FC236}">
                <a16:creationId xmlns:a16="http://schemas.microsoft.com/office/drawing/2014/main" id="{1B8FDE62-FD06-3F8D-627C-FC8935C3FDE3}"/>
              </a:ext>
            </a:extLst>
          </p:cNvPr>
          <p:cNvSpPr txBox="1"/>
          <p:nvPr/>
        </p:nvSpPr>
        <p:spPr>
          <a:xfrm>
            <a:off x="562708" y="4467892"/>
            <a:ext cx="10874326" cy="1507357"/>
          </a:xfrm>
          <a:prstGeom prst="rect">
            <a:avLst/>
          </a:prstGeom>
        </p:spPr>
        <p:txBody>
          <a:bodyPr vert="horz" wrap="square" lIns="0" tIns="25167" rIns="0" bIns="0" rtlCol="0">
            <a:spAutoFit/>
          </a:bodyPr>
          <a:lstStyle/>
          <a:p>
            <a:pPr marL="38100" marR="30480">
              <a:lnSpc>
                <a:spcPct val="124500"/>
              </a:lnSpc>
              <a:spcBef>
                <a:spcPts val="100"/>
              </a:spcBef>
            </a:pPr>
            <a:r>
              <a:rPr lang="es-MX" sz="4000" b="1" spc="-20" dirty="0">
                <a:solidFill>
                  <a:srgbClr val="0070C0"/>
                </a:solidFill>
                <a:cs typeface="Tahoma"/>
              </a:rPr>
              <a:t>Importante: </a:t>
            </a:r>
            <a:r>
              <a:rPr lang="es-MX" sz="4000" spc="-20" dirty="0">
                <a:solidFill>
                  <a:schemeClr val="tx2"/>
                </a:solidFill>
                <a:cs typeface="Tahoma"/>
              </a:rPr>
              <a:t>Este tipo de trabajos de desarrollo </a:t>
            </a:r>
            <a:r>
              <a:rPr lang="es-MX" sz="4000" b="1" spc="-20" dirty="0">
                <a:solidFill>
                  <a:srgbClr val="FF0000"/>
                </a:solidFill>
                <a:cs typeface="Tahoma"/>
              </a:rPr>
              <a:t>aportarán 3 puntos</a:t>
            </a:r>
            <a:r>
              <a:rPr lang="es-MX" sz="4000" spc="-20" dirty="0">
                <a:solidFill>
                  <a:schemeClr val="tx2"/>
                </a:solidFill>
                <a:cs typeface="Tahoma"/>
              </a:rPr>
              <a:t> en la evaluación continua!</a:t>
            </a:r>
            <a:endParaRPr lang="es-MX" sz="4000" dirty="0">
              <a:solidFill>
                <a:schemeClr val="tx2"/>
              </a:solidFill>
              <a:cs typeface="Tahoma"/>
            </a:endParaRPr>
          </a:p>
        </p:txBody>
      </p:sp>
    </p:spTree>
    <p:extLst>
      <p:ext uri="{BB962C8B-B14F-4D97-AF65-F5344CB8AC3E}">
        <p14:creationId xmlns:p14="http://schemas.microsoft.com/office/powerpoint/2010/main" val="2365632578"/>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lstStyle/>
          <a:p>
            <a:pPr rtl="0"/>
            <a:r>
              <a:rPr lang="es-MX" dirty="0"/>
              <a:t>¿Qué es la física?</a:t>
            </a:r>
          </a:p>
        </p:txBody>
      </p:sp>
      <p:sp>
        <p:nvSpPr>
          <p:cNvPr id="14" name="Marcador de texto 2"/>
          <p:cNvSpPr>
            <a:spLocks noGrp="1"/>
          </p:cNvSpPr>
          <p:nvPr>
            <p:ph type="body" idx="1"/>
          </p:nvPr>
        </p:nvSpPr>
        <p:spPr/>
        <p:txBody>
          <a:bodyPr rtlCol="0"/>
          <a:lstStyle/>
          <a:p>
            <a:pPr rtl="0"/>
            <a:endParaRPr lang="es-MX" dirty="0"/>
          </a:p>
        </p:txBody>
      </p:sp>
    </p:spTree>
    <p:extLst>
      <p:ext uri="{BB962C8B-B14F-4D97-AF65-F5344CB8AC3E}">
        <p14:creationId xmlns:p14="http://schemas.microsoft.com/office/powerpoint/2010/main" val="32407975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lstStyle/>
          <a:p>
            <a:pPr rtl="0"/>
            <a:r>
              <a:rPr lang="es-MX" dirty="0"/>
              <a:t>Conversión de unidades</a:t>
            </a:r>
          </a:p>
        </p:txBody>
      </p:sp>
      <p:sp>
        <p:nvSpPr>
          <p:cNvPr id="14" name="Marcador de texto 2"/>
          <p:cNvSpPr>
            <a:spLocks noGrp="1"/>
          </p:cNvSpPr>
          <p:nvPr>
            <p:ph type="body" idx="1"/>
          </p:nvPr>
        </p:nvSpPr>
        <p:spPr/>
        <p:txBody>
          <a:bodyPr rtlCol="0"/>
          <a:lstStyle/>
          <a:p>
            <a:pPr rtl="0"/>
            <a:endParaRPr lang="es-MX" dirty="0"/>
          </a:p>
        </p:txBody>
      </p:sp>
    </p:spTree>
    <p:extLst>
      <p:ext uri="{BB962C8B-B14F-4D97-AF65-F5344CB8AC3E}">
        <p14:creationId xmlns:p14="http://schemas.microsoft.com/office/powerpoint/2010/main" val="16530756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object 5"/>
          <p:cNvSpPr txBox="1"/>
          <p:nvPr/>
        </p:nvSpPr>
        <p:spPr>
          <a:xfrm>
            <a:off x="562708" y="2326615"/>
            <a:ext cx="10874326" cy="3039892"/>
          </a:xfrm>
          <a:prstGeom prst="rect">
            <a:avLst/>
          </a:prstGeom>
        </p:spPr>
        <p:txBody>
          <a:bodyPr vert="horz" wrap="square" lIns="0" tIns="25167" rIns="0" bIns="0" rtlCol="0">
            <a:spAutoFit/>
          </a:bodyPr>
          <a:lstStyle/>
          <a:p>
            <a:pPr marL="38100" marR="30480">
              <a:lnSpc>
                <a:spcPct val="124500"/>
              </a:lnSpc>
              <a:spcBef>
                <a:spcPts val="100"/>
              </a:spcBef>
            </a:pPr>
            <a:r>
              <a:rPr lang="es-MX" sz="4000" spc="-20" dirty="0">
                <a:solidFill>
                  <a:schemeClr val="tx2"/>
                </a:solidFill>
                <a:cs typeface="Tahoma"/>
              </a:rPr>
              <a:t>En ocasiones se va a requerir expresar una cantidad en términos de otras unidades, ya sea por conveniencia o por que se requiere mantener un manejo homogéneo.</a:t>
            </a:r>
          </a:p>
        </p:txBody>
      </p:sp>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fontScale="92500"/>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¿Para qué hacer cambio de unidades?</a:t>
            </a:r>
          </a:p>
        </p:txBody>
      </p:sp>
    </p:spTree>
    <p:extLst>
      <p:ext uri="{BB962C8B-B14F-4D97-AF65-F5344CB8AC3E}">
        <p14:creationId xmlns:p14="http://schemas.microsoft.com/office/powerpoint/2010/main" val="1613284044"/>
      </p:ext>
    </p:extLst>
  </p:cSld>
  <p:clrMapOvr>
    <a:masterClrMapping/>
  </p:clrMapOvr>
  <p:transition>
    <p:cut/>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object 5"/>
          <p:cNvSpPr txBox="1"/>
          <p:nvPr/>
        </p:nvSpPr>
        <p:spPr>
          <a:xfrm>
            <a:off x="562708" y="2326615"/>
            <a:ext cx="10874326" cy="2276798"/>
          </a:xfrm>
          <a:prstGeom prst="rect">
            <a:avLst/>
          </a:prstGeom>
        </p:spPr>
        <p:txBody>
          <a:bodyPr vert="horz" wrap="square" lIns="0" tIns="25167" rIns="0" bIns="0" rtlCol="0">
            <a:spAutoFit/>
          </a:bodyPr>
          <a:lstStyle/>
          <a:p>
            <a:pPr marL="38100" marR="30480">
              <a:lnSpc>
                <a:spcPct val="124500"/>
              </a:lnSpc>
              <a:spcBef>
                <a:spcPts val="100"/>
              </a:spcBef>
            </a:pPr>
            <a:r>
              <a:rPr lang="es-MX" sz="4000" spc="-20" dirty="0">
                <a:solidFill>
                  <a:schemeClr val="tx2"/>
                </a:solidFill>
                <a:cs typeface="Tahoma"/>
              </a:rPr>
              <a:t>La regla básica es muy sencilla: utilizar ya sea un </a:t>
            </a:r>
            <a:r>
              <a:rPr lang="es-MX" sz="4000" b="1" spc="-20" dirty="0">
                <a:solidFill>
                  <a:srgbClr val="008000"/>
                </a:solidFill>
                <a:cs typeface="Tahoma"/>
              </a:rPr>
              <a:t>factor de conversión</a:t>
            </a:r>
            <a:r>
              <a:rPr lang="es-MX" sz="4000" spc="-20" dirty="0">
                <a:solidFill>
                  <a:schemeClr val="tx2"/>
                </a:solidFill>
                <a:cs typeface="Tahoma"/>
              </a:rPr>
              <a:t>, o los factores de conversión necesarios.</a:t>
            </a:r>
          </a:p>
        </p:txBody>
      </p:sp>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fontScale="92500"/>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¿Para qué hacer cambio de unidades?</a:t>
            </a:r>
          </a:p>
        </p:txBody>
      </p:sp>
    </p:spTree>
    <p:extLst>
      <p:ext uri="{BB962C8B-B14F-4D97-AF65-F5344CB8AC3E}">
        <p14:creationId xmlns:p14="http://schemas.microsoft.com/office/powerpoint/2010/main" val="2772801449"/>
      </p:ext>
    </p:extLst>
  </p:cSld>
  <p:clrMapOvr>
    <a:masterClrMapping/>
  </p:clrMapOvr>
  <p:transition>
    <p:cut/>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object 5"/>
          <p:cNvSpPr txBox="1"/>
          <p:nvPr/>
        </p:nvSpPr>
        <p:spPr>
          <a:xfrm>
            <a:off x="562708" y="2326615"/>
            <a:ext cx="10874326" cy="3046240"/>
          </a:xfrm>
          <a:prstGeom prst="rect">
            <a:avLst/>
          </a:prstGeom>
        </p:spPr>
        <p:txBody>
          <a:bodyPr vert="horz" wrap="square" lIns="0" tIns="25167" rIns="0" bIns="0" rtlCol="0">
            <a:spAutoFit/>
          </a:bodyPr>
          <a:lstStyle/>
          <a:p>
            <a:pPr marL="38100" marR="30480">
              <a:lnSpc>
                <a:spcPct val="124500"/>
              </a:lnSpc>
              <a:spcBef>
                <a:spcPts val="100"/>
              </a:spcBef>
            </a:pPr>
            <a:r>
              <a:rPr lang="es-MX" sz="4000" spc="-20" dirty="0">
                <a:solidFill>
                  <a:schemeClr val="tx2"/>
                </a:solidFill>
                <a:cs typeface="Tahoma"/>
              </a:rPr>
              <a:t>Estos factores de conversión “ajustan” las unidades, dejando entonces un problema de tipo aritmético, es decir, donde tenemos que hacer multiplicaciones o divisiones.</a:t>
            </a:r>
          </a:p>
        </p:txBody>
      </p:sp>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El factor de conversión</a:t>
            </a:r>
          </a:p>
        </p:txBody>
      </p:sp>
    </p:spTree>
    <p:extLst>
      <p:ext uri="{BB962C8B-B14F-4D97-AF65-F5344CB8AC3E}">
        <p14:creationId xmlns:p14="http://schemas.microsoft.com/office/powerpoint/2010/main" val="2513522954"/>
      </p:ext>
    </p:extLst>
  </p:cSld>
  <p:clrMapOvr>
    <a:masterClrMapping/>
  </p:clrMapOvr>
  <p:transition>
    <p:cut/>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object 5"/>
          <p:cNvSpPr txBox="1"/>
          <p:nvPr/>
        </p:nvSpPr>
        <p:spPr>
          <a:xfrm>
            <a:off x="562708" y="2326615"/>
            <a:ext cx="10874326" cy="1507357"/>
          </a:xfrm>
          <a:prstGeom prst="rect">
            <a:avLst/>
          </a:prstGeom>
        </p:spPr>
        <p:txBody>
          <a:bodyPr vert="horz" wrap="square" lIns="0" tIns="25167" rIns="0" bIns="0" rtlCol="0">
            <a:spAutoFit/>
          </a:bodyPr>
          <a:lstStyle/>
          <a:p>
            <a:pPr marL="38100" marR="30480">
              <a:lnSpc>
                <a:spcPct val="124500"/>
              </a:lnSpc>
              <a:spcBef>
                <a:spcPts val="100"/>
              </a:spcBef>
            </a:pPr>
            <a:r>
              <a:rPr lang="es-MX" sz="4000" spc="-20" dirty="0">
                <a:solidFill>
                  <a:schemeClr val="tx2"/>
                </a:solidFill>
                <a:cs typeface="Tahoma"/>
              </a:rPr>
              <a:t>El factor de conversión es un “uno” que manejamos de manera conveniente.</a:t>
            </a:r>
          </a:p>
        </p:txBody>
      </p:sp>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El factor de conversión</a:t>
            </a:r>
          </a:p>
        </p:txBody>
      </p:sp>
    </p:spTree>
    <p:extLst>
      <p:ext uri="{BB962C8B-B14F-4D97-AF65-F5344CB8AC3E}">
        <p14:creationId xmlns:p14="http://schemas.microsoft.com/office/powerpoint/2010/main" val="1724868817"/>
      </p:ext>
    </p:extLst>
  </p:cSld>
  <p:clrMapOvr>
    <a:masterClrMapping/>
  </p:clrMapOvr>
  <p:transition>
    <p:cut/>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object 5"/>
          <p:cNvSpPr txBox="1"/>
          <p:nvPr/>
        </p:nvSpPr>
        <p:spPr>
          <a:xfrm>
            <a:off x="562708" y="2326615"/>
            <a:ext cx="10874326" cy="2302446"/>
          </a:xfrm>
          <a:prstGeom prst="rect">
            <a:avLst/>
          </a:prstGeom>
        </p:spPr>
        <p:txBody>
          <a:bodyPr vert="horz" wrap="square" lIns="0" tIns="25167" rIns="0" bIns="0" rtlCol="0">
            <a:spAutoFit/>
          </a:bodyPr>
          <a:lstStyle/>
          <a:p>
            <a:pPr marL="38100" marR="30480">
              <a:lnSpc>
                <a:spcPct val="124500"/>
              </a:lnSpc>
              <a:spcBef>
                <a:spcPts val="100"/>
              </a:spcBef>
            </a:pPr>
            <a:r>
              <a:rPr lang="es-MX" sz="4000" spc="-20" dirty="0">
                <a:solidFill>
                  <a:schemeClr val="tx2"/>
                </a:solidFill>
                <a:cs typeface="Tahoma"/>
              </a:rPr>
              <a:t>Consideremos el siguiente problema:</a:t>
            </a:r>
          </a:p>
          <a:p>
            <a:pPr marL="38100" marR="30480">
              <a:lnSpc>
                <a:spcPct val="124500"/>
              </a:lnSpc>
              <a:spcBef>
                <a:spcPts val="100"/>
              </a:spcBef>
            </a:pPr>
            <a:endParaRPr lang="es-MX" sz="4000" spc="-20" dirty="0">
              <a:solidFill>
                <a:schemeClr val="tx2"/>
              </a:solidFill>
              <a:cs typeface="Tahoma"/>
            </a:endParaRPr>
          </a:p>
          <a:p>
            <a:pPr marL="38100" marR="30480">
              <a:lnSpc>
                <a:spcPct val="124500"/>
              </a:lnSpc>
              <a:spcBef>
                <a:spcPts val="100"/>
              </a:spcBef>
            </a:pPr>
            <a:r>
              <a:rPr lang="pt-BR" sz="4000" spc="-20" dirty="0" err="1">
                <a:solidFill>
                  <a:schemeClr val="tx2"/>
                </a:solidFill>
                <a:cs typeface="Tahoma"/>
              </a:rPr>
              <a:t>Convertir</a:t>
            </a:r>
            <a:r>
              <a:rPr lang="pt-BR" sz="4000" spc="-20" dirty="0">
                <a:solidFill>
                  <a:schemeClr val="tx2"/>
                </a:solidFill>
                <a:cs typeface="Tahoma"/>
              </a:rPr>
              <a:t> 100 km a m.</a:t>
            </a:r>
          </a:p>
        </p:txBody>
      </p:sp>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1. Ejemplo conversión</a:t>
            </a:r>
          </a:p>
        </p:txBody>
      </p:sp>
    </p:spTree>
    <p:extLst>
      <p:ext uri="{BB962C8B-B14F-4D97-AF65-F5344CB8AC3E}">
        <p14:creationId xmlns:p14="http://schemas.microsoft.com/office/powerpoint/2010/main" val="3020891630"/>
      </p:ext>
    </p:extLst>
  </p:cSld>
  <p:clrMapOvr>
    <a:masterClrMapping/>
  </p:clrMapOvr>
  <p:transition>
    <p:cut/>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object 5"/>
          <p:cNvSpPr txBox="1"/>
          <p:nvPr/>
        </p:nvSpPr>
        <p:spPr>
          <a:xfrm>
            <a:off x="562708" y="2326615"/>
            <a:ext cx="10874326" cy="1507357"/>
          </a:xfrm>
          <a:prstGeom prst="rect">
            <a:avLst/>
          </a:prstGeom>
        </p:spPr>
        <p:txBody>
          <a:bodyPr vert="horz" wrap="square" lIns="0" tIns="25167" rIns="0" bIns="0" rtlCol="0">
            <a:spAutoFit/>
          </a:bodyPr>
          <a:lstStyle/>
          <a:p>
            <a:pPr marL="38100" marR="30480">
              <a:lnSpc>
                <a:spcPct val="124500"/>
              </a:lnSpc>
              <a:spcBef>
                <a:spcPts val="100"/>
              </a:spcBef>
            </a:pPr>
            <a:r>
              <a:rPr lang="es-MX" sz="4000" spc="-20" dirty="0">
                <a:solidFill>
                  <a:schemeClr val="tx2"/>
                </a:solidFill>
                <a:cs typeface="Tahoma"/>
              </a:rPr>
              <a:t>Siempre será necesario contar de manera previa con el(los) factor(es) de conversión:</a:t>
            </a:r>
            <a:endParaRPr lang="pt-BR" sz="4000" spc="-20" dirty="0">
              <a:solidFill>
                <a:schemeClr val="tx2"/>
              </a:solidFill>
              <a:cs typeface="Tahoma"/>
            </a:endParaRPr>
          </a:p>
        </p:txBody>
      </p:sp>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1. Ejemplo conversión</a:t>
            </a:r>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404DC380-9F0A-B206-28DA-05A3871BCA43}"/>
                  </a:ext>
                </a:extLst>
              </p:cNvPr>
              <p:cNvSpPr txBox="1"/>
              <p:nvPr/>
            </p:nvSpPr>
            <p:spPr>
              <a:xfrm>
                <a:off x="2824088" y="4332131"/>
                <a:ext cx="6098344"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MX" sz="4000" b="0" i="1" smtClean="0">
                          <a:solidFill>
                            <a:schemeClr val="tx2"/>
                          </a:solidFill>
                          <a:latin typeface="Cambria Math" panose="02040503050406030204" pitchFamily="18" charset="0"/>
                        </a:rPr>
                        <m:t>1 </m:t>
                      </m:r>
                      <m:r>
                        <a:rPr lang="es-MX" sz="4000" b="0" i="1" smtClean="0">
                          <a:solidFill>
                            <a:schemeClr val="tx2"/>
                          </a:solidFill>
                          <a:latin typeface="Cambria Math" panose="02040503050406030204" pitchFamily="18" charset="0"/>
                        </a:rPr>
                        <m:t>𝑘𝑚</m:t>
                      </m:r>
                      <m:r>
                        <a:rPr lang="es-MX" sz="4000" b="0" i="1" smtClean="0">
                          <a:solidFill>
                            <a:schemeClr val="tx2"/>
                          </a:solidFill>
                          <a:latin typeface="Cambria Math" panose="02040503050406030204" pitchFamily="18" charset="0"/>
                        </a:rPr>
                        <m:t>=1000 </m:t>
                      </m:r>
                      <m:r>
                        <a:rPr lang="es-MX" sz="4000" b="0" i="1" smtClean="0">
                          <a:solidFill>
                            <a:schemeClr val="tx2"/>
                          </a:solidFill>
                          <a:latin typeface="Cambria Math" panose="02040503050406030204" pitchFamily="18" charset="0"/>
                        </a:rPr>
                        <m:t>𝑚</m:t>
                      </m:r>
                    </m:oMath>
                  </m:oMathPara>
                </a14:m>
                <a:endParaRPr lang="es-MX" sz="4000" dirty="0">
                  <a:solidFill>
                    <a:schemeClr val="tx2"/>
                  </a:solidFill>
                </a:endParaRPr>
              </a:p>
            </p:txBody>
          </p:sp>
        </mc:Choice>
        <mc:Fallback xmlns="">
          <p:sp>
            <p:nvSpPr>
              <p:cNvPr id="4" name="CuadroTexto 3">
                <a:extLst>
                  <a:ext uri="{FF2B5EF4-FFF2-40B4-BE49-F238E27FC236}">
                    <a16:creationId xmlns:a16="http://schemas.microsoft.com/office/drawing/2014/main" id="{404DC380-9F0A-B206-28DA-05A3871BCA43}"/>
                  </a:ext>
                </a:extLst>
              </p:cNvPr>
              <p:cNvSpPr txBox="1">
                <a:spLocks noRot="1" noChangeAspect="1" noMove="1" noResize="1" noEditPoints="1" noAdjustHandles="1" noChangeArrowheads="1" noChangeShapeType="1" noTextEdit="1"/>
              </p:cNvSpPr>
              <p:nvPr/>
            </p:nvSpPr>
            <p:spPr>
              <a:xfrm>
                <a:off x="2824088" y="4332131"/>
                <a:ext cx="6098344" cy="707886"/>
              </a:xfrm>
              <a:prstGeom prst="rect">
                <a:avLst/>
              </a:prstGeom>
              <a:blipFill>
                <a:blip r:embed="rId2"/>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1101425050"/>
      </p:ext>
    </p:extLst>
  </p:cSld>
  <p:clrMapOvr>
    <a:masterClrMapping/>
  </p:clrMapOvr>
  <p:transition>
    <p:cut/>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object 5"/>
          <p:cNvSpPr txBox="1"/>
          <p:nvPr/>
        </p:nvSpPr>
        <p:spPr>
          <a:xfrm>
            <a:off x="562708" y="2326615"/>
            <a:ext cx="10874326" cy="1507357"/>
          </a:xfrm>
          <a:prstGeom prst="rect">
            <a:avLst/>
          </a:prstGeom>
        </p:spPr>
        <p:txBody>
          <a:bodyPr vert="horz" wrap="square" lIns="0" tIns="25167" rIns="0" bIns="0" rtlCol="0">
            <a:spAutoFit/>
          </a:bodyPr>
          <a:lstStyle/>
          <a:p>
            <a:pPr marL="38100" marR="30480">
              <a:lnSpc>
                <a:spcPct val="124500"/>
              </a:lnSpc>
              <a:spcBef>
                <a:spcPts val="100"/>
              </a:spcBef>
            </a:pPr>
            <a:r>
              <a:rPr lang="es-MX" sz="4000" spc="-20" dirty="0">
                <a:solidFill>
                  <a:schemeClr val="tx2"/>
                </a:solidFill>
                <a:cs typeface="Tahoma"/>
              </a:rPr>
              <a:t>Procedemos a escribir el valor inicial que se multiplicará por el factor de conversión:</a:t>
            </a:r>
            <a:endParaRPr lang="pt-BR" sz="4000" spc="-20" dirty="0">
              <a:solidFill>
                <a:schemeClr val="tx2"/>
              </a:solidFill>
              <a:cs typeface="Tahoma"/>
            </a:endParaRPr>
          </a:p>
        </p:txBody>
      </p:sp>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1. Ejemplo conversión</a:t>
            </a:r>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404DC380-9F0A-B206-28DA-05A3871BCA43}"/>
                  </a:ext>
                </a:extLst>
              </p:cNvPr>
              <p:cNvSpPr txBox="1"/>
              <p:nvPr/>
            </p:nvSpPr>
            <p:spPr>
              <a:xfrm>
                <a:off x="562708" y="4206398"/>
                <a:ext cx="5533292" cy="12488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MX" sz="4000" b="0" i="1" smtClean="0">
                          <a:solidFill>
                            <a:schemeClr val="tx2"/>
                          </a:solidFill>
                          <a:latin typeface="Cambria Math" panose="02040503050406030204" pitchFamily="18" charset="0"/>
                        </a:rPr>
                        <m:t>100 </m:t>
                      </m:r>
                      <m:r>
                        <a:rPr lang="es-MX" sz="4000" b="0" i="1" smtClean="0">
                          <a:solidFill>
                            <a:schemeClr val="tx2"/>
                          </a:solidFill>
                          <a:latin typeface="Cambria Math" panose="02040503050406030204" pitchFamily="18" charset="0"/>
                        </a:rPr>
                        <m:t>𝑘𝑚</m:t>
                      </m:r>
                      <m:r>
                        <a:rPr lang="es-MX" sz="4000" b="0" i="1" smtClean="0">
                          <a:solidFill>
                            <a:schemeClr val="tx2"/>
                          </a:solidFill>
                          <a:latin typeface="Cambria Math" panose="02040503050406030204" pitchFamily="18" charset="0"/>
                          <a:ea typeface="Cambria Math" panose="02040503050406030204" pitchFamily="18" charset="0"/>
                        </a:rPr>
                        <m:t>∙ </m:t>
                      </m:r>
                      <m:f>
                        <m:fPr>
                          <m:ctrlPr>
                            <a:rPr lang="es-MX" sz="4000" b="0" i="1" smtClean="0">
                              <a:solidFill>
                                <a:schemeClr val="tx2"/>
                              </a:solidFill>
                              <a:latin typeface="Cambria Math" panose="02040503050406030204" pitchFamily="18" charset="0"/>
                              <a:ea typeface="Cambria Math" panose="02040503050406030204" pitchFamily="18" charset="0"/>
                            </a:rPr>
                          </m:ctrlPr>
                        </m:fPr>
                        <m:num>
                          <m:r>
                            <a:rPr lang="es-MX" sz="4000" b="0" i="1" smtClean="0">
                              <a:solidFill>
                                <a:schemeClr val="tx2"/>
                              </a:solidFill>
                              <a:latin typeface="Cambria Math" panose="02040503050406030204" pitchFamily="18" charset="0"/>
                              <a:ea typeface="Cambria Math" panose="02040503050406030204" pitchFamily="18" charset="0"/>
                            </a:rPr>
                            <m:t>1000</m:t>
                          </m:r>
                          <m:r>
                            <a:rPr lang="es-MX" sz="4000" b="0" i="1" smtClean="0">
                              <a:solidFill>
                                <a:schemeClr val="tx2"/>
                              </a:solidFill>
                              <a:latin typeface="Cambria Math" panose="02040503050406030204" pitchFamily="18" charset="0"/>
                              <a:ea typeface="Cambria Math" panose="02040503050406030204" pitchFamily="18" charset="0"/>
                            </a:rPr>
                            <m:t>𝑚</m:t>
                          </m:r>
                        </m:num>
                        <m:den>
                          <m:r>
                            <a:rPr lang="es-MX" sz="4000" b="0" i="1" smtClean="0">
                              <a:solidFill>
                                <a:schemeClr val="tx2"/>
                              </a:solidFill>
                              <a:latin typeface="Cambria Math" panose="02040503050406030204" pitchFamily="18" charset="0"/>
                              <a:ea typeface="Cambria Math" panose="02040503050406030204" pitchFamily="18" charset="0"/>
                            </a:rPr>
                            <m:t>1 </m:t>
                          </m:r>
                          <m:r>
                            <a:rPr lang="es-MX" sz="4000" b="0" i="1" smtClean="0">
                              <a:solidFill>
                                <a:schemeClr val="tx2"/>
                              </a:solidFill>
                              <a:latin typeface="Cambria Math" panose="02040503050406030204" pitchFamily="18" charset="0"/>
                              <a:ea typeface="Cambria Math" panose="02040503050406030204" pitchFamily="18" charset="0"/>
                            </a:rPr>
                            <m:t>𝑘𝑚</m:t>
                          </m:r>
                        </m:den>
                      </m:f>
                      <m:r>
                        <a:rPr lang="es-MX" sz="4000" b="0" i="1" smtClean="0">
                          <a:solidFill>
                            <a:schemeClr val="tx2"/>
                          </a:solidFill>
                          <a:latin typeface="Cambria Math" panose="02040503050406030204" pitchFamily="18" charset="0"/>
                        </a:rPr>
                        <m:t>=</m:t>
                      </m:r>
                    </m:oMath>
                  </m:oMathPara>
                </a14:m>
                <a:endParaRPr lang="es-MX" sz="4000" dirty="0">
                  <a:solidFill>
                    <a:schemeClr val="tx2"/>
                  </a:solidFill>
                </a:endParaRPr>
              </a:p>
            </p:txBody>
          </p:sp>
        </mc:Choice>
        <mc:Fallback xmlns="">
          <p:sp>
            <p:nvSpPr>
              <p:cNvPr id="4" name="CuadroTexto 3">
                <a:extLst>
                  <a:ext uri="{FF2B5EF4-FFF2-40B4-BE49-F238E27FC236}">
                    <a16:creationId xmlns:a16="http://schemas.microsoft.com/office/drawing/2014/main" id="{404DC380-9F0A-B206-28DA-05A3871BCA43}"/>
                  </a:ext>
                </a:extLst>
              </p:cNvPr>
              <p:cNvSpPr txBox="1">
                <a:spLocks noRot="1" noChangeAspect="1" noMove="1" noResize="1" noEditPoints="1" noAdjustHandles="1" noChangeArrowheads="1" noChangeShapeType="1" noTextEdit="1"/>
              </p:cNvSpPr>
              <p:nvPr/>
            </p:nvSpPr>
            <p:spPr>
              <a:xfrm>
                <a:off x="562708" y="4206398"/>
                <a:ext cx="5533292" cy="1248803"/>
              </a:xfrm>
              <a:prstGeom prst="rect">
                <a:avLst/>
              </a:prstGeom>
              <a:blipFill>
                <a:blip r:embed="rId2"/>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51A4350A-36E6-C5D3-782C-A5B2800EB277}"/>
                  </a:ext>
                </a:extLst>
              </p:cNvPr>
              <p:cNvSpPr txBox="1"/>
              <p:nvPr/>
            </p:nvSpPr>
            <p:spPr>
              <a:xfrm>
                <a:off x="4832252" y="4473361"/>
                <a:ext cx="4353951" cy="7148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MX" sz="4000" b="0" i="1" smtClean="0">
                          <a:solidFill>
                            <a:schemeClr val="tx2"/>
                          </a:solidFill>
                          <a:latin typeface="Cambria Math" panose="02040503050406030204" pitchFamily="18" charset="0"/>
                        </a:rPr>
                        <m:t>100000 </m:t>
                      </m:r>
                      <m:r>
                        <a:rPr lang="es-MX" sz="4000" b="0" i="1" smtClean="0">
                          <a:solidFill>
                            <a:schemeClr val="tx2"/>
                          </a:solidFill>
                          <a:latin typeface="Cambria Math" panose="02040503050406030204" pitchFamily="18" charset="0"/>
                        </a:rPr>
                        <m:t>𝑚</m:t>
                      </m:r>
                      <m:r>
                        <a:rPr lang="es-MX" sz="4000" b="0" i="1" smtClean="0">
                          <a:solidFill>
                            <a:schemeClr val="tx2"/>
                          </a:solidFill>
                          <a:latin typeface="Cambria Math" panose="02040503050406030204" pitchFamily="18" charset="0"/>
                        </a:rPr>
                        <m:t>=</m:t>
                      </m:r>
                    </m:oMath>
                  </m:oMathPara>
                </a14:m>
                <a:endParaRPr lang="es-MX" sz="4000" dirty="0">
                  <a:solidFill>
                    <a:schemeClr val="tx2"/>
                  </a:solidFill>
                </a:endParaRPr>
              </a:p>
            </p:txBody>
          </p:sp>
        </mc:Choice>
        <mc:Fallback xmlns="">
          <p:sp>
            <p:nvSpPr>
              <p:cNvPr id="2" name="CuadroTexto 1">
                <a:extLst>
                  <a:ext uri="{FF2B5EF4-FFF2-40B4-BE49-F238E27FC236}">
                    <a16:creationId xmlns:a16="http://schemas.microsoft.com/office/drawing/2014/main" id="{51A4350A-36E6-C5D3-782C-A5B2800EB277}"/>
                  </a:ext>
                </a:extLst>
              </p:cNvPr>
              <p:cNvSpPr txBox="1">
                <a:spLocks noRot="1" noChangeAspect="1" noMove="1" noResize="1" noEditPoints="1" noAdjustHandles="1" noChangeArrowheads="1" noChangeShapeType="1" noTextEdit="1"/>
              </p:cNvSpPr>
              <p:nvPr/>
            </p:nvSpPr>
            <p:spPr>
              <a:xfrm>
                <a:off x="4832252" y="4473361"/>
                <a:ext cx="4353951" cy="714876"/>
              </a:xfrm>
              <a:prstGeom prst="rect">
                <a:avLst/>
              </a:prstGeom>
              <a:blipFill>
                <a:blip r:embed="rId3"/>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90C05806-9831-B9B1-82DF-B5251FF93A7B}"/>
                  </a:ext>
                </a:extLst>
              </p:cNvPr>
              <p:cNvSpPr txBox="1"/>
              <p:nvPr/>
            </p:nvSpPr>
            <p:spPr>
              <a:xfrm>
                <a:off x="7882598" y="4473361"/>
                <a:ext cx="2836985" cy="7148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s-MX" sz="4000" b="0" i="1" smtClean="0">
                              <a:solidFill>
                                <a:schemeClr val="tx2"/>
                              </a:solidFill>
                              <a:latin typeface="Cambria Math" panose="02040503050406030204" pitchFamily="18" charset="0"/>
                            </a:rPr>
                          </m:ctrlPr>
                        </m:sSupPr>
                        <m:e>
                          <m:r>
                            <a:rPr lang="es-MX" sz="4000" b="0" i="1" smtClean="0">
                              <a:solidFill>
                                <a:schemeClr val="tx2"/>
                              </a:solidFill>
                              <a:latin typeface="Cambria Math" panose="02040503050406030204" pitchFamily="18" charset="0"/>
                            </a:rPr>
                            <m:t>10</m:t>
                          </m:r>
                        </m:e>
                        <m:sup>
                          <m:r>
                            <a:rPr lang="es-MX" sz="4000" b="0" i="1" smtClean="0">
                              <a:solidFill>
                                <a:schemeClr val="tx2"/>
                              </a:solidFill>
                              <a:latin typeface="Cambria Math" panose="02040503050406030204" pitchFamily="18" charset="0"/>
                            </a:rPr>
                            <m:t>5</m:t>
                          </m:r>
                        </m:sup>
                      </m:sSup>
                      <m:r>
                        <a:rPr lang="es-MX" sz="4000" b="0" i="1" smtClean="0">
                          <a:solidFill>
                            <a:schemeClr val="tx2"/>
                          </a:solidFill>
                          <a:latin typeface="Cambria Math" panose="02040503050406030204" pitchFamily="18" charset="0"/>
                        </a:rPr>
                        <m:t> </m:t>
                      </m:r>
                      <m:r>
                        <a:rPr lang="es-MX" sz="4000" b="0" i="1" smtClean="0">
                          <a:solidFill>
                            <a:schemeClr val="tx2"/>
                          </a:solidFill>
                          <a:latin typeface="Cambria Math" panose="02040503050406030204" pitchFamily="18" charset="0"/>
                        </a:rPr>
                        <m:t>𝑚</m:t>
                      </m:r>
                    </m:oMath>
                  </m:oMathPara>
                </a14:m>
                <a:endParaRPr lang="es-MX" sz="4000" dirty="0">
                  <a:solidFill>
                    <a:schemeClr val="tx2"/>
                  </a:solidFill>
                </a:endParaRPr>
              </a:p>
            </p:txBody>
          </p:sp>
        </mc:Choice>
        <mc:Fallback xmlns="">
          <p:sp>
            <p:nvSpPr>
              <p:cNvPr id="3" name="CuadroTexto 2">
                <a:extLst>
                  <a:ext uri="{FF2B5EF4-FFF2-40B4-BE49-F238E27FC236}">
                    <a16:creationId xmlns:a16="http://schemas.microsoft.com/office/drawing/2014/main" id="{90C05806-9831-B9B1-82DF-B5251FF93A7B}"/>
                  </a:ext>
                </a:extLst>
              </p:cNvPr>
              <p:cNvSpPr txBox="1">
                <a:spLocks noRot="1" noChangeAspect="1" noMove="1" noResize="1" noEditPoints="1" noAdjustHandles="1" noChangeArrowheads="1" noChangeShapeType="1" noTextEdit="1"/>
              </p:cNvSpPr>
              <p:nvPr/>
            </p:nvSpPr>
            <p:spPr>
              <a:xfrm>
                <a:off x="7882598" y="4473361"/>
                <a:ext cx="2836985" cy="714876"/>
              </a:xfrm>
              <a:prstGeom prst="rect">
                <a:avLst/>
              </a:prstGeom>
              <a:blipFill>
                <a:blip r:embed="rId4"/>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1269798016"/>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2" grpId="0"/>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object 5"/>
          <p:cNvSpPr txBox="1"/>
          <p:nvPr/>
        </p:nvSpPr>
        <p:spPr>
          <a:xfrm>
            <a:off x="562708" y="2326615"/>
            <a:ext cx="10874326" cy="2302446"/>
          </a:xfrm>
          <a:prstGeom prst="rect">
            <a:avLst/>
          </a:prstGeom>
        </p:spPr>
        <p:txBody>
          <a:bodyPr vert="horz" wrap="square" lIns="0" tIns="25167" rIns="0" bIns="0" rtlCol="0">
            <a:spAutoFit/>
          </a:bodyPr>
          <a:lstStyle/>
          <a:p>
            <a:pPr marL="38100" marR="30480">
              <a:lnSpc>
                <a:spcPct val="124500"/>
              </a:lnSpc>
              <a:spcBef>
                <a:spcPts val="100"/>
              </a:spcBef>
            </a:pPr>
            <a:r>
              <a:rPr lang="es-MX" sz="4000" spc="-20" dirty="0">
                <a:solidFill>
                  <a:schemeClr val="tx2"/>
                </a:solidFill>
                <a:cs typeface="Tahoma"/>
              </a:rPr>
              <a:t>Ahora consideremos el siguiente problema:</a:t>
            </a:r>
          </a:p>
          <a:p>
            <a:pPr marL="38100" marR="30480">
              <a:lnSpc>
                <a:spcPct val="124500"/>
              </a:lnSpc>
              <a:spcBef>
                <a:spcPts val="100"/>
              </a:spcBef>
            </a:pPr>
            <a:endParaRPr lang="es-MX" sz="4000" spc="-20" dirty="0">
              <a:solidFill>
                <a:schemeClr val="tx2"/>
              </a:solidFill>
              <a:cs typeface="Tahoma"/>
            </a:endParaRPr>
          </a:p>
          <a:p>
            <a:pPr marL="38100" marR="30480">
              <a:lnSpc>
                <a:spcPct val="124500"/>
              </a:lnSpc>
              <a:spcBef>
                <a:spcPts val="100"/>
              </a:spcBef>
            </a:pPr>
            <a:r>
              <a:rPr lang="pt-BR" sz="4000" spc="-20" dirty="0" err="1">
                <a:solidFill>
                  <a:schemeClr val="tx2"/>
                </a:solidFill>
                <a:cs typeface="Tahoma"/>
              </a:rPr>
              <a:t>Convertir</a:t>
            </a:r>
            <a:r>
              <a:rPr lang="pt-BR" sz="4000" spc="-20" dirty="0">
                <a:solidFill>
                  <a:schemeClr val="tx2"/>
                </a:solidFill>
                <a:cs typeface="Tahoma"/>
              </a:rPr>
              <a:t> 250 km/h a m/s</a:t>
            </a:r>
          </a:p>
        </p:txBody>
      </p:sp>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2. Segundo ejemplo conversión</a:t>
            </a:r>
          </a:p>
        </p:txBody>
      </p:sp>
    </p:spTree>
    <p:extLst>
      <p:ext uri="{BB962C8B-B14F-4D97-AF65-F5344CB8AC3E}">
        <p14:creationId xmlns:p14="http://schemas.microsoft.com/office/powerpoint/2010/main" val="469468792"/>
      </p:ext>
    </p:extLst>
  </p:cSld>
  <p:clrMapOvr>
    <a:masterClrMapping/>
  </p:clrMapOvr>
  <p:transition>
    <p:cut/>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object 5"/>
          <p:cNvSpPr txBox="1"/>
          <p:nvPr/>
        </p:nvSpPr>
        <p:spPr>
          <a:xfrm>
            <a:off x="562708" y="2326615"/>
            <a:ext cx="10874326" cy="737916"/>
          </a:xfrm>
          <a:prstGeom prst="rect">
            <a:avLst/>
          </a:prstGeom>
        </p:spPr>
        <p:txBody>
          <a:bodyPr vert="horz" wrap="square" lIns="0" tIns="25167" rIns="0" bIns="0" rtlCol="0">
            <a:spAutoFit/>
          </a:bodyPr>
          <a:lstStyle/>
          <a:p>
            <a:pPr marL="38100" marR="30480">
              <a:lnSpc>
                <a:spcPct val="124500"/>
              </a:lnSpc>
              <a:spcBef>
                <a:spcPts val="100"/>
              </a:spcBef>
            </a:pPr>
            <a:r>
              <a:rPr lang="es-MX" sz="4000" spc="-20" dirty="0">
                <a:solidFill>
                  <a:schemeClr val="tx2"/>
                </a:solidFill>
                <a:cs typeface="Tahoma"/>
              </a:rPr>
              <a:t>Los factores de conversión son:</a:t>
            </a:r>
            <a:endParaRPr lang="pt-BR" sz="4000" spc="-20" dirty="0">
              <a:solidFill>
                <a:schemeClr val="tx2"/>
              </a:solidFill>
              <a:cs typeface="Tahoma"/>
            </a:endParaRPr>
          </a:p>
        </p:txBody>
      </p:sp>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2. Solución al segundo ejemplo</a:t>
            </a:r>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404DC380-9F0A-B206-28DA-05A3871BCA43}"/>
                  </a:ext>
                </a:extLst>
              </p:cNvPr>
              <p:cNvSpPr txBox="1"/>
              <p:nvPr/>
            </p:nvSpPr>
            <p:spPr>
              <a:xfrm>
                <a:off x="2359854" y="3429000"/>
                <a:ext cx="6098344"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MX" sz="4000" b="0" i="1" smtClean="0">
                          <a:solidFill>
                            <a:schemeClr val="tx2"/>
                          </a:solidFill>
                          <a:latin typeface="Cambria Math" panose="02040503050406030204" pitchFamily="18" charset="0"/>
                        </a:rPr>
                        <m:t>1 </m:t>
                      </m:r>
                      <m:r>
                        <a:rPr lang="es-MX" sz="4000" b="0" i="1" smtClean="0">
                          <a:solidFill>
                            <a:schemeClr val="tx2"/>
                          </a:solidFill>
                          <a:latin typeface="Cambria Math" panose="02040503050406030204" pitchFamily="18" charset="0"/>
                        </a:rPr>
                        <m:t>𝑘𝑚</m:t>
                      </m:r>
                      <m:r>
                        <a:rPr lang="es-MX" sz="4000" b="0" i="1" smtClean="0">
                          <a:solidFill>
                            <a:schemeClr val="tx2"/>
                          </a:solidFill>
                          <a:latin typeface="Cambria Math" panose="02040503050406030204" pitchFamily="18" charset="0"/>
                        </a:rPr>
                        <m:t>=1000 </m:t>
                      </m:r>
                      <m:r>
                        <a:rPr lang="es-MX" sz="4000" b="0" i="1" smtClean="0">
                          <a:solidFill>
                            <a:schemeClr val="tx2"/>
                          </a:solidFill>
                          <a:latin typeface="Cambria Math" panose="02040503050406030204" pitchFamily="18" charset="0"/>
                        </a:rPr>
                        <m:t>𝑚</m:t>
                      </m:r>
                    </m:oMath>
                  </m:oMathPara>
                </a14:m>
                <a:endParaRPr lang="es-MX" sz="4000" dirty="0">
                  <a:solidFill>
                    <a:schemeClr val="tx2"/>
                  </a:solidFill>
                </a:endParaRPr>
              </a:p>
            </p:txBody>
          </p:sp>
        </mc:Choice>
        <mc:Fallback xmlns="">
          <p:sp>
            <p:nvSpPr>
              <p:cNvPr id="4" name="CuadroTexto 3">
                <a:extLst>
                  <a:ext uri="{FF2B5EF4-FFF2-40B4-BE49-F238E27FC236}">
                    <a16:creationId xmlns:a16="http://schemas.microsoft.com/office/drawing/2014/main" id="{404DC380-9F0A-B206-28DA-05A3871BCA43}"/>
                  </a:ext>
                </a:extLst>
              </p:cNvPr>
              <p:cNvSpPr txBox="1">
                <a:spLocks noRot="1" noChangeAspect="1" noMove="1" noResize="1" noEditPoints="1" noAdjustHandles="1" noChangeArrowheads="1" noChangeShapeType="1" noTextEdit="1"/>
              </p:cNvSpPr>
              <p:nvPr/>
            </p:nvSpPr>
            <p:spPr>
              <a:xfrm>
                <a:off x="2359854" y="3429000"/>
                <a:ext cx="6098344" cy="707886"/>
              </a:xfrm>
              <a:prstGeom prst="rect">
                <a:avLst/>
              </a:prstGeom>
              <a:blipFill>
                <a:blip r:embed="rId2"/>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40AB9E12-4F3E-B41E-70D0-BF3D191B6E04}"/>
                  </a:ext>
                </a:extLst>
              </p:cNvPr>
              <p:cNvSpPr txBox="1"/>
              <p:nvPr/>
            </p:nvSpPr>
            <p:spPr>
              <a:xfrm>
                <a:off x="2359854" y="4501355"/>
                <a:ext cx="6098344"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MX" sz="4000" b="0" i="1" smtClean="0">
                          <a:solidFill>
                            <a:schemeClr val="tx2"/>
                          </a:solidFill>
                          <a:latin typeface="Cambria Math" panose="02040503050406030204" pitchFamily="18" charset="0"/>
                        </a:rPr>
                        <m:t>1 </m:t>
                      </m:r>
                      <m:r>
                        <a:rPr lang="es-MX" sz="4000" b="0" i="1" smtClean="0">
                          <a:solidFill>
                            <a:schemeClr val="tx2"/>
                          </a:solidFill>
                          <a:latin typeface="Cambria Math" panose="02040503050406030204" pitchFamily="18" charset="0"/>
                        </a:rPr>
                        <m:t>h</m:t>
                      </m:r>
                      <m:r>
                        <a:rPr lang="es-MX" sz="4000" b="0" i="1" smtClean="0">
                          <a:solidFill>
                            <a:schemeClr val="tx2"/>
                          </a:solidFill>
                          <a:latin typeface="Cambria Math" panose="02040503050406030204" pitchFamily="18" charset="0"/>
                        </a:rPr>
                        <m:t>=3600 </m:t>
                      </m:r>
                      <m:r>
                        <a:rPr lang="es-MX" sz="4000" b="0" i="1" smtClean="0">
                          <a:solidFill>
                            <a:schemeClr val="tx2"/>
                          </a:solidFill>
                          <a:latin typeface="Cambria Math" panose="02040503050406030204" pitchFamily="18" charset="0"/>
                        </a:rPr>
                        <m:t>𝑠</m:t>
                      </m:r>
                    </m:oMath>
                  </m:oMathPara>
                </a14:m>
                <a:endParaRPr lang="es-MX" sz="4000" dirty="0">
                  <a:solidFill>
                    <a:schemeClr val="tx2"/>
                  </a:solidFill>
                </a:endParaRPr>
              </a:p>
            </p:txBody>
          </p:sp>
        </mc:Choice>
        <mc:Fallback xmlns="">
          <p:sp>
            <p:nvSpPr>
              <p:cNvPr id="2" name="CuadroTexto 1">
                <a:extLst>
                  <a:ext uri="{FF2B5EF4-FFF2-40B4-BE49-F238E27FC236}">
                    <a16:creationId xmlns:a16="http://schemas.microsoft.com/office/drawing/2014/main" id="{40AB9E12-4F3E-B41E-70D0-BF3D191B6E04}"/>
                  </a:ext>
                </a:extLst>
              </p:cNvPr>
              <p:cNvSpPr txBox="1">
                <a:spLocks noRot="1" noChangeAspect="1" noMove="1" noResize="1" noEditPoints="1" noAdjustHandles="1" noChangeArrowheads="1" noChangeShapeType="1" noTextEdit="1"/>
              </p:cNvSpPr>
              <p:nvPr/>
            </p:nvSpPr>
            <p:spPr>
              <a:xfrm>
                <a:off x="2359854" y="4501355"/>
                <a:ext cx="6098344" cy="707886"/>
              </a:xfrm>
              <a:prstGeom prst="rect">
                <a:avLst/>
              </a:prstGeom>
              <a:blipFill>
                <a:blip r:embed="rId3"/>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979104866"/>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normAutofit/>
          </a:bodyPr>
          <a:lstStyle/>
          <a:p>
            <a:pPr rtl="0"/>
            <a:r>
              <a:rPr lang="es-MX" sz="5400" dirty="0"/>
              <a:t>Definición inicial</a:t>
            </a:r>
          </a:p>
        </p:txBody>
      </p:sp>
      <p:sp>
        <p:nvSpPr>
          <p:cNvPr id="14" name="Marcador de contenido 2"/>
          <p:cNvSpPr>
            <a:spLocks noGrp="1"/>
          </p:cNvSpPr>
          <p:nvPr>
            <p:ph idx="1"/>
          </p:nvPr>
        </p:nvSpPr>
        <p:spPr>
          <a:xfrm>
            <a:off x="530087" y="2190749"/>
            <a:ext cx="11529391" cy="3986213"/>
          </a:xfrm>
        </p:spPr>
        <p:txBody>
          <a:bodyPr rtlCol="0">
            <a:normAutofit/>
          </a:bodyPr>
          <a:lstStyle/>
          <a:p>
            <a:pPr marL="0" indent="0">
              <a:lnSpc>
                <a:spcPct val="130000"/>
              </a:lnSpc>
              <a:buNone/>
            </a:pPr>
            <a:r>
              <a:rPr lang="es-MX" sz="4400" dirty="0">
                <a:solidFill>
                  <a:schemeClr val="tx2"/>
                </a:solidFill>
              </a:rPr>
              <a:t>La Física es una ciencia basada en las observaciones y medidas de los fenómenos físicos.</a:t>
            </a:r>
          </a:p>
        </p:txBody>
      </p:sp>
    </p:spTree>
    <p:extLst>
      <p:ext uri="{BB962C8B-B14F-4D97-AF65-F5344CB8AC3E}">
        <p14:creationId xmlns:p14="http://schemas.microsoft.com/office/powerpoint/2010/main" val="23724198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object 5"/>
          <p:cNvSpPr txBox="1"/>
          <p:nvPr/>
        </p:nvSpPr>
        <p:spPr>
          <a:xfrm>
            <a:off x="562707" y="1992838"/>
            <a:ext cx="10874326" cy="1507357"/>
          </a:xfrm>
          <a:prstGeom prst="rect">
            <a:avLst/>
          </a:prstGeom>
        </p:spPr>
        <p:txBody>
          <a:bodyPr vert="horz" wrap="square" lIns="0" tIns="25167" rIns="0" bIns="0" rtlCol="0">
            <a:spAutoFit/>
          </a:bodyPr>
          <a:lstStyle/>
          <a:p>
            <a:pPr marL="38100" marR="30480">
              <a:lnSpc>
                <a:spcPct val="124500"/>
              </a:lnSpc>
              <a:spcBef>
                <a:spcPts val="100"/>
              </a:spcBef>
            </a:pPr>
            <a:r>
              <a:rPr lang="es-MX" sz="4000" spc="-20" dirty="0">
                <a:solidFill>
                  <a:schemeClr val="tx2"/>
                </a:solidFill>
                <a:cs typeface="Tahoma"/>
              </a:rPr>
              <a:t>Escribimos el valor inicial que se multiplica por los factores de conversión:</a:t>
            </a:r>
            <a:endParaRPr lang="pt-BR" sz="4000" spc="-20" dirty="0">
              <a:solidFill>
                <a:schemeClr val="tx2"/>
              </a:solidFill>
              <a:cs typeface="Tahoma"/>
            </a:endParaRPr>
          </a:p>
        </p:txBody>
      </p:sp>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2. Solución al segundo ejemplo</a:t>
            </a:r>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404DC380-9F0A-B206-28DA-05A3871BCA43}"/>
                  </a:ext>
                </a:extLst>
              </p:cNvPr>
              <p:cNvSpPr txBox="1"/>
              <p:nvPr/>
            </p:nvSpPr>
            <p:spPr>
              <a:xfrm>
                <a:off x="407963" y="3751863"/>
                <a:ext cx="6696221" cy="12613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MX" sz="4000" b="0" i="1" smtClean="0">
                          <a:solidFill>
                            <a:schemeClr val="tx2"/>
                          </a:solidFill>
                          <a:latin typeface="Cambria Math" panose="02040503050406030204" pitchFamily="18" charset="0"/>
                        </a:rPr>
                        <m:t>250 </m:t>
                      </m:r>
                      <m:f>
                        <m:fPr>
                          <m:ctrlPr>
                            <a:rPr lang="es-MX" sz="4000" b="0" i="1" smtClean="0">
                              <a:solidFill>
                                <a:schemeClr val="tx2"/>
                              </a:solidFill>
                              <a:latin typeface="Cambria Math" panose="02040503050406030204" pitchFamily="18" charset="0"/>
                            </a:rPr>
                          </m:ctrlPr>
                        </m:fPr>
                        <m:num>
                          <m:r>
                            <a:rPr lang="es-MX" sz="4000" b="0" i="1" smtClean="0">
                              <a:solidFill>
                                <a:schemeClr val="tx2"/>
                              </a:solidFill>
                              <a:latin typeface="Cambria Math" panose="02040503050406030204" pitchFamily="18" charset="0"/>
                            </a:rPr>
                            <m:t>𝑘𝑚</m:t>
                          </m:r>
                        </m:num>
                        <m:den>
                          <m:r>
                            <a:rPr lang="es-MX" sz="4000" b="0" i="1" smtClean="0">
                              <a:solidFill>
                                <a:schemeClr val="tx2"/>
                              </a:solidFill>
                              <a:latin typeface="Cambria Math" panose="02040503050406030204" pitchFamily="18" charset="0"/>
                            </a:rPr>
                            <m:t>h</m:t>
                          </m:r>
                        </m:den>
                      </m:f>
                      <m:r>
                        <a:rPr lang="es-MX" sz="4000" b="0" i="1" smtClean="0">
                          <a:solidFill>
                            <a:schemeClr val="tx2"/>
                          </a:solidFill>
                          <a:latin typeface="Cambria Math" panose="02040503050406030204" pitchFamily="18" charset="0"/>
                          <a:ea typeface="Cambria Math" panose="02040503050406030204" pitchFamily="18" charset="0"/>
                        </a:rPr>
                        <m:t>∙ </m:t>
                      </m:r>
                      <m:f>
                        <m:fPr>
                          <m:ctrlPr>
                            <a:rPr lang="es-MX" sz="4000" b="0" i="1" smtClean="0">
                              <a:solidFill>
                                <a:schemeClr val="tx2"/>
                              </a:solidFill>
                              <a:latin typeface="Cambria Math" panose="02040503050406030204" pitchFamily="18" charset="0"/>
                              <a:ea typeface="Cambria Math" panose="02040503050406030204" pitchFamily="18" charset="0"/>
                            </a:rPr>
                          </m:ctrlPr>
                        </m:fPr>
                        <m:num>
                          <m:r>
                            <a:rPr lang="es-MX" sz="4000" b="0" i="1" smtClean="0">
                              <a:solidFill>
                                <a:schemeClr val="tx2"/>
                              </a:solidFill>
                              <a:latin typeface="Cambria Math" panose="02040503050406030204" pitchFamily="18" charset="0"/>
                              <a:ea typeface="Cambria Math" panose="02040503050406030204" pitchFamily="18" charset="0"/>
                            </a:rPr>
                            <m:t>1000 </m:t>
                          </m:r>
                          <m:r>
                            <a:rPr lang="es-MX" sz="4000" b="0" i="1" smtClean="0">
                              <a:solidFill>
                                <a:schemeClr val="tx2"/>
                              </a:solidFill>
                              <a:latin typeface="Cambria Math" panose="02040503050406030204" pitchFamily="18" charset="0"/>
                              <a:ea typeface="Cambria Math" panose="02040503050406030204" pitchFamily="18" charset="0"/>
                            </a:rPr>
                            <m:t>𝑚</m:t>
                          </m:r>
                        </m:num>
                        <m:den>
                          <m:r>
                            <a:rPr lang="es-MX" sz="4000" b="0" i="1" smtClean="0">
                              <a:solidFill>
                                <a:schemeClr val="tx2"/>
                              </a:solidFill>
                              <a:latin typeface="Cambria Math" panose="02040503050406030204" pitchFamily="18" charset="0"/>
                              <a:ea typeface="Cambria Math" panose="02040503050406030204" pitchFamily="18" charset="0"/>
                            </a:rPr>
                            <m:t>1 </m:t>
                          </m:r>
                          <m:r>
                            <a:rPr lang="es-MX" sz="4000" b="0" i="1" smtClean="0">
                              <a:solidFill>
                                <a:schemeClr val="tx2"/>
                              </a:solidFill>
                              <a:latin typeface="Cambria Math" panose="02040503050406030204" pitchFamily="18" charset="0"/>
                              <a:ea typeface="Cambria Math" panose="02040503050406030204" pitchFamily="18" charset="0"/>
                            </a:rPr>
                            <m:t>𝑘𝑚</m:t>
                          </m:r>
                        </m:den>
                      </m:f>
                      <m:r>
                        <a:rPr lang="es-MX" sz="4000" b="0" i="1" smtClean="0">
                          <a:solidFill>
                            <a:schemeClr val="tx2"/>
                          </a:solidFill>
                          <a:latin typeface="Cambria Math" panose="02040503050406030204" pitchFamily="18" charset="0"/>
                          <a:ea typeface="Cambria Math" panose="02040503050406030204" pitchFamily="18" charset="0"/>
                        </a:rPr>
                        <m:t>∙</m:t>
                      </m:r>
                      <m:f>
                        <m:fPr>
                          <m:ctrlPr>
                            <a:rPr lang="es-MX" sz="4000" b="0" i="1" smtClean="0">
                              <a:solidFill>
                                <a:schemeClr val="tx2"/>
                              </a:solidFill>
                              <a:latin typeface="Cambria Math" panose="02040503050406030204" pitchFamily="18" charset="0"/>
                              <a:ea typeface="Cambria Math" panose="02040503050406030204" pitchFamily="18" charset="0"/>
                            </a:rPr>
                          </m:ctrlPr>
                        </m:fPr>
                        <m:num>
                          <m:r>
                            <a:rPr lang="es-MX" sz="4000" b="0" i="1" smtClean="0">
                              <a:solidFill>
                                <a:schemeClr val="tx2"/>
                              </a:solidFill>
                              <a:latin typeface="Cambria Math" panose="02040503050406030204" pitchFamily="18" charset="0"/>
                              <a:ea typeface="Cambria Math" panose="02040503050406030204" pitchFamily="18" charset="0"/>
                            </a:rPr>
                            <m:t>1 </m:t>
                          </m:r>
                          <m:r>
                            <a:rPr lang="es-MX" sz="4000" b="0" i="1" smtClean="0">
                              <a:solidFill>
                                <a:schemeClr val="tx2"/>
                              </a:solidFill>
                              <a:latin typeface="Cambria Math" panose="02040503050406030204" pitchFamily="18" charset="0"/>
                              <a:ea typeface="Cambria Math" panose="02040503050406030204" pitchFamily="18" charset="0"/>
                            </a:rPr>
                            <m:t>h</m:t>
                          </m:r>
                        </m:num>
                        <m:den>
                          <m:r>
                            <a:rPr lang="es-MX" sz="4000" b="0" i="1" smtClean="0">
                              <a:solidFill>
                                <a:schemeClr val="tx2"/>
                              </a:solidFill>
                              <a:latin typeface="Cambria Math" panose="02040503050406030204" pitchFamily="18" charset="0"/>
                              <a:ea typeface="Cambria Math" panose="02040503050406030204" pitchFamily="18" charset="0"/>
                            </a:rPr>
                            <m:t>3600 </m:t>
                          </m:r>
                          <m:r>
                            <a:rPr lang="es-MX" sz="4000" b="0" i="1" smtClean="0">
                              <a:solidFill>
                                <a:schemeClr val="tx2"/>
                              </a:solidFill>
                              <a:latin typeface="Cambria Math" panose="02040503050406030204" pitchFamily="18" charset="0"/>
                              <a:ea typeface="Cambria Math" panose="02040503050406030204" pitchFamily="18" charset="0"/>
                            </a:rPr>
                            <m:t>𝑠</m:t>
                          </m:r>
                        </m:den>
                      </m:f>
                      <m:r>
                        <a:rPr lang="es-MX" sz="4000" b="0" i="1" smtClean="0">
                          <a:solidFill>
                            <a:schemeClr val="tx2"/>
                          </a:solidFill>
                          <a:latin typeface="Cambria Math" panose="02040503050406030204" pitchFamily="18" charset="0"/>
                        </a:rPr>
                        <m:t>=</m:t>
                      </m:r>
                    </m:oMath>
                  </m:oMathPara>
                </a14:m>
                <a:endParaRPr lang="es-MX" sz="4000" dirty="0">
                  <a:solidFill>
                    <a:schemeClr val="tx2"/>
                  </a:solidFill>
                </a:endParaRPr>
              </a:p>
            </p:txBody>
          </p:sp>
        </mc:Choice>
        <mc:Fallback xmlns="">
          <p:sp>
            <p:nvSpPr>
              <p:cNvPr id="4" name="CuadroTexto 3">
                <a:extLst>
                  <a:ext uri="{FF2B5EF4-FFF2-40B4-BE49-F238E27FC236}">
                    <a16:creationId xmlns:a16="http://schemas.microsoft.com/office/drawing/2014/main" id="{404DC380-9F0A-B206-28DA-05A3871BCA43}"/>
                  </a:ext>
                </a:extLst>
              </p:cNvPr>
              <p:cNvSpPr txBox="1">
                <a:spLocks noRot="1" noChangeAspect="1" noMove="1" noResize="1" noEditPoints="1" noAdjustHandles="1" noChangeArrowheads="1" noChangeShapeType="1" noTextEdit="1"/>
              </p:cNvSpPr>
              <p:nvPr/>
            </p:nvSpPr>
            <p:spPr>
              <a:xfrm>
                <a:off x="407963" y="3751863"/>
                <a:ext cx="6696221" cy="1261307"/>
              </a:xfrm>
              <a:prstGeom prst="rect">
                <a:avLst/>
              </a:prstGeom>
              <a:blipFill>
                <a:blip r:embed="rId2"/>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51A4350A-36E6-C5D3-782C-A5B2800EB277}"/>
                  </a:ext>
                </a:extLst>
              </p:cNvPr>
              <p:cNvSpPr txBox="1"/>
              <p:nvPr/>
            </p:nvSpPr>
            <p:spPr>
              <a:xfrm>
                <a:off x="6506307" y="3791324"/>
                <a:ext cx="4353951" cy="12615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s-MX" sz="4000" b="0" i="1" smtClean="0">
                              <a:solidFill>
                                <a:schemeClr val="tx2"/>
                              </a:solidFill>
                              <a:latin typeface="Cambria Math" panose="02040503050406030204" pitchFamily="18" charset="0"/>
                            </a:rPr>
                          </m:ctrlPr>
                        </m:fPr>
                        <m:num>
                          <m:r>
                            <a:rPr lang="es-MX" sz="4000" b="0" i="1" smtClean="0">
                              <a:solidFill>
                                <a:schemeClr val="tx2"/>
                              </a:solidFill>
                              <a:latin typeface="Cambria Math" panose="02040503050406030204" pitchFamily="18" charset="0"/>
                            </a:rPr>
                            <m:t>250000 </m:t>
                          </m:r>
                          <m:r>
                            <a:rPr lang="es-MX" sz="4000" b="0" i="1" smtClean="0">
                              <a:solidFill>
                                <a:schemeClr val="tx2"/>
                              </a:solidFill>
                              <a:latin typeface="Cambria Math" panose="02040503050406030204" pitchFamily="18" charset="0"/>
                            </a:rPr>
                            <m:t>𝑚</m:t>
                          </m:r>
                        </m:num>
                        <m:den>
                          <m:r>
                            <a:rPr lang="es-MX" sz="4000" b="0" i="1" smtClean="0">
                              <a:solidFill>
                                <a:schemeClr val="tx2"/>
                              </a:solidFill>
                              <a:latin typeface="Cambria Math" panose="02040503050406030204" pitchFamily="18" charset="0"/>
                            </a:rPr>
                            <m:t>3600 </m:t>
                          </m:r>
                          <m:r>
                            <a:rPr lang="es-MX" sz="4000" b="0" i="1" smtClean="0">
                              <a:solidFill>
                                <a:schemeClr val="tx2"/>
                              </a:solidFill>
                              <a:latin typeface="Cambria Math" panose="02040503050406030204" pitchFamily="18" charset="0"/>
                            </a:rPr>
                            <m:t>𝑠</m:t>
                          </m:r>
                        </m:den>
                      </m:f>
                      <m:r>
                        <a:rPr lang="es-MX" sz="4000" b="0" i="1" smtClean="0">
                          <a:solidFill>
                            <a:schemeClr val="tx2"/>
                          </a:solidFill>
                          <a:latin typeface="Cambria Math" panose="02040503050406030204" pitchFamily="18" charset="0"/>
                        </a:rPr>
                        <m:t>=</m:t>
                      </m:r>
                    </m:oMath>
                  </m:oMathPara>
                </a14:m>
                <a:endParaRPr lang="es-MX" sz="4000" dirty="0">
                  <a:solidFill>
                    <a:schemeClr val="tx2"/>
                  </a:solidFill>
                </a:endParaRPr>
              </a:p>
            </p:txBody>
          </p:sp>
        </mc:Choice>
        <mc:Fallback xmlns="">
          <p:sp>
            <p:nvSpPr>
              <p:cNvPr id="2" name="CuadroTexto 1">
                <a:extLst>
                  <a:ext uri="{FF2B5EF4-FFF2-40B4-BE49-F238E27FC236}">
                    <a16:creationId xmlns:a16="http://schemas.microsoft.com/office/drawing/2014/main" id="{51A4350A-36E6-C5D3-782C-A5B2800EB277}"/>
                  </a:ext>
                </a:extLst>
              </p:cNvPr>
              <p:cNvSpPr txBox="1">
                <a:spLocks noRot="1" noChangeAspect="1" noMove="1" noResize="1" noEditPoints="1" noAdjustHandles="1" noChangeArrowheads="1" noChangeShapeType="1" noTextEdit="1"/>
              </p:cNvSpPr>
              <p:nvPr/>
            </p:nvSpPr>
            <p:spPr>
              <a:xfrm>
                <a:off x="6506307" y="3791324"/>
                <a:ext cx="4353951" cy="1261564"/>
              </a:xfrm>
              <a:prstGeom prst="rect">
                <a:avLst/>
              </a:prstGeom>
              <a:blipFill>
                <a:blip r:embed="rId3"/>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90C05806-9831-B9B1-82DF-B5251FF93A7B}"/>
                  </a:ext>
                </a:extLst>
              </p:cNvPr>
              <p:cNvSpPr txBox="1"/>
              <p:nvPr/>
            </p:nvSpPr>
            <p:spPr>
              <a:xfrm>
                <a:off x="6358597" y="5344017"/>
                <a:ext cx="2836985" cy="11426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MX" sz="4000" b="0" i="1" smtClean="0">
                          <a:solidFill>
                            <a:schemeClr val="tx2"/>
                          </a:solidFill>
                          <a:latin typeface="Cambria Math" panose="02040503050406030204" pitchFamily="18" charset="0"/>
                        </a:rPr>
                        <m:t>=69.44 </m:t>
                      </m:r>
                      <m:f>
                        <m:fPr>
                          <m:ctrlPr>
                            <a:rPr lang="es-MX" sz="4000" b="0" i="1" smtClean="0">
                              <a:solidFill>
                                <a:schemeClr val="tx2"/>
                              </a:solidFill>
                              <a:latin typeface="Cambria Math" panose="02040503050406030204" pitchFamily="18" charset="0"/>
                            </a:rPr>
                          </m:ctrlPr>
                        </m:fPr>
                        <m:num>
                          <m:r>
                            <a:rPr lang="es-MX" sz="4000" b="0" i="1" smtClean="0">
                              <a:solidFill>
                                <a:schemeClr val="tx2"/>
                              </a:solidFill>
                              <a:latin typeface="Cambria Math" panose="02040503050406030204" pitchFamily="18" charset="0"/>
                            </a:rPr>
                            <m:t>𝑚</m:t>
                          </m:r>
                        </m:num>
                        <m:den>
                          <m:r>
                            <a:rPr lang="es-MX" sz="4000" b="0" i="1" smtClean="0">
                              <a:solidFill>
                                <a:schemeClr val="tx2"/>
                              </a:solidFill>
                              <a:latin typeface="Cambria Math" panose="02040503050406030204" pitchFamily="18" charset="0"/>
                            </a:rPr>
                            <m:t>𝑠</m:t>
                          </m:r>
                        </m:den>
                      </m:f>
                    </m:oMath>
                  </m:oMathPara>
                </a14:m>
                <a:endParaRPr lang="es-MX" sz="4000" dirty="0">
                  <a:solidFill>
                    <a:schemeClr val="tx2"/>
                  </a:solidFill>
                </a:endParaRPr>
              </a:p>
            </p:txBody>
          </p:sp>
        </mc:Choice>
        <mc:Fallback xmlns="">
          <p:sp>
            <p:nvSpPr>
              <p:cNvPr id="3" name="CuadroTexto 2">
                <a:extLst>
                  <a:ext uri="{FF2B5EF4-FFF2-40B4-BE49-F238E27FC236}">
                    <a16:creationId xmlns:a16="http://schemas.microsoft.com/office/drawing/2014/main" id="{90C05806-9831-B9B1-82DF-B5251FF93A7B}"/>
                  </a:ext>
                </a:extLst>
              </p:cNvPr>
              <p:cNvSpPr txBox="1">
                <a:spLocks noRot="1" noChangeAspect="1" noMove="1" noResize="1" noEditPoints="1" noAdjustHandles="1" noChangeArrowheads="1" noChangeShapeType="1" noTextEdit="1"/>
              </p:cNvSpPr>
              <p:nvPr/>
            </p:nvSpPr>
            <p:spPr>
              <a:xfrm>
                <a:off x="6358597" y="5344017"/>
                <a:ext cx="2836985" cy="1142620"/>
              </a:xfrm>
              <a:prstGeom prst="rect">
                <a:avLst/>
              </a:prstGeom>
              <a:blipFill>
                <a:blip r:embed="rId4"/>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4289383212"/>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2" grpId="0"/>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object 5"/>
          <p:cNvSpPr txBox="1"/>
          <p:nvPr/>
        </p:nvSpPr>
        <p:spPr>
          <a:xfrm>
            <a:off x="562708" y="2326615"/>
            <a:ext cx="10874326" cy="737916"/>
          </a:xfrm>
          <a:prstGeom prst="rect">
            <a:avLst/>
          </a:prstGeom>
        </p:spPr>
        <p:txBody>
          <a:bodyPr vert="horz" wrap="square" lIns="0" tIns="25167" rIns="0" bIns="0" rtlCol="0">
            <a:spAutoFit/>
          </a:bodyPr>
          <a:lstStyle/>
          <a:p>
            <a:pPr marL="38100" marR="30480">
              <a:lnSpc>
                <a:spcPct val="124500"/>
              </a:lnSpc>
              <a:spcBef>
                <a:spcPts val="100"/>
              </a:spcBef>
            </a:pPr>
            <a:r>
              <a:rPr lang="pt-BR" sz="4000" spc="-20" dirty="0" err="1">
                <a:solidFill>
                  <a:schemeClr val="tx2"/>
                </a:solidFill>
                <a:cs typeface="Tahoma"/>
              </a:rPr>
              <a:t>Convertir</a:t>
            </a:r>
            <a:r>
              <a:rPr lang="pt-BR" sz="4000" spc="-20" dirty="0">
                <a:solidFill>
                  <a:schemeClr val="tx2"/>
                </a:solidFill>
                <a:cs typeface="Tahoma"/>
              </a:rPr>
              <a:t> 7 galones a cm</a:t>
            </a:r>
            <a:r>
              <a:rPr lang="pt-BR" sz="4000" spc="-20" baseline="30000" dirty="0">
                <a:solidFill>
                  <a:schemeClr val="tx2"/>
                </a:solidFill>
                <a:cs typeface="Tahoma"/>
              </a:rPr>
              <a:t>3</a:t>
            </a:r>
          </a:p>
        </p:txBody>
      </p:sp>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3. Ejemplo conversión</a:t>
            </a:r>
          </a:p>
        </p:txBody>
      </p:sp>
      <p:sp>
        <p:nvSpPr>
          <p:cNvPr id="2" name="object 5">
            <a:extLst>
              <a:ext uri="{FF2B5EF4-FFF2-40B4-BE49-F238E27FC236}">
                <a16:creationId xmlns:a16="http://schemas.microsoft.com/office/drawing/2014/main" id="{03E0EA5C-68DB-18DF-FBF3-3590AAE0C637}"/>
              </a:ext>
            </a:extLst>
          </p:cNvPr>
          <p:cNvSpPr txBox="1"/>
          <p:nvPr/>
        </p:nvSpPr>
        <p:spPr>
          <a:xfrm>
            <a:off x="562708" y="3424512"/>
            <a:ext cx="10874326" cy="737916"/>
          </a:xfrm>
          <a:prstGeom prst="rect">
            <a:avLst/>
          </a:prstGeom>
        </p:spPr>
        <p:txBody>
          <a:bodyPr vert="horz" wrap="square" lIns="0" tIns="25167" rIns="0" bIns="0" rtlCol="0">
            <a:spAutoFit/>
          </a:bodyPr>
          <a:lstStyle/>
          <a:p>
            <a:pPr marL="38100" marR="30480">
              <a:lnSpc>
                <a:spcPct val="124500"/>
              </a:lnSpc>
              <a:spcBef>
                <a:spcPts val="100"/>
              </a:spcBef>
            </a:pPr>
            <a:r>
              <a:rPr lang="es-MX" sz="4000" spc="-20" dirty="0">
                <a:solidFill>
                  <a:schemeClr val="tx2"/>
                </a:solidFill>
                <a:cs typeface="Tahoma"/>
              </a:rPr>
              <a:t>Los factores de conversión son:</a:t>
            </a:r>
            <a:endParaRPr lang="pt-BR" sz="4000" spc="-20" dirty="0">
              <a:solidFill>
                <a:schemeClr val="tx2"/>
              </a:solidFill>
              <a:cs typeface="Tahoma"/>
            </a:endParaRPr>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E317BD2D-EEE1-439A-19F4-F8F40E23C5B7}"/>
                  </a:ext>
                </a:extLst>
              </p:cNvPr>
              <p:cNvSpPr txBox="1"/>
              <p:nvPr/>
            </p:nvSpPr>
            <p:spPr>
              <a:xfrm>
                <a:off x="2359854" y="4526897"/>
                <a:ext cx="6098344"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MX" sz="4000" b="0" i="1" smtClean="0">
                          <a:solidFill>
                            <a:schemeClr val="tx2"/>
                          </a:solidFill>
                          <a:latin typeface="Cambria Math" panose="02040503050406030204" pitchFamily="18" charset="0"/>
                        </a:rPr>
                        <m:t>1 </m:t>
                      </m:r>
                      <m:r>
                        <a:rPr lang="es-MX" sz="4000" b="0" i="1" smtClean="0">
                          <a:solidFill>
                            <a:schemeClr val="tx2"/>
                          </a:solidFill>
                          <a:latin typeface="Cambria Math" panose="02040503050406030204" pitchFamily="18" charset="0"/>
                        </a:rPr>
                        <m:t>𝑔𝑎</m:t>
                      </m:r>
                      <m:r>
                        <a:rPr lang="es-MX" sz="4000" b="0" i="1" smtClean="0">
                          <a:solidFill>
                            <a:schemeClr val="tx2"/>
                          </a:solidFill>
                          <a:latin typeface="Cambria Math" panose="02040503050406030204" pitchFamily="18" charset="0"/>
                        </a:rPr>
                        <m:t>=3.785 </m:t>
                      </m:r>
                      <m:r>
                        <a:rPr lang="es-MX" sz="4000" b="0" i="1" smtClean="0">
                          <a:solidFill>
                            <a:schemeClr val="tx2"/>
                          </a:solidFill>
                          <a:latin typeface="Cambria Math" panose="02040503050406030204" pitchFamily="18" charset="0"/>
                        </a:rPr>
                        <m:t>𝑙</m:t>
                      </m:r>
                    </m:oMath>
                  </m:oMathPara>
                </a14:m>
                <a:endParaRPr lang="es-MX" sz="4000" dirty="0">
                  <a:solidFill>
                    <a:schemeClr val="tx2"/>
                  </a:solidFill>
                </a:endParaRPr>
              </a:p>
            </p:txBody>
          </p:sp>
        </mc:Choice>
        <mc:Fallback xmlns="">
          <p:sp>
            <p:nvSpPr>
              <p:cNvPr id="3" name="CuadroTexto 2">
                <a:extLst>
                  <a:ext uri="{FF2B5EF4-FFF2-40B4-BE49-F238E27FC236}">
                    <a16:creationId xmlns:a16="http://schemas.microsoft.com/office/drawing/2014/main" id="{E317BD2D-EEE1-439A-19F4-F8F40E23C5B7}"/>
                  </a:ext>
                </a:extLst>
              </p:cNvPr>
              <p:cNvSpPr txBox="1">
                <a:spLocks noRot="1" noChangeAspect="1" noMove="1" noResize="1" noEditPoints="1" noAdjustHandles="1" noChangeArrowheads="1" noChangeShapeType="1" noTextEdit="1"/>
              </p:cNvSpPr>
              <p:nvPr/>
            </p:nvSpPr>
            <p:spPr>
              <a:xfrm>
                <a:off x="2359854" y="4526897"/>
                <a:ext cx="6098344" cy="707886"/>
              </a:xfrm>
              <a:prstGeom prst="rect">
                <a:avLst/>
              </a:prstGeom>
              <a:blipFill>
                <a:blip r:embed="rId2"/>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1999A51D-A3BF-D869-CD1D-47C4CC52DA26}"/>
                  </a:ext>
                </a:extLst>
              </p:cNvPr>
              <p:cNvSpPr txBox="1"/>
              <p:nvPr/>
            </p:nvSpPr>
            <p:spPr>
              <a:xfrm>
                <a:off x="2359854" y="5599252"/>
                <a:ext cx="6098344"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MX" sz="4000" b="0" i="1" smtClean="0">
                          <a:solidFill>
                            <a:schemeClr val="tx2"/>
                          </a:solidFill>
                          <a:latin typeface="Cambria Math" panose="02040503050406030204" pitchFamily="18" charset="0"/>
                        </a:rPr>
                        <m:t>1 </m:t>
                      </m:r>
                      <m:r>
                        <a:rPr lang="es-MX" sz="4000" b="0" i="1" smtClean="0">
                          <a:solidFill>
                            <a:schemeClr val="tx2"/>
                          </a:solidFill>
                          <a:latin typeface="Cambria Math" panose="02040503050406030204" pitchFamily="18" charset="0"/>
                        </a:rPr>
                        <m:t>𝑙</m:t>
                      </m:r>
                      <m:r>
                        <a:rPr lang="es-MX" sz="4000" b="0" i="1" smtClean="0">
                          <a:solidFill>
                            <a:schemeClr val="tx2"/>
                          </a:solidFill>
                          <a:latin typeface="Cambria Math" panose="02040503050406030204" pitchFamily="18" charset="0"/>
                        </a:rPr>
                        <m:t>=1000 </m:t>
                      </m:r>
                      <m:sSup>
                        <m:sSupPr>
                          <m:ctrlPr>
                            <a:rPr lang="es-MX" sz="4000" b="0" i="1" smtClean="0">
                              <a:solidFill>
                                <a:schemeClr val="tx2"/>
                              </a:solidFill>
                              <a:latin typeface="Cambria Math" panose="02040503050406030204" pitchFamily="18" charset="0"/>
                            </a:rPr>
                          </m:ctrlPr>
                        </m:sSupPr>
                        <m:e>
                          <m:r>
                            <a:rPr lang="es-MX" sz="4000" b="0" i="1" smtClean="0">
                              <a:solidFill>
                                <a:schemeClr val="tx2"/>
                              </a:solidFill>
                              <a:latin typeface="Cambria Math" panose="02040503050406030204" pitchFamily="18" charset="0"/>
                            </a:rPr>
                            <m:t>𝑐𝑚</m:t>
                          </m:r>
                        </m:e>
                        <m:sup>
                          <m:r>
                            <a:rPr lang="es-MX" sz="4000" b="0" i="1" smtClean="0">
                              <a:solidFill>
                                <a:schemeClr val="tx2"/>
                              </a:solidFill>
                              <a:latin typeface="Cambria Math" panose="02040503050406030204" pitchFamily="18" charset="0"/>
                            </a:rPr>
                            <m:t>3</m:t>
                          </m:r>
                        </m:sup>
                      </m:sSup>
                    </m:oMath>
                  </m:oMathPara>
                </a14:m>
                <a:endParaRPr lang="es-MX" sz="4000" dirty="0">
                  <a:solidFill>
                    <a:schemeClr val="tx2"/>
                  </a:solidFill>
                </a:endParaRPr>
              </a:p>
            </p:txBody>
          </p:sp>
        </mc:Choice>
        <mc:Fallback xmlns="">
          <p:sp>
            <p:nvSpPr>
              <p:cNvPr id="4" name="CuadroTexto 3">
                <a:extLst>
                  <a:ext uri="{FF2B5EF4-FFF2-40B4-BE49-F238E27FC236}">
                    <a16:creationId xmlns:a16="http://schemas.microsoft.com/office/drawing/2014/main" id="{1999A51D-A3BF-D869-CD1D-47C4CC52DA26}"/>
                  </a:ext>
                </a:extLst>
              </p:cNvPr>
              <p:cNvSpPr txBox="1">
                <a:spLocks noRot="1" noChangeAspect="1" noMove="1" noResize="1" noEditPoints="1" noAdjustHandles="1" noChangeArrowheads="1" noChangeShapeType="1" noTextEdit="1"/>
              </p:cNvSpPr>
              <p:nvPr/>
            </p:nvSpPr>
            <p:spPr>
              <a:xfrm>
                <a:off x="2359854" y="5599252"/>
                <a:ext cx="6098344" cy="707886"/>
              </a:xfrm>
              <a:prstGeom prst="rect">
                <a:avLst/>
              </a:prstGeom>
              <a:blipFill>
                <a:blip r:embed="rId3"/>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302415637"/>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3. Solución al ejemplo</a:t>
            </a:r>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404DC380-9F0A-B206-28DA-05A3871BCA43}"/>
                  </a:ext>
                </a:extLst>
              </p:cNvPr>
              <p:cNvSpPr txBox="1"/>
              <p:nvPr/>
            </p:nvSpPr>
            <p:spPr>
              <a:xfrm>
                <a:off x="779024" y="3270909"/>
                <a:ext cx="6696221" cy="149002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MX" sz="4000" b="0" i="1" smtClean="0">
                          <a:solidFill>
                            <a:schemeClr val="tx2"/>
                          </a:solidFill>
                          <a:latin typeface="Cambria Math" panose="02040503050406030204" pitchFamily="18" charset="0"/>
                        </a:rPr>
                        <m:t>7 </m:t>
                      </m:r>
                      <m:r>
                        <a:rPr lang="es-MX" sz="4000" b="0" i="1" smtClean="0">
                          <a:solidFill>
                            <a:schemeClr val="tx2"/>
                          </a:solidFill>
                          <a:latin typeface="Cambria Math" panose="02040503050406030204" pitchFamily="18" charset="0"/>
                        </a:rPr>
                        <m:t>𝑔𝑎</m:t>
                      </m:r>
                      <m:r>
                        <a:rPr lang="es-MX" sz="4000" b="0" i="1" smtClean="0">
                          <a:solidFill>
                            <a:schemeClr val="tx2"/>
                          </a:solidFill>
                          <a:latin typeface="Cambria Math" panose="02040503050406030204" pitchFamily="18" charset="0"/>
                          <a:ea typeface="Cambria Math" panose="02040503050406030204" pitchFamily="18" charset="0"/>
                        </a:rPr>
                        <m:t>∙ </m:t>
                      </m:r>
                      <m:f>
                        <m:fPr>
                          <m:ctrlPr>
                            <a:rPr lang="es-MX" sz="4000" b="0" i="1" smtClean="0">
                              <a:solidFill>
                                <a:schemeClr val="tx2"/>
                              </a:solidFill>
                              <a:latin typeface="Cambria Math" panose="02040503050406030204" pitchFamily="18" charset="0"/>
                              <a:ea typeface="Cambria Math" panose="02040503050406030204" pitchFamily="18" charset="0"/>
                            </a:rPr>
                          </m:ctrlPr>
                        </m:fPr>
                        <m:num>
                          <m:r>
                            <a:rPr lang="es-MX" sz="4000" b="0" i="1" smtClean="0">
                              <a:solidFill>
                                <a:schemeClr val="tx2"/>
                              </a:solidFill>
                              <a:latin typeface="Cambria Math" panose="02040503050406030204" pitchFamily="18" charset="0"/>
                              <a:ea typeface="Cambria Math" panose="02040503050406030204" pitchFamily="18" charset="0"/>
                            </a:rPr>
                            <m:t>3.785 </m:t>
                          </m:r>
                          <m:r>
                            <a:rPr lang="es-MX" sz="4000" b="0" i="1" smtClean="0">
                              <a:solidFill>
                                <a:schemeClr val="tx2"/>
                              </a:solidFill>
                              <a:latin typeface="Cambria Math" panose="02040503050406030204" pitchFamily="18" charset="0"/>
                              <a:ea typeface="Cambria Math" panose="02040503050406030204" pitchFamily="18" charset="0"/>
                            </a:rPr>
                            <m:t>𝑙</m:t>
                          </m:r>
                        </m:num>
                        <m:den>
                          <m:r>
                            <a:rPr lang="es-MX" sz="4000" b="0" i="1" smtClean="0">
                              <a:solidFill>
                                <a:schemeClr val="tx2"/>
                              </a:solidFill>
                              <a:latin typeface="Cambria Math" panose="02040503050406030204" pitchFamily="18" charset="0"/>
                              <a:ea typeface="Cambria Math" panose="02040503050406030204" pitchFamily="18" charset="0"/>
                            </a:rPr>
                            <m:t>1 </m:t>
                          </m:r>
                          <m:r>
                            <a:rPr lang="es-MX" sz="4000" b="0" i="1" smtClean="0">
                              <a:solidFill>
                                <a:schemeClr val="tx2"/>
                              </a:solidFill>
                              <a:latin typeface="Cambria Math" panose="02040503050406030204" pitchFamily="18" charset="0"/>
                              <a:ea typeface="Cambria Math" panose="02040503050406030204" pitchFamily="18" charset="0"/>
                            </a:rPr>
                            <m:t>𝑔𝑎</m:t>
                          </m:r>
                        </m:den>
                      </m:f>
                      <m:r>
                        <a:rPr lang="es-MX" sz="4000" b="0" i="1" smtClean="0">
                          <a:solidFill>
                            <a:schemeClr val="tx2"/>
                          </a:solidFill>
                          <a:latin typeface="Cambria Math" panose="02040503050406030204" pitchFamily="18" charset="0"/>
                          <a:ea typeface="Cambria Math" panose="02040503050406030204" pitchFamily="18" charset="0"/>
                        </a:rPr>
                        <m:t>∙</m:t>
                      </m:r>
                      <m:f>
                        <m:fPr>
                          <m:ctrlPr>
                            <a:rPr lang="es-MX" sz="4000" b="0" i="1" smtClean="0">
                              <a:solidFill>
                                <a:schemeClr val="tx2"/>
                              </a:solidFill>
                              <a:latin typeface="Cambria Math" panose="02040503050406030204" pitchFamily="18" charset="0"/>
                              <a:ea typeface="Cambria Math" panose="02040503050406030204" pitchFamily="18" charset="0"/>
                            </a:rPr>
                          </m:ctrlPr>
                        </m:fPr>
                        <m:num>
                          <m:r>
                            <a:rPr lang="es-MX" sz="4000" b="0" i="1" smtClean="0">
                              <a:solidFill>
                                <a:schemeClr val="tx2"/>
                              </a:solidFill>
                              <a:latin typeface="Cambria Math" panose="02040503050406030204" pitchFamily="18" charset="0"/>
                              <a:ea typeface="Cambria Math" panose="02040503050406030204" pitchFamily="18" charset="0"/>
                            </a:rPr>
                            <m:t>1000 </m:t>
                          </m:r>
                          <m:sSup>
                            <m:sSupPr>
                              <m:ctrlPr>
                                <a:rPr lang="es-MX" sz="4000" b="0" i="1" smtClean="0">
                                  <a:solidFill>
                                    <a:schemeClr val="tx2"/>
                                  </a:solidFill>
                                  <a:latin typeface="Cambria Math" panose="02040503050406030204" pitchFamily="18" charset="0"/>
                                  <a:ea typeface="Cambria Math" panose="02040503050406030204" pitchFamily="18" charset="0"/>
                                </a:rPr>
                              </m:ctrlPr>
                            </m:sSupPr>
                            <m:e>
                              <m:r>
                                <a:rPr lang="es-MX" sz="4000" b="0" i="1" smtClean="0">
                                  <a:solidFill>
                                    <a:schemeClr val="tx2"/>
                                  </a:solidFill>
                                  <a:latin typeface="Cambria Math" panose="02040503050406030204" pitchFamily="18" charset="0"/>
                                  <a:ea typeface="Cambria Math" panose="02040503050406030204" pitchFamily="18" charset="0"/>
                                </a:rPr>
                                <m:t>𝑐𝑚</m:t>
                              </m:r>
                            </m:e>
                            <m:sup>
                              <m:r>
                                <a:rPr lang="es-MX" sz="4000" b="0" i="1" smtClean="0">
                                  <a:solidFill>
                                    <a:schemeClr val="tx2"/>
                                  </a:solidFill>
                                  <a:latin typeface="Cambria Math" panose="02040503050406030204" pitchFamily="18" charset="0"/>
                                  <a:ea typeface="Cambria Math" panose="02040503050406030204" pitchFamily="18" charset="0"/>
                                </a:rPr>
                                <m:t>3</m:t>
                              </m:r>
                            </m:sup>
                          </m:sSup>
                        </m:num>
                        <m:den>
                          <m:r>
                            <a:rPr lang="es-MX" sz="4000" b="0" i="1" smtClean="0">
                              <a:solidFill>
                                <a:schemeClr val="tx2"/>
                              </a:solidFill>
                              <a:latin typeface="Cambria Math" panose="02040503050406030204" pitchFamily="18" charset="0"/>
                              <a:ea typeface="Cambria Math" panose="02040503050406030204" pitchFamily="18" charset="0"/>
                            </a:rPr>
                            <m:t>1 </m:t>
                          </m:r>
                          <m:r>
                            <a:rPr lang="es-MX" sz="4000" b="0" i="1" smtClean="0">
                              <a:solidFill>
                                <a:schemeClr val="tx2"/>
                              </a:solidFill>
                              <a:latin typeface="Cambria Math" panose="02040503050406030204" pitchFamily="18" charset="0"/>
                              <a:ea typeface="Cambria Math" panose="02040503050406030204" pitchFamily="18" charset="0"/>
                            </a:rPr>
                            <m:t>𝑙</m:t>
                          </m:r>
                          <m:r>
                            <a:rPr lang="es-MX" sz="4000" b="0" i="1" smtClean="0">
                              <a:solidFill>
                                <a:schemeClr val="tx2"/>
                              </a:solidFill>
                              <a:latin typeface="Cambria Math" panose="02040503050406030204" pitchFamily="18" charset="0"/>
                              <a:ea typeface="Cambria Math" panose="02040503050406030204" pitchFamily="18" charset="0"/>
                            </a:rPr>
                            <m:t> </m:t>
                          </m:r>
                        </m:den>
                      </m:f>
                      <m:r>
                        <a:rPr lang="es-MX" sz="4000" b="0" i="1" smtClean="0">
                          <a:solidFill>
                            <a:schemeClr val="tx2"/>
                          </a:solidFill>
                          <a:latin typeface="Cambria Math" panose="02040503050406030204" pitchFamily="18" charset="0"/>
                        </a:rPr>
                        <m:t>=</m:t>
                      </m:r>
                    </m:oMath>
                  </m:oMathPara>
                </a14:m>
                <a:endParaRPr lang="es-MX" sz="4000" dirty="0">
                  <a:solidFill>
                    <a:schemeClr val="tx2"/>
                  </a:solidFill>
                </a:endParaRPr>
              </a:p>
            </p:txBody>
          </p:sp>
        </mc:Choice>
        <mc:Fallback xmlns="">
          <p:sp>
            <p:nvSpPr>
              <p:cNvPr id="4" name="CuadroTexto 3">
                <a:extLst>
                  <a:ext uri="{FF2B5EF4-FFF2-40B4-BE49-F238E27FC236}">
                    <a16:creationId xmlns:a16="http://schemas.microsoft.com/office/drawing/2014/main" id="{404DC380-9F0A-B206-28DA-05A3871BCA43}"/>
                  </a:ext>
                </a:extLst>
              </p:cNvPr>
              <p:cNvSpPr txBox="1">
                <a:spLocks noRot="1" noChangeAspect="1" noMove="1" noResize="1" noEditPoints="1" noAdjustHandles="1" noChangeArrowheads="1" noChangeShapeType="1" noTextEdit="1"/>
              </p:cNvSpPr>
              <p:nvPr/>
            </p:nvSpPr>
            <p:spPr>
              <a:xfrm>
                <a:off x="779024" y="3270909"/>
                <a:ext cx="6696221" cy="1490023"/>
              </a:xfrm>
              <a:prstGeom prst="rect">
                <a:avLst/>
              </a:prstGeom>
              <a:blipFill>
                <a:blip r:embed="rId2"/>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51A4350A-36E6-C5D3-782C-A5B2800EB277}"/>
                  </a:ext>
                </a:extLst>
              </p:cNvPr>
              <p:cNvSpPr txBox="1"/>
              <p:nvPr/>
            </p:nvSpPr>
            <p:spPr>
              <a:xfrm>
                <a:off x="6467061" y="3661977"/>
                <a:ext cx="4353951"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MX" sz="4000" b="0" i="1" smtClean="0">
                          <a:solidFill>
                            <a:schemeClr val="tx2"/>
                          </a:solidFill>
                          <a:latin typeface="Cambria Math" panose="02040503050406030204" pitchFamily="18" charset="0"/>
                        </a:rPr>
                        <m:t>26945 </m:t>
                      </m:r>
                      <m:sSup>
                        <m:sSupPr>
                          <m:ctrlPr>
                            <a:rPr lang="es-MX" sz="4000" b="0" i="1" smtClean="0">
                              <a:solidFill>
                                <a:schemeClr val="tx2"/>
                              </a:solidFill>
                              <a:latin typeface="Cambria Math" panose="02040503050406030204" pitchFamily="18" charset="0"/>
                            </a:rPr>
                          </m:ctrlPr>
                        </m:sSupPr>
                        <m:e>
                          <m:r>
                            <a:rPr lang="es-MX" sz="4000" b="0" i="1" smtClean="0">
                              <a:solidFill>
                                <a:schemeClr val="tx2"/>
                              </a:solidFill>
                              <a:latin typeface="Cambria Math" panose="02040503050406030204" pitchFamily="18" charset="0"/>
                            </a:rPr>
                            <m:t>𝑐𝑚</m:t>
                          </m:r>
                        </m:e>
                        <m:sup>
                          <m:r>
                            <a:rPr lang="es-MX" sz="4000" b="0" i="1" smtClean="0">
                              <a:solidFill>
                                <a:schemeClr val="tx2"/>
                              </a:solidFill>
                              <a:latin typeface="Cambria Math" panose="02040503050406030204" pitchFamily="18" charset="0"/>
                            </a:rPr>
                            <m:t>3</m:t>
                          </m:r>
                        </m:sup>
                      </m:sSup>
                    </m:oMath>
                  </m:oMathPara>
                </a14:m>
                <a:endParaRPr lang="es-MX" sz="4000" dirty="0">
                  <a:solidFill>
                    <a:schemeClr val="tx2"/>
                  </a:solidFill>
                </a:endParaRPr>
              </a:p>
            </p:txBody>
          </p:sp>
        </mc:Choice>
        <mc:Fallback xmlns="">
          <p:sp>
            <p:nvSpPr>
              <p:cNvPr id="2" name="CuadroTexto 1">
                <a:extLst>
                  <a:ext uri="{FF2B5EF4-FFF2-40B4-BE49-F238E27FC236}">
                    <a16:creationId xmlns:a16="http://schemas.microsoft.com/office/drawing/2014/main" id="{51A4350A-36E6-C5D3-782C-A5B2800EB277}"/>
                  </a:ext>
                </a:extLst>
              </p:cNvPr>
              <p:cNvSpPr txBox="1">
                <a:spLocks noRot="1" noChangeAspect="1" noMove="1" noResize="1" noEditPoints="1" noAdjustHandles="1" noChangeArrowheads="1" noChangeShapeType="1" noTextEdit="1"/>
              </p:cNvSpPr>
              <p:nvPr/>
            </p:nvSpPr>
            <p:spPr>
              <a:xfrm>
                <a:off x="6467061" y="3661977"/>
                <a:ext cx="4353951" cy="707886"/>
              </a:xfrm>
              <a:prstGeom prst="rect">
                <a:avLst/>
              </a:prstGeom>
              <a:blipFill>
                <a:blip r:embed="rId3"/>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2806349539"/>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object 5"/>
          <p:cNvSpPr txBox="1"/>
          <p:nvPr/>
        </p:nvSpPr>
        <p:spPr>
          <a:xfrm>
            <a:off x="562708" y="2326615"/>
            <a:ext cx="10874326" cy="737916"/>
          </a:xfrm>
          <a:prstGeom prst="rect">
            <a:avLst/>
          </a:prstGeom>
        </p:spPr>
        <p:txBody>
          <a:bodyPr vert="horz" wrap="square" lIns="0" tIns="25167" rIns="0" bIns="0" rtlCol="0">
            <a:spAutoFit/>
          </a:bodyPr>
          <a:lstStyle/>
          <a:p>
            <a:pPr marL="38100" marR="30480">
              <a:lnSpc>
                <a:spcPct val="124500"/>
              </a:lnSpc>
              <a:spcBef>
                <a:spcPts val="100"/>
              </a:spcBef>
            </a:pPr>
            <a:r>
              <a:rPr lang="pt-BR" sz="4000" spc="-20" dirty="0" err="1">
                <a:solidFill>
                  <a:schemeClr val="tx2"/>
                </a:solidFill>
                <a:cs typeface="Tahoma"/>
              </a:rPr>
              <a:t>Convertir</a:t>
            </a:r>
            <a:r>
              <a:rPr lang="pt-BR" sz="4000" spc="-20" dirty="0">
                <a:solidFill>
                  <a:schemeClr val="tx2"/>
                </a:solidFill>
                <a:cs typeface="Tahoma"/>
              </a:rPr>
              <a:t> 96500 cm</a:t>
            </a:r>
            <a:r>
              <a:rPr lang="pt-BR" sz="4000" spc="-20" baseline="30000" dirty="0">
                <a:solidFill>
                  <a:schemeClr val="tx2"/>
                </a:solidFill>
                <a:cs typeface="Tahoma"/>
              </a:rPr>
              <a:t>3</a:t>
            </a:r>
            <a:r>
              <a:rPr lang="pt-BR" sz="4000" spc="-20" dirty="0">
                <a:solidFill>
                  <a:schemeClr val="tx2"/>
                </a:solidFill>
                <a:cs typeface="Tahoma"/>
              </a:rPr>
              <a:t>/min a </a:t>
            </a:r>
            <a:r>
              <a:rPr lang="pt-BR" sz="4000" spc="-20" dirty="0" err="1">
                <a:solidFill>
                  <a:schemeClr val="tx2"/>
                </a:solidFill>
                <a:cs typeface="Tahoma"/>
              </a:rPr>
              <a:t>gal</a:t>
            </a:r>
            <a:r>
              <a:rPr lang="pt-BR" sz="4000" spc="-20" dirty="0">
                <a:solidFill>
                  <a:schemeClr val="tx2"/>
                </a:solidFill>
                <a:cs typeface="Tahoma"/>
              </a:rPr>
              <a:t>/s</a:t>
            </a:r>
            <a:endParaRPr lang="pt-BR" sz="4000" spc="-20" baseline="30000" dirty="0">
              <a:solidFill>
                <a:schemeClr val="tx2"/>
              </a:solidFill>
              <a:cs typeface="Tahoma"/>
            </a:endParaRPr>
          </a:p>
        </p:txBody>
      </p:sp>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4. Ejemplo conversión</a:t>
            </a:r>
          </a:p>
        </p:txBody>
      </p:sp>
      <p:sp>
        <p:nvSpPr>
          <p:cNvPr id="2" name="object 5">
            <a:extLst>
              <a:ext uri="{FF2B5EF4-FFF2-40B4-BE49-F238E27FC236}">
                <a16:creationId xmlns:a16="http://schemas.microsoft.com/office/drawing/2014/main" id="{03E0EA5C-68DB-18DF-FBF3-3590AAE0C637}"/>
              </a:ext>
            </a:extLst>
          </p:cNvPr>
          <p:cNvSpPr txBox="1"/>
          <p:nvPr/>
        </p:nvSpPr>
        <p:spPr>
          <a:xfrm>
            <a:off x="562708" y="3424512"/>
            <a:ext cx="10874326" cy="737916"/>
          </a:xfrm>
          <a:prstGeom prst="rect">
            <a:avLst/>
          </a:prstGeom>
        </p:spPr>
        <p:txBody>
          <a:bodyPr vert="horz" wrap="square" lIns="0" tIns="25167" rIns="0" bIns="0" rtlCol="0">
            <a:spAutoFit/>
          </a:bodyPr>
          <a:lstStyle/>
          <a:p>
            <a:pPr marL="38100" marR="30480">
              <a:lnSpc>
                <a:spcPct val="124500"/>
              </a:lnSpc>
              <a:spcBef>
                <a:spcPts val="100"/>
              </a:spcBef>
            </a:pPr>
            <a:r>
              <a:rPr lang="es-MX" sz="4000" spc="-20" dirty="0">
                <a:solidFill>
                  <a:schemeClr val="tx2"/>
                </a:solidFill>
                <a:cs typeface="Tahoma"/>
              </a:rPr>
              <a:t>Los factores de conversión son:</a:t>
            </a:r>
            <a:endParaRPr lang="pt-BR" sz="4000" spc="-20" dirty="0">
              <a:solidFill>
                <a:schemeClr val="tx2"/>
              </a:solidFill>
              <a:cs typeface="Tahoma"/>
            </a:endParaRPr>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E317BD2D-EEE1-439A-19F4-F8F40E23C5B7}"/>
                  </a:ext>
                </a:extLst>
              </p:cNvPr>
              <p:cNvSpPr txBox="1"/>
              <p:nvPr/>
            </p:nvSpPr>
            <p:spPr>
              <a:xfrm>
                <a:off x="0" y="4522409"/>
                <a:ext cx="4332493"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MX" sz="4000" b="0" i="1" smtClean="0">
                          <a:solidFill>
                            <a:schemeClr val="tx2"/>
                          </a:solidFill>
                          <a:latin typeface="Cambria Math" panose="02040503050406030204" pitchFamily="18" charset="0"/>
                        </a:rPr>
                        <m:t>1 </m:t>
                      </m:r>
                      <m:r>
                        <m:rPr>
                          <m:nor/>
                        </m:rPr>
                        <a:rPr lang="es-MX" sz="4000" b="0" i="0" smtClean="0">
                          <a:solidFill>
                            <a:schemeClr val="tx2"/>
                          </a:solidFill>
                          <a:latin typeface="Cambria Math" panose="02040503050406030204" pitchFamily="18" charset="0"/>
                        </a:rPr>
                        <m:t>ga</m:t>
                      </m:r>
                      <m:r>
                        <a:rPr lang="es-MX" sz="4000" b="0" i="1" smtClean="0">
                          <a:solidFill>
                            <a:schemeClr val="tx2"/>
                          </a:solidFill>
                          <a:latin typeface="Cambria Math" panose="02040503050406030204" pitchFamily="18" charset="0"/>
                        </a:rPr>
                        <m:t>=3.785 </m:t>
                      </m:r>
                      <m:r>
                        <a:rPr lang="es-MX" sz="4000" b="0" i="1" smtClean="0">
                          <a:solidFill>
                            <a:schemeClr val="tx2"/>
                          </a:solidFill>
                          <a:latin typeface="Cambria Math" panose="02040503050406030204" pitchFamily="18" charset="0"/>
                        </a:rPr>
                        <m:t>𝑙</m:t>
                      </m:r>
                    </m:oMath>
                  </m:oMathPara>
                </a14:m>
                <a:endParaRPr lang="es-MX" sz="4000" dirty="0">
                  <a:solidFill>
                    <a:schemeClr val="tx2"/>
                  </a:solidFill>
                </a:endParaRPr>
              </a:p>
            </p:txBody>
          </p:sp>
        </mc:Choice>
        <mc:Fallback xmlns="">
          <p:sp>
            <p:nvSpPr>
              <p:cNvPr id="3" name="CuadroTexto 2">
                <a:extLst>
                  <a:ext uri="{FF2B5EF4-FFF2-40B4-BE49-F238E27FC236}">
                    <a16:creationId xmlns:a16="http://schemas.microsoft.com/office/drawing/2014/main" id="{E317BD2D-EEE1-439A-19F4-F8F40E23C5B7}"/>
                  </a:ext>
                </a:extLst>
              </p:cNvPr>
              <p:cNvSpPr txBox="1">
                <a:spLocks noRot="1" noChangeAspect="1" noMove="1" noResize="1" noEditPoints="1" noAdjustHandles="1" noChangeArrowheads="1" noChangeShapeType="1" noTextEdit="1"/>
              </p:cNvSpPr>
              <p:nvPr/>
            </p:nvSpPr>
            <p:spPr>
              <a:xfrm>
                <a:off x="0" y="4522409"/>
                <a:ext cx="4332493" cy="707886"/>
              </a:xfrm>
              <a:prstGeom prst="rect">
                <a:avLst/>
              </a:prstGeom>
              <a:blipFill>
                <a:blip r:embed="rId2"/>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1999A51D-A3BF-D869-CD1D-47C4CC52DA26}"/>
                  </a:ext>
                </a:extLst>
              </p:cNvPr>
              <p:cNvSpPr txBox="1"/>
              <p:nvPr/>
            </p:nvSpPr>
            <p:spPr>
              <a:xfrm>
                <a:off x="4227927" y="4522409"/>
                <a:ext cx="3736146"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MX" sz="4000" b="0" i="1" smtClean="0">
                          <a:solidFill>
                            <a:schemeClr val="tx2"/>
                          </a:solidFill>
                          <a:latin typeface="Cambria Math" panose="02040503050406030204" pitchFamily="18" charset="0"/>
                        </a:rPr>
                        <m:t>1 </m:t>
                      </m:r>
                      <m:r>
                        <a:rPr lang="es-MX" sz="4000" b="0" i="1" smtClean="0">
                          <a:solidFill>
                            <a:schemeClr val="tx2"/>
                          </a:solidFill>
                          <a:latin typeface="Cambria Math" panose="02040503050406030204" pitchFamily="18" charset="0"/>
                        </a:rPr>
                        <m:t>𝑙</m:t>
                      </m:r>
                      <m:r>
                        <a:rPr lang="es-MX" sz="4000" b="0" i="1" smtClean="0">
                          <a:solidFill>
                            <a:schemeClr val="tx2"/>
                          </a:solidFill>
                          <a:latin typeface="Cambria Math" panose="02040503050406030204" pitchFamily="18" charset="0"/>
                        </a:rPr>
                        <m:t>=1000 </m:t>
                      </m:r>
                      <m:sSup>
                        <m:sSupPr>
                          <m:ctrlPr>
                            <a:rPr lang="es-MX" sz="4000" b="0" i="1" smtClean="0">
                              <a:solidFill>
                                <a:schemeClr val="tx2"/>
                              </a:solidFill>
                              <a:latin typeface="Cambria Math" panose="02040503050406030204" pitchFamily="18" charset="0"/>
                            </a:rPr>
                          </m:ctrlPr>
                        </m:sSupPr>
                        <m:e>
                          <m:r>
                            <m:rPr>
                              <m:nor/>
                            </m:rPr>
                            <a:rPr lang="es-MX" sz="4000" b="0" i="0" smtClean="0">
                              <a:solidFill>
                                <a:schemeClr val="tx2"/>
                              </a:solidFill>
                              <a:latin typeface="Cambria Math" panose="02040503050406030204" pitchFamily="18" charset="0"/>
                            </a:rPr>
                            <m:t>cm</m:t>
                          </m:r>
                        </m:e>
                        <m:sup>
                          <m:r>
                            <a:rPr lang="es-MX" sz="4000" b="0" i="1" smtClean="0">
                              <a:solidFill>
                                <a:schemeClr val="tx2"/>
                              </a:solidFill>
                              <a:latin typeface="Cambria Math" panose="02040503050406030204" pitchFamily="18" charset="0"/>
                            </a:rPr>
                            <m:t>3</m:t>
                          </m:r>
                        </m:sup>
                      </m:sSup>
                    </m:oMath>
                  </m:oMathPara>
                </a14:m>
                <a:endParaRPr lang="es-MX" sz="4000" dirty="0">
                  <a:solidFill>
                    <a:schemeClr val="tx2"/>
                  </a:solidFill>
                </a:endParaRPr>
              </a:p>
            </p:txBody>
          </p:sp>
        </mc:Choice>
        <mc:Fallback xmlns="">
          <p:sp>
            <p:nvSpPr>
              <p:cNvPr id="4" name="CuadroTexto 3">
                <a:extLst>
                  <a:ext uri="{FF2B5EF4-FFF2-40B4-BE49-F238E27FC236}">
                    <a16:creationId xmlns:a16="http://schemas.microsoft.com/office/drawing/2014/main" id="{1999A51D-A3BF-D869-CD1D-47C4CC52DA26}"/>
                  </a:ext>
                </a:extLst>
              </p:cNvPr>
              <p:cNvSpPr txBox="1">
                <a:spLocks noRot="1" noChangeAspect="1" noMove="1" noResize="1" noEditPoints="1" noAdjustHandles="1" noChangeArrowheads="1" noChangeShapeType="1" noTextEdit="1"/>
              </p:cNvSpPr>
              <p:nvPr/>
            </p:nvSpPr>
            <p:spPr>
              <a:xfrm>
                <a:off x="4227927" y="4522409"/>
                <a:ext cx="3736146" cy="707886"/>
              </a:xfrm>
              <a:prstGeom prst="rect">
                <a:avLst/>
              </a:prstGeom>
              <a:blipFill>
                <a:blip r:embed="rId3"/>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C5911E71-F5F4-2405-BC2E-5B274A7925EC}"/>
                  </a:ext>
                </a:extLst>
              </p:cNvPr>
              <p:cNvSpPr txBox="1"/>
              <p:nvPr/>
            </p:nvSpPr>
            <p:spPr>
              <a:xfrm>
                <a:off x="4227927" y="5620306"/>
                <a:ext cx="3736146"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MX" sz="4000" b="0" i="1" smtClean="0">
                          <a:solidFill>
                            <a:schemeClr val="tx2"/>
                          </a:solidFill>
                          <a:latin typeface="Cambria Math" panose="02040503050406030204" pitchFamily="18" charset="0"/>
                        </a:rPr>
                        <m:t>1 </m:t>
                      </m:r>
                      <m:r>
                        <m:rPr>
                          <m:nor/>
                        </m:rPr>
                        <a:rPr lang="es-MX" sz="4000" b="0" i="0" smtClean="0">
                          <a:solidFill>
                            <a:schemeClr val="tx2"/>
                          </a:solidFill>
                          <a:latin typeface="Cambria Math" panose="02040503050406030204" pitchFamily="18" charset="0"/>
                        </a:rPr>
                        <m:t>min</m:t>
                      </m:r>
                      <m:r>
                        <a:rPr lang="es-MX" sz="4000" b="0" i="1" smtClean="0">
                          <a:solidFill>
                            <a:schemeClr val="tx2"/>
                          </a:solidFill>
                          <a:latin typeface="Cambria Math" panose="02040503050406030204" pitchFamily="18" charset="0"/>
                        </a:rPr>
                        <m:t>=60 </m:t>
                      </m:r>
                      <m:r>
                        <a:rPr lang="es-MX" sz="4000" b="0" i="1" smtClean="0">
                          <a:solidFill>
                            <a:schemeClr val="tx2"/>
                          </a:solidFill>
                          <a:latin typeface="Cambria Math" panose="02040503050406030204" pitchFamily="18" charset="0"/>
                        </a:rPr>
                        <m:t>𝑠</m:t>
                      </m:r>
                    </m:oMath>
                  </m:oMathPara>
                </a14:m>
                <a:endParaRPr lang="es-MX" sz="4000" dirty="0">
                  <a:solidFill>
                    <a:schemeClr val="tx2"/>
                  </a:solidFill>
                </a:endParaRPr>
              </a:p>
            </p:txBody>
          </p:sp>
        </mc:Choice>
        <mc:Fallback xmlns="">
          <p:sp>
            <p:nvSpPr>
              <p:cNvPr id="6" name="CuadroTexto 5">
                <a:extLst>
                  <a:ext uri="{FF2B5EF4-FFF2-40B4-BE49-F238E27FC236}">
                    <a16:creationId xmlns:a16="http://schemas.microsoft.com/office/drawing/2014/main" id="{C5911E71-F5F4-2405-BC2E-5B274A7925EC}"/>
                  </a:ext>
                </a:extLst>
              </p:cNvPr>
              <p:cNvSpPr txBox="1">
                <a:spLocks noRot="1" noChangeAspect="1" noMove="1" noResize="1" noEditPoints="1" noAdjustHandles="1" noChangeArrowheads="1" noChangeShapeType="1" noTextEdit="1"/>
              </p:cNvSpPr>
              <p:nvPr/>
            </p:nvSpPr>
            <p:spPr>
              <a:xfrm>
                <a:off x="4227927" y="5620306"/>
                <a:ext cx="3736146" cy="707886"/>
              </a:xfrm>
              <a:prstGeom prst="rect">
                <a:avLst/>
              </a:prstGeom>
              <a:blipFill>
                <a:blip r:embed="rId4"/>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227223300"/>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4. Solución al ejemplo</a:t>
            </a:r>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404DC380-9F0A-B206-28DA-05A3871BCA43}"/>
                  </a:ext>
                </a:extLst>
              </p:cNvPr>
              <p:cNvSpPr txBox="1"/>
              <p:nvPr/>
            </p:nvSpPr>
            <p:spPr>
              <a:xfrm>
                <a:off x="434467" y="2195739"/>
                <a:ext cx="3854504" cy="13275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MX" sz="4000" b="0" i="1" smtClean="0">
                          <a:solidFill>
                            <a:schemeClr val="tx2"/>
                          </a:solidFill>
                          <a:latin typeface="Cambria Math" panose="02040503050406030204" pitchFamily="18" charset="0"/>
                        </a:rPr>
                        <m:t>96500</m:t>
                      </m:r>
                      <m:f>
                        <m:fPr>
                          <m:ctrlPr>
                            <a:rPr lang="es-MX" sz="4000" b="0" i="1" smtClean="0">
                              <a:solidFill>
                                <a:schemeClr val="tx2"/>
                              </a:solidFill>
                              <a:latin typeface="Cambria Math" panose="02040503050406030204" pitchFamily="18" charset="0"/>
                            </a:rPr>
                          </m:ctrlPr>
                        </m:fPr>
                        <m:num>
                          <m:sSup>
                            <m:sSupPr>
                              <m:ctrlPr>
                                <a:rPr lang="es-MX" sz="4000" b="0" i="1" smtClean="0">
                                  <a:solidFill>
                                    <a:schemeClr val="tx2"/>
                                  </a:solidFill>
                                  <a:latin typeface="Cambria Math" panose="02040503050406030204" pitchFamily="18" charset="0"/>
                                </a:rPr>
                              </m:ctrlPr>
                            </m:sSupPr>
                            <m:e>
                              <m:r>
                                <m:rPr>
                                  <m:nor/>
                                </m:rPr>
                                <a:rPr lang="es-MX" sz="4000" b="0" i="0" smtClean="0">
                                  <a:solidFill>
                                    <a:schemeClr val="tx2"/>
                                  </a:solidFill>
                                  <a:latin typeface="Cambria Math" panose="02040503050406030204" pitchFamily="18" charset="0"/>
                                </a:rPr>
                                <m:t>cm</m:t>
                              </m:r>
                            </m:e>
                            <m:sup>
                              <m:r>
                                <a:rPr lang="es-MX" sz="4000" b="0" i="1" smtClean="0">
                                  <a:solidFill>
                                    <a:schemeClr val="tx2"/>
                                  </a:solidFill>
                                  <a:latin typeface="Cambria Math" panose="02040503050406030204" pitchFamily="18" charset="0"/>
                                </a:rPr>
                                <m:t>3</m:t>
                              </m:r>
                            </m:sup>
                          </m:sSup>
                        </m:num>
                        <m:den>
                          <m:r>
                            <m:rPr>
                              <m:nor/>
                            </m:rPr>
                            <a:rPr lang="es-MX" sz="4000" b="0" i="0" smtClean="0">
                              <a:solidFill>
                                <a:schemeClr val="tx2"/>
                              </a:solidFill>
                              <a:latin typeface="Cambria Math" panose="02040503050406030204" pitchFamily="18" charset="0"/>
                            </a:rPr>
                            <m:t>min</m:t>
                          </m:r>
                        </m:den>
                      </m:f>
                      <m:r>
                        <a:rPr lang="es-MX" sz="4000" b="0" i="1" smtClean="0">
                          <a:solidFill>
                            <a:schemeClr val="tx2"/>
                          </a:solidFill>
                          <a:latin typeface="Cambria Math" panose="02040503050406030204" pitchFamily="18" charset="0"/>
                          <a:ea typeface="Cambria Math" panose="02040503050406030204" pitchFamily="18" charset="0"/>
                        </a:rPr>
                        <m:t>∙</m:t>
                      </m:r>
                    </m:oMath>
                  </m:oMathPara>
                </a14:m>
                <a:endParaRPr lang="es-MX" sz="4000" dirty="0">
                  <a:solidFill>
                    <a:schemeClr val="tx2"/>
                  </a:solidFill>
                </a:endParaRPr>
              </a:p>
            </p:txBody>
          </p:sp>
        </mc:Choice>
        <mc:Fallback xmlns="">
          <p:sp>
            <p:nvSpPr>
              <p:cNvPr id="4" name="CuadroTexto 3">
                <a:extLst>
                  <a:ext uri="{FF2B5EF4-FFF2-40B4-BE49-F238E27FC236}">
                    <a16:creationId xmlns:a16="http://schemas.microsoft.com/office/drawing/2014/main" id="{404DC380-9F0A-B206-28DA-05A3871BCA43}"/>
                  </a:ext>
                </a:extLst>
              </p:cNvPr>
              <p:cNvSpPr txBox="1">
                <a:spLocks noRot="1" noChangeAspect="1" noMove="1" noResize="1" noEditPoints="1" noAdjustHandles="1" noChangeArrowheads="1" noChangeShapeType="1" noTextEdit="1"/>
              </p:cNvSpPr>
              <p:nvPr/>
            </p:nvSpPr>
            <p:spPr>
              <a:xfrm>
                <a:off x="434467" y="2195739"/>
                <a:ext cx="3854504" cy="1327543"/>
              </a:xfrm>
              <a:prstGeom prst="rect">
                <a:avLst/>
              </a:prstGeom>
              <a:blipFill>
                <a:blip r:embed="rId2"/>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51A4350A-36E6-C5D3-782C-A5B2800EB277}"/>
                  </a:ext>
                </a:extLst>
              </p:cNvPr>
              <p:cNvSpPr txBox="1"/>
              <p:nvPr/>
            </p:nvSpPr>
            <p:spPr>
              <a:xfrm>
                <a:off x="4288971" y="4602133"/>
                <a:ext cx="4353951" cy="11426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MX" sz="4000" b="0" i="1" smtClean="0">
                          <a:solidFill>
                            <a:schemeClr val="tx2"/>
                          </a:solidFill>
                          <a:latin typeface="Cambria Math" panose="02040503050406030204" pitchFamily="18" charset="0"/>
                        </a:rPr>
                        <m:t>=0.424 </m:t>
                      </m:r>
                      <m:f>
                        <m:fPr>
                          <m:ctrlPr>
                            <a:rPr lang="es-MX" sz="4000" b="0" i="1" smtClean="0">
                              <a:solidFill>
                                <a:schemeClr val="tx2"/>
                              </a:solidFill>
                              <a:latin typeface="Cambria Math" panose="02040503050406030204" pitchFamily="18" charset="0"/>
                            </a:rPr>
                          </m:ctrlPr>
                        </m:fPr>
                        <m:num>
                          <m:r>
                            <m:rPr>
                              <m:nor/>
                            </m:rPr>
                            <a:rPr lang="es-MX" sz="4000" b="0" i="0" smtClean="0">
                              <a:solidFill>
                                <a:schemeClr val="tx2"/>
                              </a:solidFill>
                              <a:latin typeface="Cambria Math" panose="02040503050406030204" pitchFamily="18" charset="0"/>
                            </a:rPr>
                            <m:t>ga</m:t>
                          </m:r>
                        </m:num>
                        <m:den>
                          <m:r>
                            <a:rPr lang="es-MX" sz="4000" b="0" i="1" smtClean="0">
                              <a:solidFill>
                                <a:schemeClr val="tx2"/>
                              </a:solidFill>
                              <a:latin typeface="Cambria Math" panose="02040503050406030204" pitchFamily="18" charset="0"/>
                            </a:rPr>
                            <m:t>𝑠</m:t>
                          </m:r>
                        </m:den>
                      </m:f>
                    </m:oMath>
                  </m:oMathPara>
                </a14:m>
                <a:endParaRPr lang="es-MX" sz="4000" dirty="0">
                  <a:solidFill>
                    <a:schemeClr val="tx2"/>
                  </a:solidFill>
                </a:endParaRPr>
              </a:p>
            </p:txBody>
          </p:sp>
        </mc:Choice>
        <mc:Fallback xmlns="">
          <p:sp>
            <p:nvSpPr>
              <p:cNvPr id="2" name="CuadroTexto 1">
                <a:extLst>
                  <a:ext uri="{FF2B5EF4-FFF2-40B4-BE49-F238E27FC236}">
                    <a16:creationId xmlns:a16="http://schemas.microsoft.com/office/drawing/2014/main" id="{51A4350A-36E6-C5D3-782C-A5B2800EB277}"/>
                  </a:ext>
                </a:extLst>
              </p:cNvPr>
              <p:cNvSpPr txBox="1">
                <a:spLocks noRot="1" noChangeAspect="1" noMove="1" noResize="1" noEditPoints="1" noAdjustHandles="1" noChangeArrowheads="1" noChangeShapeType="1" noTextEdit="1"/>
              </p:cNvSpPr>
              <p:nvPr/>
            </p:nvSpPr>
            <p:spPr>
              <a:xfrm>
                <a:off x="4288971" y="4602133"/>
                <a:ext cx="4353951" cy="1142620"/>
              </a:xfrm>
              <a:prstGeom prst="rect">
                <a:avLst/>
              </a:prstGeom>
              <a:blipFill>
                <a:blip r:embed="rId3"/>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BCA1CFED-5A69-7F7E-E90E-4DD32D5FDE63}"/>
                  </a:ext>
                </a:extLst>
              </p:cNvPr>
              <p:cNvSpPr txBox="1"/>
              <p:nvPr/>
            </p:nvSpPr>
            <p:spPr>
              <a:xfrm>
                <a:off x="3439536" y="2269797"/>
                <a:ext cx="3440235" cy="12613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s-MX" sz="4000" i="1" smtClean="0">
                              <a:solidFill>
                                <a:schemeClr val="tx2"/>
                              </a:solidFill>
                              <a:latin typeface="Cambria Math" panose="02040503050406030204" pitchFamily="18" charset="0"/>
                              <a:ea typeface="Cambria Math" panose="02040503050406030204" pitchFamily="18" charset="0"/>
                            </a:rPr>
                          </m:ctrlPr>
                        </m:fPr>
                        <m:num>
                          <m:r>
                            <a:rPr lang="es-MX" sz="4000" i="1">
                              <a:solidFill>
                                <a:schemeClr val="tx2"/>
                              </a:solidFill>
                              <a:latin typeface="Cambria Math" panose="02040503050406030204" pitchFamily="18" charset="0"/>
                              <a:ea typeface="Cambria Math" panose="02040503050406030204" pitchFamily="18" charset="0"/>
                            </a:rPr>
                            <m:t>1</m:t>
                          </m:r>
                          <m:r>
                            <a:rPr lang="es-MX" sz="4000" b="0" i="1" smtClean="0">
                              <a:solidFill>
                                <a:schemeClr val="tx2"/>
                              </a:solidFill>
                              <a:latin typeface="Cambria Math" panose="02040503050406030204" pitchFamily="18" charset="0"/>
                              <a:ea typeface="Cambria Math" panose="02040503050406030204" pitchFamily="18" charset="0"/>
                            </a:rPr>
                            <m:t> </m:t>
                          </m:r>
                          <m:r>
                            <a:rPr lang="es-MX" sz="4000" i="1">
                              <a:solidFill>
                                <a:schemeClr val="tx2"/>
                              </a:solidFill>
                              <a:latin typeface="Cambria Math" panose="02040503050406030204" pitchFamily="18" charset="0"/>
                              <a:ea typeface="Cambria Math" panose="02040503050406030204" pitchFamily="18" charset="0"/>
                            </a:rPr>
                            <m:t>𝑙</m:t>
                          </m:r>
                        </m:num>
                        <m:den>
                          <m:r>
                            <a:rPr lang="es-MX" sz="4000" i="1">
                              <a:solidFill>
                                <a:schemeClr val="tx2"/>
                              </a:solidFill>
                              <a:latin typeface="Cambria Math" panose="02040503050406030204" pitchFamily="18" charset="0"/>
                              <a:ea typeface="Cambria Math" panose="02040503050406030204" pitchFamily="18" charset="0"/>
                            </a:rPr>
                            <m:t>1</m:t>
                          </m:r>
                          <m:r>
                            <a:rPr lang="es-MX" sz="4000" b="0" i="1" smtClean="0">
                              <a:solidFill>
                                <a:schemeClr val="tx2"/>
                              </a:solidFill>
                              <a:latin typeface="Cambria Math" panose="02040503050406030204" pitchFamily="18" charset="0"/>
                              <a:ea typeface="Cambria Math" panose="02040503050406030204" pitchFamily="18" charset="0"/>
                            </a:rPr>
                            <m:t>000</m:t>
                          </m:r>
                          <m:sSup>
                            <m:sSupPr>
                              <m:ctrlPr>
                                <a:rPr lang="es-MX" sz="4000" i="1">
                                  <a:solidFill>
                                    <a:schemeClr val="tx2"/>
                                  </a:solidFill>
                                  <a:latin typeface="Cambria Math" panose="02040503050406030204" pitchFamily="18" charset="0"/>
                                  <a:ea typeface="Cambria Math" panose="02040503050406030204" pitchFamily="18" charset="0"/>
                                </a:rPr>
                              </m:ctrlPr>
                            </m:sSupPr>
                            <m:e>
                              <m:r>
                                <a:rPr lang="es-MX" sz="4000" b="0" i="1" smtClean="0">
                                  <a:solidFill>
                                    <a:schemeClr val="tx2"/>
                                  </a:solidFill>
                                  <a:latin typeface="Cambria Math" panose="02040503050406030204" pitchFamily="18" charset="0"/>
                                  <a:ea typeface="Cambria Math" panose="02040503050406030204" pitchFamily="18" charset="0"/>
                                </a:rPr>
                                <m:t> </m:t>
                              </m:r>
                              <m:r>
                                <m:rPr>
                                  <m:nor/>
                                </m:rPr>
                                <a:rPr lang="es-MX" sz="4000" i="0">
                                  <a:solidFill>
                                    <a:schemeClr val="tx2"/>
                                  </a:solidFill>
                                  <a:latin typeface="Cambria Math" panose="02040503050406030204" pitchFamily="18" charset="0"/>
                                  <a:ea typeface="Cambria Math" panose="02040503050406030204" pitchFamily="18" charset="0"/>
                                </a:rPr>
                                <m:t>cm</m:t>
                              </m:r>
                            </m:e>
                            <m:sup>
                              <m:r>
                                <a:rPr lang="es-MX" sz="4000" i="1">
                                  <a:solidFill>
                                    <a:schemeClr val="tx2"/>
                                  </a:solidFill>
                                  <a:latin typeface="Cambria Math" panose="02040503050406030204" pitchFamily="18" charset="0"/>
                                  <a:ea typeface="Cambria Math" panose="02040503050406030204" pitchFamily="18" charset="0"/>
                                </a:rPr>
                                <m:t>3</m:t>
                              </m:r>
                            </m:sup>
                          </m:sSup>
                          <m:r>
                            <a:rPr lang="es-MX" sz="4000" i="1">
                              <a:solidFill>
                                <a:schemeClr val="tx2"/>
                              </a:solidFill>
                              <a:latin typeface="Cambria Math" panose="02040503050406030204" pitchFamily="18" charset="0"/>
                              <a:ea typeface="Cambria Math" panose="02040503050406030204" pitchFamily="18" charset="0"/>
                            </a:rPr>
                            <m:t> </m:t>
                          </m:r>
                        </m:den>
                      </m:f>
                      <m:r>
                        <a:rPr lang="es-MX" sz="4000" b="0" i="1" smtClean="0">
                          <a:solidFill>
                            <a:schemeClr val="tx2"/>
                          </a:solidFill>
                          <a:latin typeface="Cambria Math" panose="02040503050406030204" pitchFamily="18" charset="0"/>
                          <a:ea typeface="Cambria Math" panose="02040503050406030204" pitchFamily="18" charset="0"/>
                        </a:rPr>
                        <m:t>∙</m:t>
                      </m:r>
                    </m:oMath>
                  </m:oMathPara>
                </a14:m>
                <a:endParaRPr lang="es-MX" sz="4000" dirty="0">
                  <a:solidFill>
                    <a:schemeClr val="tx2"/>
                  </a:solidFill>
                </a:endParaRPr>
              </a:p>
            </p:txBody>
          </p:sp>
        </mc:Choice>
        <mc:Fallback xmlns="">
          <p:sp>
            <p:nvSpPr>
              <p:cNvPr id="3" name="CuadroTexto 2">
                <a:extLst>
                  <a:ext uri="{FF2B5EF4-FFF2-40B4-BE49-F238E27FC236}">
                    <a16:creationId xmlns:a16="http://schemas.microsoft.com/office/drawing/2014/main" id="{BCA1CFED-5A69-7F7E-E90E-4DD32D5FDE63}"/>
                  </a:ext>
                </a:extLst>
              </p:cNvPr>
              <p:cNvSpPr txBox="1">
                <a:spLocks noRot="1" noChangeAspect="1" noMove="1" noResize="1" noEditPoints="1" noAdjustHandles="1" noChangeArrowheads="1" noChangeShapeType="1" noTextEdit="1"/>
              </p:cNvSpPr>
              <p:nvPr/>
            </p:nvSpPr>
            <p:spPr>
              <a:xfrm>
                <a:off x="3439536" y="2269797"/>
                <a:ext cx="3440235" cy="1261307"/>
              </a:xfrm>
              <a:prstGeom prst="rect">
                <a:avLst/>
              </a:prstGeom>
              <a:blipFill>
                <a:blip r:embed="rId4"/>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0F4032E5-38EB-F576-25D3-A3C8CA67D072}"/>
                  </a:ext>
                </a:extLst>
              </p:cNvPr>
              <p:cNvSpPr txBox="1"/>
              <p:nvPr/>
            </p:nvSpPr>
            <p:spPr>
              <a:xfrm>
                <a:off x="5834743" y="2228856"/>
                <a:ext cx="3440236" cy="12613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s-MX" sz="4000" i="1" smtClean="0">
                              <a:solidFill>
                                <a:schemeClr val="tx2"/>
                              </a:solidFill>
                              <a:latin typeface="Cambria Math" panose="02040503050406030204" pitchFamily="18" charset="0"/>
                              <a:ea typeface="Cambria Math" panose="02040503050406030204" pitchFamily="18" charset="0"/>
                            </a:rPr>
                          </m:ctrlPr>
                        </m:fPr>
                        <m:num>
                          <m:r>
                            <a:rPr lang="es-MX" sz="4000" i="1">
                              <a:solidFill>
                                <a:schemeClr val="tx2"/>
                              </a:solidFill>
                              <a:latin typeface="Cambria Math" panose="02040503050406030204" pitchFamily="18" charset="0"/>
                              <a:ea typeface="Cambria Math" panose="02040503050406030204" pitchFamily="18" charset="0"/>
                            </a:rPr>
                            <m:t>1</m:t>
                          </m:r>
                          <m:r>
                            <a:rPr lang="es-MX" sz="4000" b="0" i="1" smtClean="0">
                              <a:solidFill>
                                <a:schemeClr val="tx2"/>
                              </a:solidFill>
                              <a:latin typeface="Cambria Math" panose="02040503050406030204" pitchFamily="18" charset="0"/>
                              <a:ea typeface="Cambria Math" panose="02040503050406030204" pitchFamily="18" charset="0"/>
                            </a:rPr>
                            <m:t> </m:t>
                          </m:r>
                          <m:r>
                            <m:rPr>
                              <m:nor/>
                            </m:rPr>
                            <a:rPr lang="es-MX" sz="4000" b="0" i="0" smtClean="0">
                              <a:solidFill>
                                <a:schemeClr val="tx2"/>
                              </a:solidFill>
                              <a:latin typeface="Cambria Math" panose="02040503050406030204" pitchFamily="18" charset="0"/>
                              <a:ea typeface="Cambria Math" panose="02040503050406030204" pitchFamily="18" charset="0"/>
                            </a:rPr>
                            <m:t>ga</m:t>
                          </m:r>
                        </m:num>
                        <m:den>
                          <m:r>
                            <a:rPr lang="es-MX" sz="4000" b="0" i="1" smtClean="0">
                              <a:solidFill>
                                <a:schemeClr val="tx2"/>
                              </a:solidFill>
                              <a:latin typeface="Cambria Math" panose="02040503050406030204" pitchFamily="18" charset="0"/>
                              <a:ea typeface="Cambria Math" panose="02040503050406030204" pitchFamily="18" charset="0"/>
                            </a:rPr>
                            <m:t>3.785 </m:t>
                          </m:r>
                          <m:r>
                            <a:rPr lang="es-MX" sz="4000" b="0" i="1" smtClean="0">
                              <a:solidFill>
                                <a:schemeClr val="tx2"/>
                              </a:solidFill>
                              <a:latin typeface="Cambria Math" panose="02040503050406030204" pitchFamily="18" charset="0"/>
                              <a:ea typeface="Cambria Math" panose="02040503050406030204" pitchFamily="18" charset="0"/>
                            </a:rPr>
                            <m:t>𝑙</m:t>
                          </m:r>
                          <m:r>
                            <a:rPr lang="es-MX" sz="4000" i="1">
                              <a:solidFill>
                                <a:schemeClr val="tx2"/>
                              </a:solidFill>
                              <a:latin typeface="Cambria Math" panose="02040503050406030204" pitchFamily="18" charset="0"/>
                              <a:ea typeface="Cambria Math" panose="02040503050406030204" pitchFamily="18" charset="0"/>
                            </a:rPr>
                            <m:t> </m:t>
                          </m:r>
                        </m:den>
                      </m:f>
                      <m:r>
                        <a:rPr lang="es-MX" sz="4000" b="0" i="1" smtClean="0">
                          <a:solidFill>
                            <a:schemeClr val="tx2"/>
                          </a:solidFill>
                          <a:latin typeface="Cambria Math" panose="02040503050406030204" pitchFamily="18" charset="0"/>
                          <a:ea typeface="Cambria Math" panose="02040503050406030204" pitchFamily="18" charset="0"/>
                        </a:rPr>
                        <m:t>∙</m:t>
                      </m:r>
                    </m:oMath>
                  </m:oMathPara>
                </a14:m>
                <a:endParaRPr lang="es-MX" sz="4000" dirty="0">
                  <a:solidFill>
                    <a:schemeClr val="tx2"/>
                  </a:solidFill>
                </a:endParaRPr>
              </a:p>
            </p:txBody>
          </p:sp>
        </mc:Choice>
        <mc:Fallback xmlns="">
          <p:sp>
            <p:nvSpPr>
              <p:cNvPr id="5" name="CuadroTexto 4">
                <a:extLst>
                  <a:ext uri="{FF2B5EF4-FFF2-40B4-BE49-F238E27FC236}">
                    <a16:creationId xmlns:a16="http://schemas.microsoft.com/office/drawing/2014/main" id="{0F4032E5-38EB-F576-25D3-A3C8CA67D072}"/>
                  </a:ext>
                </a:extLst>
              </p:cNvPr>
              <p:cNvSpPr txBox="1">
                <a:spLocks noRot="1" noChangeAspect="1" noMove="1" noResize="1" noEditPoints="1" noAdjustHandles="1" noChangeArrowheads="1" noChangeShapeType="1" noTextEdit="1"/>
              </p:cNvSpPr>
              <p:nvPr/>
            </p:nvSpPr>
            <p:spPr>
              <a:xfrm>
                <a:off x="5834743" y="2228856"/>
                <a:ext cx="3440236" cy="1261307"/>
              </a:xfrm>
              <a:prstGeom prst="rect">
                <a:avLst/>
              </a:prstGeom>
              <a:blipFill>
                <a:blip r:embed="rId5"/>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8F66D779-A23D-3515-7D3B-C7BD325E5BD3}"/>
                  </a:ext>
                </a:extLst>
              </p:cNvPr>
              <p:cNvSpPr txBox="1"/>
              <p:nvPr/>
            </p:nvSpPr>
            <p:spPr>
              <a:xfrm>
                <a:off x="7996798" y="2197121"/>
                <a:ext cx="3440236" cy="12613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s-MX" sz="4000" i="1" smtClean="0">
                              <a:solidFill>
                                <a:schemeClr val="tx2"/>
                              </a:solidFill>
                              <a:latin typeface="Cambria Math" panose="02040503050406030204" pitchFamily="18" charset="0"/>
                              <a:ea typeface="Cambria Math" panose="02040503050406030204" pitchFamily="18" charset="0"/>
                            </a:rPr>
                          </m:ctrlPr>
                        </m:fPr>
                        <m:num>
                          <m:r>
                            <a:rPr lang="es-MX" sz="4000" i="1">
                              <a:solidFill>
                                <a:schemeClr val="tx2"/>
                              </a:solidFill>
                              <a:latin typeface="Cambria Math" panose="02040503050406030204" pitchFamily="18" charset="0"/>
                              <a:ea typeface="Cambria Math" panose="02040503050406030204" pitchFamily="18" charset="0"/>
                            </a:rPr>
                            <m:t>1</m:t>
                          </m:r>
                          <m:r>
                            <a:rPr lang="es-MX" sz="4000" b="0" i="1" smtClean="0">
                              <a:solidFill>
                                <a:schemeClr val="tx2"/>
                              </a:solidFill>
                              <a:latin typeface="Cambria Math" panose="02040503050406030204" pitchFamily="18" charset="0"/>
                              <a:ea typeface="Cambria Math" panose="02040503050406030204" pitchFamily="18" charset="0"/>
                            </a:rPr>
                            <m:t> </m:t>
                          </m:r>
                          <m:r>
                            <m:rPr>
                              <m:nor/>
                            </m:rPr>
                            <a:rPr lang="es-MX" sz="4000" b="0" i="0" smtClean="0">
                              <a:solidFill>
                                <a:schemeClr val="tx2"/>
                              </a:solidFill>
                              <a:latin typeface="Cambria Math" panose="02040503050406030204" pitchFamily="18" charset="0"/>
                              <a:ea typeface="Cambria Math" panose="02040503050406030204" pitchFamily="18" charset="0"/>
                            </a:rPr>
                            <m:t>min</m:t>
                          </m:r>
                        </m:num>
                        <m:den>
                          <m:r>
                            <a:rPr lang="es-MX" sz="4000" b="0" i="1" smtClean="0">
                              <a:solidFill>
                                <a:schemeClr val="tx2"/>
                              </a:solidFill>
                              <a:latin typeface="Cambria Math" panose="02040503050406030204" pitchFamily="18" charset="0"/>
                              <a:ea typeface="Cambria Math" panose="02040503050406030204" pitchFamily="18" charset="0"/>
                            </a:rPr>
                            <m:t>60 </m:t>
                          </m:r>
                          <m:r>
                            <a:rPr lang="es-MX" sz="4000" b="0" i="1" smtClean="0">
                              <a:solidFill>
                                <a:schemeClr val="tx2"/>
                              </a:solidFill>
                              <a:latin typeface="Cambria Math" panose="02040503050406030204" pitchFamily="18" charset="0"/>
                              <a:ea typeface="Cambria Math" panose="02040503050406030204" pitchFamily="18" charset="0"/>
                            </a:rPr>
                            <m:t>𝑠</m:t>
                          </m:r>
                          <m:r>
                            <a:rPr lang="es-MX" sz="4000" i="1">
                              <a:solidFill>
                                <a:schemeClr val="tx2"/>
                              </a:solidFill>
                              <a:latin typeface="Cambria Math" panose="02040503050406030204" pitchFamily="18" charset="0"/>
                              <a:ea typeface="Cambria Math" panose="02040503050406030204" pitchFamily="18" charset="0"/>
                            </a:rPr>
                            <m:t> </m:t>
                          </m:r>
                        </m:den>
                      </m:f>
                      <m:r>
                        <a:rPr lang="es-MX" sz="4000" b="0" i="1" smtClean="0">
                          <a:solidFill>
                            <a:schemeClr val="tx2"/>
                          </a:solidFill>
                          <a:latin typeface="Cambria Math" panose="02040503050406030204" pitchFamily="18" charset="0"/>
                          <a:ea typeface="Cambria Math" panose="02040503050406030204" pitchFamily="18" charset="0"/>
                        </a:rPr>
                        <m:t>=</m:t>
                      </m:r>
                    </m:oMath>
                  </m:oMathPara>
                </a14:m>
                <a:endParaRPr lang="es-MX" sz="4000" dirty="0">
                  <a:solidFill>
                    <a:schemeClr val="tx2"/>
                  </a:solidFill>
                </a:endParaRPr>
              </a:p>
            </p:txBody>
          </p:sp>
        </mc:Choice>
        <mc:Fallback xmlns="">
          <p:sp>
            <p:nvSpPr>
              <p:cNvPr id="6" name="CuadroTexto 5">
                <a:extLst>
                  <a:ext uri="{FF2B5EF4-FFF2-40B4-BE49-F238E27FC236}">
                    <a16:creationId xmlns:a16="http://schemas.microsoft.com/office/drawing/2014/main" id="{8F66D779-A23D-3515-7D3B-C7BD325E5BD3}"/>
                  </a:ext>
                </a:extLst>
              </p:cNvPr>
              <p:cNvSpPr txBox="1">
                <a:spLocks noRot="1" noChangeAspect="1" noMove="1" noResize="1" noEditPoints="1" noAdjustHandles="1" noChangeArrowheads="1" noChangeShapeType="1" noTextEdit="1"/>
              </p:cNvSpPr>
              <p:nvPr/>
            </p:nvSpPr>
            <p:spPr>
              <a:xfrm>
                <a:off x="7996798" y="2197121"/>
                <a:ext cx="3440236" cy="1261307"/>
              </a:xfrm>
              <a:prstGeom prst="rect">
                <a:avLst/>
              </a:prstGeom>
              <a:blipFill>
                <a:blip r:embed="rId6"/>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4FB612BC-22CF-8365-5983-09D7A2077AE1}"/>
                  </a:ext>
                </a:extLst>
              </p:cNvPr>
              <p:cNvSpPr txBox="1"/>
              <p:nvPr/>
            </p:nvSpPr>
            <p:spPr>
              <a:xfrm>
                <a:off x="1262560" y="4503805"/>
                <a:ext cx="4353951" cy="12615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MX" sz="4000" b="0" i="1" smtClean="0">
                          <a:solidFill>
                            <a:schemeClr val="tx2"/>
                          </a:solidFill>
                          <a:latin typeface="Cambria Math" panose="02040503050406030204" pitchFamily="18" charset="0"/>
                        </a:rPr>
                        <m:t>=</m:t>
                      </m:r>
                      <m:f>
                        <m:fPr>
                          <m:ctrlPr>
                            <a:rPr lang="es-MX" sz="4000" b="0" i="1" smtClean="0">
                              <a:solidFill>
                                <a:schemeClr val="tx2"/>
                              </a:solidFill>
                              <a:latin typeface="Cambria Math" panose="02040503050406030204" pitchFamily="18" charset="0"/>
                            </a:rPr>
                          </m:ctrlPr>
                        </m:fPr>
                        <m:num>
                          <m:r>
                            <a:rPr lang="es-MX" sz="4000" b="0" i="1" smtClean="0">
                              <a:solidFill>
                                <a:schemeClr val="tx2"/>
                              </a:solidFill>
                              <a:latin typeface="Cambria Math" panose="02040503050406030204" pitchFamily="18" charset="0"/>
                            </a:rPr>
                            <m:t>96500</m:t>
                          </m:r>
                        </m:num>
                        <m:den>
                          <m:r>
                            <a:rPr lang="es-MX" sz="4000" b="0" i="1" smtClean="0">
                              <a:solidFill>
                                <a:schemeClr val="tx2"/>
                              </a:solidFill>
                              <a:latin typeface="Cambria Math" panose="02040503050406030204" pitchFamily="18" charset="0"/>
                            </a:rPr>
                            <m:t>227100</m:t>
                          </m:r>
                        </m:den>
                      </m:f>
                      <m:r>
                        <a:rPr lang="es-MX" sz="4000" b="0" i="1" smtClean="0">
                          <a:solidFill>
                            <a:schemeClr val="tx2"/>
                          </a:solidFill>
                          <a:latin typeface="Cambria Math" panose="02040503050406030204" pitchFamily="18" charset="0"/>
                        </a:rPr>
                        <m:t> </m:t>
                      </m:r>
                      <m:f>
                        <m:fPr>
                          <m:ctrlPr>
                            <a:rPr lang="es-MX" sz="4000" b="0" i="1" smtClean="0">
                              <a:solidFill>
                                <a:schemeClr val="tx2"/>
                              </a:solidFill>
                              <a:latin typeface="Cambria Math" panose="02040503050406030204" pitchFamily="18" charset="0"/>
                            </a:rPr>
                          </m:ctrlPr>
                        </m:fPr>
                        <m:num>
                          <m:r>
                            <m:rPr>
                              <m:nor/>
                            </m:rPr>
                            <a:rPr lang="es-MX" sz="4000" b="0" i="0" smtClean="0">
                              <a:solidFill>
                                <a:schemeClr val="tx2"/>
                              </a:solidFill>
                              <a:latin typeface="Cambria Math" panose="02040503050406030204" pitchFamily="18" charset="0"/>
                            </a:rPr>
                            <m:t>ga</m:t>
                          </m:r>
                        </m:num>
                        <m:den>
                          <m:r>
                            <a:rPr lang="es-MX" sz="4000" b="0" i="1" smtClean="0">
                              <a:solidFill>
                                <a:schemeClr val="tx2"/>
                              </a:solidFill>
                              <a:latin typeface="Cambria Math" panose="02040503050406030204" pitchFamily="18" charset="0"/>
                            </a:rPr>
                            <m:t>𝑠</m:t>
                          </m:r>
                        </m:den>
                      </m:f>
                    </m:oMath>
                  </m:oMathPara>
                </a14:m>
                <a:endParaRPr lang="es-MX" sz="4000" dirty="0">
                  <a:solidFill>
                    <a:schemeClr val="tx2"/>
                  </a:solidFill>
                </a:endParaRPr>
              </a:p>
            </p:txBody>
          </p:sp>
        </mc:Choice>
        <mc:Fallback xmlns="">
          <p:sp>
            <p:nvSpPr>
              <p:cNvPr id="7" name="CuadroTexto 6">
                <a:extLst>
                  <a:ext uri="{FF2B5EF4-FFF2-40B4-BE49-F238E27FC236}">
                    <a16:creationId xmlns:a16="http://schemas.microsoft.com/office/drawing/2014/main" id="{4FB612BC-22CF-8365-5983-09D7A2077AE1}"/>
                  </a:ext>
                </a:extLst>
              </p:cNvPr>
              <p:cNvSpPr txBox="1">
                <a:spLocks noRot="1" noChangeAspect="1" noMove="1" noResize="1" noEditPoints="1" noAdjustHandles="1" noChangeArrowheads="1" noChangeShapeType="1" noTextEdit="1"/>
              </p:cNvSpPr>
              <p:nvPr/>
            </p:nvSpPr>
            <p:spPr>
              <a:xfrm>
                <a:off x="1262560" y="4503805"/>
                <a:ext cx="4353951" cy="1261564"/>
              </a:xfrm>
              <a:prstGeom prst="rect">
                <a:avLst/>
              </a:prstGeom>
              <a:blipFill>
                <a:blip r:embed="rId7"/>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3418488371"/>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1000"/>
                                        <p:tgtEl>
                                          <p:spTgt spid="2"/>
                                        </p:tgtEl>
                                      </p:cBhvr>
                                    </p:animEffect>
                                    <p:anim calcmode="lin" valueType="num">
                                      <p:cBhvr>
                                        <p:cTn id="31" dur="1000" fill="hold"/>
                                        <p:tgtEl>
                                          <p:spTgt spid="2"/>
                                        </p:tgtEl>
                                        <p:attrNameLst>
                                          <p:attrName>ppt_x</p:attrName>
                                        </p:attrNameLst>
                                      </p:cBhvr>
                                      <p:tavLst>
                                        <p:tav tm="0">
                                          <p:val>
                                            <p:strVal val="#ppt_x"/>
                                          </p:val>
                                        </p:tav>
                                        <p:tav tm="100000">
                                          <p:val>
                                            <p:strVal val="#ppt_x"/>
                                          </p:val>
                                        </p:tav>
                                      </p:tavLst>
                                    </p:anim>
                                    <p:anim calcmode="lin" valueType="num">
                                      <p:cBhvr>
                                        <p:cTn id="3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3" grpId="0"/>
      <p:bldP spid="5" grpId="0"/>
      <p:bldP spid="6" grpId="0"/>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object 5"/>
          <p:cNvSpPr txBox="1"/>
          <p:nvPr/>
        </p:nvSpPr>
        <p:spPr>
          <a:xfrm>
            <a:off x="562708" y="2326615"/>
            <a:ext cx="10874326" cy="737916"/>
          </a:xfrm>
          <a:prstGeom prst="rect">
            <a:avLst/>
          </a:prstGeom>
        </p:spPr>
        <p:txBody>
          <a:bodyPr vert="horz" wrap="square" lIns="0" tIns="25167" rIns="0" bIns="0" rtlCol="0">
            <a:spAutoFit/>
          </a:bodyPr>
          <a:lstStyle/>
          <a:p>
            <a:pPr marL="38100" marR="30480">
              <a:lnSpc>
                <a:spcPct val="124500"/>
              </a:lnSpc>
              <a:spcBef>
                <a:spcPts val="100"/>
              </a:spcBef>
            </a:pPr>
            <a:r>
              <a:rPr lang="pt-BR" sz="4000" spc="-20" dirty="0" err="1">
                <a:solidFill>
                  <a:schemeClr val="tx2"/>
                </a:solidFill>
                <a:cs typeface="Tahoma"/>
              </a:rPr>
              <a:t>Convertir</a:t>
            </a:r>
            <a:r>
              <a:rPr lang="pt-BR" sz="4000" spc="-20" dirty="0">
                <a:solidFill>
                  <a:schemeClr val="tx2"/>
                </a:solidFill>
                <a:cs typeface="Tahoma"/>
              </a:rPr>
              <a:t> 10 m</a:t>
            </a:r>
            <a:r>
              <a:rPr lang="pt-BR" sz="4000" spc="-20" baseline="30000" dirty="0">
                <a:solidFill>
                  <a:schemeClr val="tx2"/>
                </a:solidFill>
                <a:cs typeface="Tahoma"/>
              </a:rPr>
              <a:t>3</a:t>
            </a:r>
            <a:r>
              <a:rPr lang="pt-BR" sz="4000" spc="-20" dirty="0">
                <a:solidFill>
                  <a:schemeClr val="tx2"/>
                </a:solidFill>
                <a:cs typeface="Tahoma"/>
              </a:rPr>
              <a:t> a ft</a:t>
            </a:r>
            <a:r>
              <a:rPr lang="pt-BR" sz="4000" spc="-20" baseline="30000" dirty="0">
                <a:solidFill>
                  <a:schemeClr val="tx2"/>
                </a:solidFill>
                <a:cs typeface="Tahoma"/>
              </a:rPr>
              <a:t>3</a:t>
            </a:r>
          </a:p>
        </p:txBody>
      </p:sp>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Ejercicio de participación</a:t>
            </a:r>
          </a:p>
        </p:txBody>
      </p:sp>
      <p:sp>
        <p:nvSpPr>
          <p:cNvPr id="2" name="object 5">
            <a:extLst>
              <a:ext uri="{FF2B5EF4-FFF2-40B4-BE49-F238E27FC236}">
                <a16:creationId xmlns:a16="http://schemas.microsoft.com/office/drawing/2014/main" id="{03E0EA5C-68DB-18DF-FBF3-3590AAE0C637}"/>
              </a:ext>
            </a:extLst>
          </p:cNvPr>
          <p:cNvSpPr txBox="1"/>
          <p:nvPr/>
        </p:nvSpPr>
        <p:spPr>
          <a:xfrm>
            <a:off x="562708" y="3424512"/>
            <a:ext cx="10874326" cy="2276798"/>
          </a:xfrm>
          <a:prstGeom prst="rect">
            <a:avLst/>
          </a:prstGeom>
        </p:spPr>
        <p:txBody>
          <a:bodyPr vert="horz" wrap="square" lIns="0" tIns="25167" rIns="0" bIns="0" rtlCol="0">
            <a:spAutoFit/>
          </a:bodyPr>
          <a:lstStyle/>
          <a:p>
            <a:pPr marL="38100" marR="30480">
              <a:lnSpc>
                <a:spcPct val="124500"/>
              </a:lnSpc>
              <a:spcBef>
                <a:spcPts val="100"/>
              </a:spcBef>
            </a:pPr>
            <a:r>
              <a:rPr lang="es-MX" sz="4000" spc="-20" dirty="0">
                <a:solidFill>
                  <a:schemeClr val="tx2"/>
                </a:solidFill>
                <a:cs typeface="Tahoma"/>
              </a:rPr>
              <a:t>Las primeras 15 respuestas correctas que se envíen por el chat general, les otorgará un punto de participación en clase.</a:t>
            </a:r>
            <a:endParaRPr lang="pt-BR" sz="4000" spc="-20" dirty="0">
              <a:solidFill>
                <a:schemeClr val="tx2"/>
              </a:solidFill>
              <a:cs typeface="Tahoma"/>
            </a:endParaRPr>
          </a:p>
        </p:txBody>
      </p:sp>
    </p:spTree>
    <p:extLst>
      <p:ext uri="{BB962C8B-B14F-4D97-AF65-F5344CB8AC3E}">
        <p14:creationId xmlns:p14="http://schemas.microsoft.com/office/powerpoint/2010/main" val="4059875412"/>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object 5"/>
          <p:cNvSpPr txBox="1"/>
          <p:nvPr/>
        </p:nvSpPr>
        <p:spPr>
          <a:xfrm>
            <a:off x="562708" y="2326615"/>
            <a:ext cx="10874326" cy="737916"/>
          </a:xfrm>
          <a:prstGeom prst="rect">
            <a:avLst/>
          </a:prstGeom>
        </p:spPr>
        <p:txBody>
          <a:bodyPr vert="horz" wrap="square" lIns="0" tIns="25167" rIns="0" bIns="0" rtlCol="0">
            <a:spAutoFit/>
          </a:bodyPr>
          <a:lstStyle/>
          <a:p>
            <a:pPr marL="38100" marR="30480">
              <a:lnSpc>
                <a:spcPct val="124500"/>
              </a:lnSpc>
              <a:spcBef>
                <a:spcPts val="100"/>
              </a:spcBef>
            </a:pPr>
            <a:r>
              <a:rPr lang="pt-BR" sz="4000" spc="-20" dirty="0" err="1">
                <a:solidFill>
                  <a:schemeClr val="tx2"/>
                </a:solidFill>
                <a:cs typeface="Tahoma"/>
              </a:rPr>
              <a:t>Convertir</a:t>
            </a:r>
            <a:r>
              <a:rPr lang="pt-BR" sz="4000" spc="-20" dirty="0">
                <a:solidFill>
                  <a:schemeClr val="tx2"/>
                </a:solidFill>
                <a:cs typeface="Tahoma"/>
              </a:rPr>
              <a:t> 10 m</a:t>
            </a:r>
            <a:r>
              <a:rPr lang="pt-BR" sz="4000" spc="-20" baseline="30000" dirty="0">
                <a:solidFill>
                  <a:schemeClr val="tx2"/>
                </a:solidFill>
                <a:cs typeface="Tahoma"/>
              </a:rPr>
              <a:t>3</a:t>
            </a:r>
            <a:r>
              <a:rPr lang="pt-BR" sz="4000" spc="-20" dirty="0">
                <a:solidFill>
                  <a:schemeClr val="tx2"/>
                </a:solidFill>
                <a:cs typeface="Tahoma"/>
              </a:rPr>
              <a:t> a ft</a:t>
            </a:r>
            <a:r>
              <a:rPr lang="pt-BR" sz="4000" spc="-20" baseline="30000" dirty="0">
                <a:solidFill>
                  <a:schemeClr val="tx2"/>
                </a:solidFill>
                <a:cs typeface="Tahoma"/>
              </a:rPr>
              <a:t>3</a:t>
            </a:r>
          </a:p>
        </p:txBody>
      </p:sp>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Ejercicio de participación</a:t>
            </a:r>
          </a:p>
        </p:txBody>
      </p:sp>
      <p:sp>
        <p:nvSpPr>
          <p:cNvPr id="2" name="object 5">
            <a:extLst>
              <a:ext uri="{FF2B5EF4-FFF2-40B4-BE49-F238E27FC236}">
                <a16:creationId xmlns:a16="http://schemas.microsoft.com/office/drawing/2014/main" id="{03E0EA5C-68DB-18DF-FBF3-3590AAE0C637}"/>
              </a:ext>
            </a:extLst>
          </p:cNvPr>
          <p:cNvSpPr txBox="1"/>
          <p:nvPr/>
        </p:nvSpPr>
        <p:spPr>
          <a:xfrm>
            <a:off x="562708" y="3424512"/>
            <a:ext cx="10874326" cy="737916"/>
          </a:xfrm>
          <a:prstGeom prst="rect">
            <a:avLst/>
          </a:prstGeom>
        </p:spPr>
        <p:txBody>
          <a:bodyPr vert="horz" wrap="square" lIns="0" tIns="25167" rIns="0" bIns="0" rtlCol="0">
            <a:spAutoFit/>
          </a:bodyPr>
          <a:lstStyle/>
          <a:p>
            <a:pPr marL="38100" marR="30480">
              <a:lnSpc>
                <a:spcPct val="124500"/>
              </a:lnSpc>
              <a:spcBef>
                <a:spcPts val="100"/>
              </a:spcBef>
            </a:pPr>
            <a:r>
              <a:rPr lang="es-MX" sz="4000" spc="-20" dirty="0">
                <a:solidFill>
                  <a:schemeClr val="tx2"/>
                </a:solidFill>
                <a:cs typeface="Tahoma"/>
              </a:rPr>
              <a:t>El factor de conversión es:</a:t>
            </a:r>
            <a:endParaRPr lang="pt-BR" sz="4000" spc="-20" dirty="0">
              <a:solidFill>
                <a:schemeClr val="tx2"/>
              </a:solidFill>
              <a:cs typeface="Tahoma"/>
            </a:endParaRPr>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E317BD2D-EEE1-439A-19F4-F8F40E23C5B7}"/>
                  </a:ext>
                </a:extLst>
              </p:cNvPr>
              <p:cNvSpPr txBox="1"/>
              <p:nvPr/>
            </p:nvSpPr>
            <p:spPr>
              <a:xfrm>
                <a:off x="278295" y="4490238"/>
                <a:ext cx="4332493"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MX" sz="4000" b="0" i="1" smtClean="0">
                          <a:solidFill>
                            <a:schemeClr val="tx2"/>
                          </a:solidFill>
                          <a:latin typeface="Cambria Math" panose="02040503050406030204" pitchFamily="18" charset="0"/>
                        </a:rPr>
                        <m:t>1 </m:t>
                      </m:r>
                      <m:r>
                        <m:rPr>
                          <m:nor/>
                        </m:rPr>
                        <a:rPr lang="es-MX" sz="4000" b="0" i="0" smtClean="0">
                          <a:solidFill>
                            <a:schemeClr val="tx2"/>
                          </a:solidFill>
                          <a:latin typeface="Cambria Math" panose="02040503050406030204" pitchFamily="18" charset="0"/>
                        </a:rPr>
                        <m:t>ft</m:t>
                      </m:r>
                      <m:r>
                        <a:rPr lang="es-MX" sz="4000" b="0" i="1" smtClean="0">
                          <a:solidFill>
                            <a:schemeClr val="tx2"/>
                          </a:solidFill>
                          <a:latin typeface="Cambria Math" panose="02040503050406030204" pitchFamily="18" charset="0"/>
                        </a:rPr>
                        <m:t>=0.3048 </m:t>
                      </m:r>
                      <m:r>
                        <a:rPr lang="es-MX" sz="4000" b="0" i="1" smtClean="0">
                          <a:solidFill>
                            <a:schemeClr val="tx2"/>
                          </a:solidFill>
                          <a:latin typeface="Cambria Math" panose="02040503050406030204" pitchFamily="18" charset="0"/>
                        </a:rPr>
                        <m:t>𝑚</m:t>
                      </m:r>
                    </m:oMath>
                  </m:oMathPara>
                </a14:m>
                <a:endParaRPr lang="es-MX" sz="4000" dirty="0">
                  <a:solidFill>
                    <a:schemeClr val="tx2"/>
                  </a:solidFill>
                </a:endParaRPr>
              </a:p>
            </p:txBody>
          </p:sp>
        </mc:Choice>
        <mc:Fallback xmlns="">
          <p:sp>
            <p:nvSpPr>
              <p:cNvPr id="3" name="CuadroTexto 2">
                <a:extLst>
                  <a:ext uri="{FF2B5EF4-FFF2-40B4-BE49-F238E27FC236}">
                    <a16:creationId xmlns:a16="http://schemas.microsoft.com/office/drawing/2014/main" id="{E317BD2D-EEE1-439A-19F4-F8F40E23C5B7}"/>
                  </a:ext>
                </a:extLst>
              </p:cNvPr>
              <p:cNvSpPr txBox="1">
                <a:spLocks noRot="1" noChangeAspect="1" noMove="1" noResize="1" noEditPoints="1" noAdjustHandles="1" noChangeArrowheads="1" noChangeShapeType="1" noTextEdit="1"/>
              </p:cNvSpPr>
              <p:nvPr/>
            </p:nvSpPr>
            <p:spPr>
              <a:xfrm>
                <a:off x="278295" y="4490238"/>
                <a:ext cx="4332493" cy="707886"/>
              </a:xfrm>
              <a:prstGeom prst="rect">
                <a:avLst/>
              </a:prstGeom>
              <a:blipFill>
                <a:blip r:embed="rId2"/>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9CAF8A04-09EB-7D64-AB25-4E85C66D2A59}"/>
                  </a:ext>
                </a:extLst>
              </p:cNvPr>
              <p:cNvSpPr txBox="1"/>
              <p:nvPr/>
            </p:nvSpPr>
            <p:spPr>
              <a:xfrm>
                <a:off x="106018" y="5521652"/>
                <a:ext cx="5685183"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s-MX" sz="4000" b="0" i="1" smtClean="0">
                              <a:solidFill>
                                <a:schemeClr val="tx2"/>
                              </a:solidFill>
                              <a:latin typeface="Cambria Math" panose="02040503050406030204" pitchFamily="18" charset="0"/>
                            </a:rPr>
                          </m:ctrlPr>
                        </m:sSupPr>
                        <m:e>
                          <m:r>
                            <a:rPr lang="es-MX" sz="4000" b="0" i="1" smtClean="0">
                              <a:solidFill>
                                <a:schemeClr val="tx2"/>
                              </a:solidFill>
                              <a:latin typeface="Cambria Math" panose="02040503050406030204" pitchFamily="18" charset="0"/>
                            </a:rPr>
                            <m:t>(</m:t>
                          </m:r>
                          <m:r>
                            <a:rPr lang="es-MX" sz="4000" i="1">
                              <a:solidFill>
                                <a:schemeClr val="tx2"/>
                              </a:solidFill>
                              <a:latin typeface="Cambria Math" panose="02040503050406030204" pitchFamily="18" charset="0"/>
                            </a:rPr>
                            <m:t>1 </m:t>
                          </m:r>
                          <m:r>
                            <m:rPr>
                              <m:nor/>
                            </m:rPr>
                            <a:rPr lang="es-MX" sz="4000" i="0">
                              <a:solidFill>
                                <a:schemeClr val="tx2"/>
                              </a:solidFill>
                              <a:latin typeface="Cambria Math" panose="02040503050406030204" pitchFamily="18" charset="0"/>
                            </a:rPr>
                            <m:t>ft</m:t>
                          </m:r>
                          <m:r>
                            <a:rPr lang="es-MX" sz="4000" b="0" i="1" smtClean="0">
                              <a:solidFill>
                                <a:schemeClr val="tx2"/>
                              </a:solidFill>
                              <a:latin typeface="Cambria Math" panose="02040503050406030204" pitchFamily="18" charset="0"/>
                            </a:rPr>
                            <m:t>)</m:t>
                          </m:r>
                        </m:e>
                        <m:sup>
                          <m:r>
                            <a:rPr lang="es-MX" sz="4000" b="0" i="1" smtClean="0">
                              <a:solidFill>
                                <a:schemeClr val="tx2"/>
                              </a:solidFill>
                              <a:latin typeface="Cambria Math" panose="02040503050406030204" pitchFamily="18" charset="0"/>
                            </a:rPr>
                            <m:t>3</m:t>
                          </m:r>
                        </m:sup>
                      </m:sSup>
                      <m:r>
                        <a:rPr lang="es-MX" sz="4000" b="0" i="1" smtClean="0">
                          <a:solidFill>
                            <a:schemeClr val="tx2"/>
                          </a:solidFill>
                          <a:latin typeface="Cambria Math" panose="02040503050406030204" pitchFamily="18" charset="0"/>
                        </a:rPr>
                        <m:t>=</m:t>
                      </m:r>
                      <m:sSup>
                        <m:sSupPr>
                          <m:ctrlPr>
                            <a:rPr lang="es-MX" sz="4000" b="0" i="1" smtClean="0">
                              <a:solidFill>
                                <a:schemeClr val="tx2"/>
                              </a:solidFill>
                              <a:latin typeface="Cambria Math" panose="02040503050406030204" pitchFamily="18" charset="0"/>
                            </a:rPr>
                          </m:ctrlPr>
                        </m:sSupPr>
                        <m:e>
                          <m:r>
                            <a:rPr lang="es-MX" sz="4000" i="1">
                              <a:solidFill>
                                <a:schemeClr val="tx2"/>
                              </a:solidFill>
                              <a:latin typeface="Cambria Math" panose="02040503050406030204" pitchFamily="18" charset="0"/>
                            </a:rPr>
                            <m:t>(0.3048 </m:t>
                          </m:r>
                          <m:r>
                            <a:rPr lang="es-MX" sz="4000" i="1">
                              <a:solidFill>
                                <a:schemeClr val="tx2"/>
                              </a:solidFill>
                              <a:latin typeface="Cambria Math" panose="02040503050406030204" pitchFamily="18" charset="0"/>
                            </a:rPr>
                            <m:t>𝑚</m:t>
                          </m:r>
                          <m:r>
                            <a:rPr lang="es-MX" sz="4000" i="1">
                              <a:solidFill>
                                <a:schemeClr val="tx2"/>
                              </a:solidFill>
                              <a:latin typeface="Cambria Math" panose="02040503050406030204" pitchFamily="18" charset="0"/>
                            </a:rPr>
                            <m:t>)</m:t>
                          </m:r>
                        </m:e>
                        <m:sup>
                          <m:r>
                            <a:rPr lang="es-MX" sz="4000" b="0" i="1" smtClean="0">
                              <a:solidFill>
                                <a:schemeClr val="tx2"/>
                              </a:solidFill>
                              <a:latin typeface="Cambria Math" panose="02040503050406030204" pitchFamily="18" charset="0"/>
                            </a:rPr>
                            <m:t>3</m:t>
                          </m:r>
                        </m:sup>
                      </m:sSup>
                    </m:oMath>
                  </m:oMathPara>
                </a14:m>
                <a:endParaRPr lang="es-MX" sz="4000" dirty="0">
                  <a:solidFill>
                    <a:schemeClr val="tx2"/>
                  </a:solidFill>
                </a:endParaRPr>
              </a:p>
            </p:txBody>
          </p:sp>
        </mc:Choice>
        <mc:Fallback xmlns="">
          <p:sp>
            <p:nvSpPr>
              <p:cNvPr id="7" name="CuadroTexto 6">
                <a:extLst>
                  <a:ext uri="{FF2B5EF4-FFF2-40B4-BE49-F238E27FC236}">
                    <a16:creationId xmlns:a16="http://schemas.microsoft.com/office/drawing/2014/main" id="{9CAF8A04-09EB-7D64-AB25-4E85C66D2A59}"/>
                  </a:ext>
                </a:extLst>
              </p:cNvPr>
              <p:cNvSpPr txBox="1">
                <a:spLocks noRot="1" noChangeAspect="1" noMove="1" noResize="1" noEditPoints="1" noAdjustHandles="1" noChangeArrowheads="1" noChangeShapeType="1" noTextEdit="1"/>
              </p:cNvSpPr>
              <p:nvPr/>
            </p:nvSpPr>
            <p:spPr>
              <a:xfrm>
                <a:off x="106018" y="5521652"/>
                <a:ext cx="5685183" cy="707886"/>
              </a:xfrm>
              <a:prstGeom prst="rect">
                <a:avLst/>
              </a:prstGeom>
              <a:blipFill>
                <a:blip r:embed="rId3"/>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0E783948-5D11-B52D-A622-1F7031139F3A}"/>
                  </a:ext>
                </a:extLst>
              </p:cNvPr>
              <p:cNvSpPr txBox="1"/>
              <p:nvPr/>
            </p:nvSpPr>
            <p:spPr>
              <a:xfrm>
                <a:off x="5791201" y="5464361"/>
                <a:ext cx="5685183"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s-MX" sz="4000" b="0" i="1" smtClean="0">
                              <a:solidFill>
                                <a:schemeClr val="tx2"/>
                              </a:solidFill>
                              <a:latin typeface="Cambria Math" panose="02040503050406030204" pitchFamily="18" charset="0"/>
                            </a:rPr>
                          </m:ctrlPr>
                        </m:sSupPr>
                        <m:e>
                          <m:r>
                            <a:rPr lang="es-MX" sz="4000" b="0" i="1" smtClean="0">
                              <a:solidFill>
                                <a:schemeClr val="tx2"/>
                              </a:solidFill>
                              <a:latin typeface="Cambria Math" panose="02040503050406030204" pitchFamily="18" charset="0"/>
                              <a:ea typeface="Cambria Math" panose="02040503050406030204" pitchFamily="18" charset="0"/>
                            </a:rPr>
                            <m:t>→</m:t>
                          </m:r>
                          <m:r>
                            <a:rPr lang="es-MX" sz="4000" i="1">
                              <a:solidFill>
                                <a:schemeClr val="tx2"/>
                              </a:solidFill>
                              <a:latin typeface="Cambria Math" panose="02040503050406030204" pitchFamily="18" charset="0"/>
                            </a:rPr>
                            <m:t>1 </m:t>
                          </m:r>
                          <m:r>
                            <m:rPr>
                              <m:nor/>
                            </m:rPr>
                            <a:rPr lang="es-MX" sz="4000" i="0">
                              <a:solidFill>
                                <a:schemeClr val="tx2"/>
                              </a:solidFill>
                              <a:latin typeface="Cambria Math" panose="02040503050406030204" pitchFamily="18" charset="0"/>
                            </a:rPr>
                            <m:t>ft</m:t>
                          </m:r>
                        </m:e>
                        <m:sup>
                          <m:r>
                            <a:rPr lang="es-MX" sz="4000" b="0" i="1" smtClean="0">
                              <a:solidFill>
                                <a:schemeClr val="tx2"/>
                              </a:solidFill>
                              <a:latin typeface="Cambria Math" panose="02040503050406030204" pitchFamily="18" charset="0"/>
                            </a:rPr>
                            <m:t>3</m:t>
                          </m:r>
                        </m:sup>
                      </m:sSup>
                      <m:r>
                        <a:rPr lang="es-MX" sz="4000" b="0" i="1" smtClean="0">
                          <a:solidFill>
                            <a:schemeClr val="tx2"/>
                          </a:solidFill>
                          <a:latin typeface="Cambria Math" panose="02040503050406030204" pitchFamily="18" charset="0"/>
                        </a:rPr>
                        <m:t>=</m:t>
                      </m:r>
                      <m:sSup>
                        <m:sSupPr>
                          <m:ctrlPr>
                            <a:rPr lang="es-MX" sz="4000" b="0" i="1" smtClean="0">
                              <a:solidFill>
                                <a:schemeClr val="tx2"/>
                              </a:solidFill>
                              <a:latin typeface="Cambria Math" panose="02040503050406030204" pitchFamily="18" charset="0"/>
                            </a:rPr>
                          </m:ctrlPr>
                        </m:sSupPr>
                        <m:e>
                          <m:r>
                            <a:rPr lang="es-MX" sz="4000" i="1">
                              <a:solidFill>
                                <a:schemeClr val="tx2"/>
                              </a:solidFill>
                              <a:latin typeface="Cambria Math" panose="02040503050406030204" pitchFamily="18" charset="0"/>
                            </a:rPr>
                            <m:t>0.0</m:t>
                          </m:r>
                          <m:r>
                            <a:rPr lang="es-MX" sz="4000" b="0" i="1" smtClean="0">
                              <a:solidFill>
                                <a:schemeClr val="tx2"/>
                              </a:solidFill>
                              <a:latin typeface="Cambria Math" panose="02040503050406030204" pitchFamily="18" charset="0"/>
                            </a:rPr>
                            <m:t>283</m:t>
                          </m:r>
                          <m:r>
                            <a:rPr lang="es-MX" sz="4000" i="1">
                              <a:solidFill>
                                <a:schemeClr val="tx2"/>
                              </a:solidFill>
                              <a:latin typeface="Cambria Math" panose="02040503050406030204" pitchFamily="18" charset="0"/>
                            </a:rPr>
                            <m:t> </m:t>
                          </m:r>
                          <m:r>
                            <a:rPr lang="es-MX" sz="4000" i="1">
                              <a:solidFill>
                                <a:schemeClr val="tx2"/>
                              </a:solidFill>
                              <a:latin typeface="Cambria Math" panose="02040503050406030204" pitchFamily="18" charset="0"/>
                            </a:rPr>
                            <m:t>𝑚</m:t>
                          </m:r>
                        </m:e>
                        <m:sup>
                          <m:r>
                            <a:rPr lang="es-MX" sz="4000" b="0" i="1" smtClean="0">
                              <a:solidFill>
                                <a:schemeClr val="tx2"/>
                              </a:solidFill>
                              <a:latin typeface="Cambria Math" panose="02040503050406030204" pitchFamily="18" charset="0"/>
                            </a:rPr>
                            <m:t>3</m:t>
                          </m:r>
                        </m:sup>
                      </m:sSup>
                    </m:oMath>
                  </m:oMathPara>
                </a14:m>
                <a:endParaRPr lang="es-MX" sz="4000" dirty="0">
                  <a:solidFill>
                    <a:schemeClr val="tx2"/>
                  </a:solidFill>
                </a:endParaRPr>
              </a:p>
            </p:txBody>
          </p:sp>
        </mc:Choice>
        <mc:Fallback xmlns="">
          <p:sp>
            <p:nvSpPr>
              <p:cNvPr id="8" name="CuadroTexto 7">
                <a:extLst>
                  <a:ext uri="{FF2B5EF4-FFF2-40B4-BE49-F238E27FC236}">
                    <a16:creationId xmlns:a16="http://schemas.microsoft.com/office/drawing/2014/main" id="{0E783948-5D11-B52D-A622-1F7031139F3A}"/>
                  </a:ext>
                </a:extLst>
              </p:cNvPr>
              <p:cNvSpPr txBox="1">
                <a:spLocks noRot="1" noChangeAspect="1" noMove="1" noResize="1" noEditPoints="1" noAdjustHandles="1" noChangeArrowheads="1" noChangeShapeType="1" noTextEdit="1"/>
              </p:cNvSpPr>
              <p:nvPr/>
            </p:nvSpPr>
            <p:spPr>
              <a:xfrm>
                <a:off x="5791201" y="5464361"/>
                <a:ext cx="5685183" cy="707886"/>
              </a:xfrm>
              <a:prstGeom prst="rect">
                <a:avLst/>
              </a:prstGeom>
              <a:blipFill>
                <a:blip r:embed="rId4"/>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3592200636"/>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Ejercicio de participación</a:t>
            </a:r>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404DC380-9F0A-B206-28DA-05A3871BCA43}"/>
                  </a:ext>
                </a:extLst>
              </p:cNvPr>
              <p:cNvSpPr txBox="1"/>
              <p:nvPr/>
            </p:nvSpPr>
            <p:spPr>
              <a:xfrm>
                <a:off x="964554" y="3481200"/>
                <a:ext cx="3854504"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MX" sz="4000" b="0" i="1" smtClean="0">
                          <a:solidFill>
                            <a:schemeClr val="tx2"/>
                          </a:solidFill>
                          <a:latin typeface="Cambria Math" panose="02040503050406030204" pitchFamily="18" charset="0"/>
                        </a:rPr>
                        <m:t>10</m:t>
                      </m:r>
                      <m:sSup>
                        <m:sSupPr>
                          <m:ctrlPr>
                            <a:rPr lang="es-MX" sz="4000" i="1">
                              <a:solidFill>
                                <a:schemeClr val="tx2"/>
                              </a:solidFill>
                              <a:latin typeface="Cambria Math" panose="02040503050406030204" pitchFamily="18" charset="0"/>
                            </a:rPr>
                          </m:ctrlPr>
                        </m:sSupPr>
                        <m:e>
                          <m:r>
                            <a:rPr lang="es-MX" sz="4000" b="0" i="1" smtClean="0">
                              <a:solidFill>
                                <a:schemeClr val="tx2"/>
                              </a:solidFill>
                              <a:latin typeface="Cambria Math" panose="02040503050406030204" pitchFamily="18" charset="0"/>
                            </a:rPr>
                            <m:t> </m:t>
                          </m:r>
                          <m:r>
                            <a:rPr lang="es-MX" sz="4000" i="1">
                              <a:solidFill>
                                <a:schemeClr val="tx2"/>
                              </a:solidFill>
                              <a:latin typeface="Cambria Math" panose="02040503050406030204" pitchFamily="18" charset="0"/>
                            </a:rPr>
                            <m:t>𝑚</m:t>
                          </m:r>
                        </m:e>
                        <m:sup>
                          <m:r>
                            <a:rPr lang="es-MX" sz="4000" i="1">
                              <a:solidFill>
                                <a:schemeClr val="tx2"/>
                              </a:solidFill>
                              <a:latin typeface="Cambria Math" panose="02040503050406030204" pitchFamily="18" charset="0"/>
                            </a:rPr>
                            <m:t>3</m:t>
                          </m:r>
                        </m:sup>
                      </m:sSup>
                      <m:r>
                        <a:rPr lang="es-MX" sz="4000" b="0" i="1" smtClean="0">
                          <a:solidFill>
                            <a:schemeClr val="tx2"/>
                          </a:solidFill>
                          <a:latin typeface="Cambria Math" panose="02040503050406030204" pitchFamily="18" charset="0"/>
                          <a:ea typeface="Cambria Math" panose="02040503050406030204" pitchFamily="18" charset="0"/>
                        </a:rPr>
                        <m:t>∙</m:t>
                      </m:r>
                    </m:oMath>
                  </m:oMathPara>
                </a14:m>
                <a:endParaRPr lang="es-MX" sz="4000" dirty="0">
                  <a:solidFill>
                    <a:schemeClr val="tx2"/>
                  </a:solidFill>
                </a:endParaRPr>
              </a:p>
            </p:txBody>
          </p:sp>
        </mc:Choice>
        <mc:Fallback xmlns="">
          <p:sp>
            <p:nvSpPr>
              <p:cNvPr id="4" name="CuadroTexto 3">
                <a:extLst>
                  <a:ext uri="{FF2B5EF4-FFF2-40B4-BE49-F238E27FC236}">
                    <a16:creationId xmlns:a16="http://schemas.microsoft.com/office/drawing/2014/main" id="{404DC380-9F0A-B206-28DA-05A3871BCA43}"/>
                  </a:ext>
                </a:extLst>
              </p:cNvPr>
              <p:cNvSpPr txBox="1">
                <a:spLocks noRot="1" noChangeAspect="1" noMove="1" noResize="1" noEditPoints="1" noAdjustHandles="1" noChangeArrowheads="1" noChangeShapeType="1" noTextEdit="1"/>
              </p:cNvSpPr>
              <p:nvPr/>
            </p:nvSpPr>
            <p:spPr>
              <a:xfrm>
                <a:off x="964554" y="3481200"/>
                <a:ext cx="3854504" cy="707886"/>
              </a:xfrm>
              <a:prstGeom prst="rect">
                <a:avLst/>
              </a:prstGeom>
              <a:blipFill>
                <a:blip r:embed="rId2"/>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BCA1CFED-5A69-7F7E-E90E-4DD32D5FDE63}"/>
                  </a:ext>
                </a:extLst>
              </p:cNvPr>
              <p:cNvSpPr txBox="1"/>
              <p:nvPr/>
            </p:nvSpPr>
            <p:spPr>
              <a:xfrm>
                <a:off x="3540878" y="3103156"/>
                <a:ext cx="3440235" cy="13275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s-MX" sz="4000" i="1" smtClean="0">
                              <a:solidFill>
                                <a:schemeClr val="tx2"/>
                              </a:solidFill>
                              <a:latin typeface="Cambria Math" panose="02040503050406030204" pitchFamily="18" charset="0"/>
                              <a:ea typeface="Cambria Math" panose="02040503050406030204" pitchFamily="18" charset="0"/>
                            </a:rPr>
                          </m:ctrlPr>
                        </m:fPr>
                        <m:num>
                          <m:r>
                            <a:rPr lang="es-MX" sz="4000" i="1">
                              <a:solidFill>
                                <a:schemeClr val="tx2"/>
                              </a:solidFill>
                              <a:latin typeface="Cambria Math" panose="02040503050406030204" pitchFamily="18" charset="0"/>
                              <a:ea typeface="Cambria Math" panose="02040503050406030204" pitchFamily="18" charset="0"/>
                            </a:rPr>
                            <m:t>1</m:t>
                          </m:r>
                          <m:r>
                            <a:rPr lang="es-MX" sz="4000" b="0" i="1" smtClean="0">
                              <a:solidFill>
                                <a:schemeClr val="tx2"/>
                              </a:solidFill>
                              <a:latin typeface="Cambria Math" panose="02040503050406030204" pitchFamily="18" charset="0"/>
                              <a:ea typeface="Cambria Math" panose="02040503050406030204" pitchFamily="18" charset="0"/>
                            </a:rPr>
                            <m:t> </m:t>
                          </m:r>
                          <m:sSup>
                            <m:sSupPr>
                              <m:ctrlPr>
                                <a:rPr lang="es-MX" sz="4000" b="0" i="1" smtClean="0">
                                  <a:solidFill>
                                    <a:schemeClr val="tx2"/>
                                  </a:solidFill>
                                  <a:latin typeface="Cambria Math" panose="02040503050406030204" pitchFamily="18" charset="0"/>
                                  <a:ea typeface="Cambria Math" panose="02040503050406030204" pitchFamily="18" charset="0"/>
                                </a:rPr>
                              </m:ctrlPr>
                            </m:sSupPr>
                            <m:e>
                              <m:r>
                                <m:rPr>
                                  <m:nor/>
                                </m:rPr>
                                <a:rPr lang="es-MX" sz="4000" b="0" i="0" smtClean="0">
                                  <a:solidFill>
                                    <a:schemeClr val="tx2"/>
                                  </a:solidFill>
                                  <a:latin typeface="Cambria Math" panose="02040503050406030204" pitchFamily="18" charset="0"/>
                                  <a:ea typeface="Cambria Math" panose="02040503050406030204" pitchFamily="18" charset="0"/>
                                </a:rPr>
                                <m:t>ft</m:t>
                              </m:r>
                            </m:e>
                            <m:sup>
                              <m:r>
                                <a:rPr lang="es-MX" sz="4000" b="0" i="1" smtClean="0">
                                  <a:solidFill>
                                    <a:schemeClr val="tx2"/>
                                  </a:solidFill>
                                  <a:latin typeface="Cambria Math" panose="02040503050406030204" pitchFamily="18" charset="0"/>
                                  <a:ea typeface="Cambria Math" panose="02040503050406030204" pitchFamily="18" charset="0"/>
                                </a:rPr>
                                <m:t>3</m:t>
                              </m:r>
                            </m:sup>
                          </m:sSup>
                        </m:num>
                        <m:den>
                          <m:r>
                            <a:rPr lang="es-MX" sz="4000" b="0" i="1" smtClean="0">
                              <a:solidFill>
                                <a:schemeClr val="tx2"/>
                              </a:solidFill>
                              <a:latin typeface="Cambria Math" panose="02040503050406030204" pitchFamily="18" charset="0"/>
                              <a:ea typeface="Cambria Math" panose="02040503050406030204" pitchFamily="18" charset="0"/>
                            </a:rPr>
                            <m:t>0.0283</m:t>
                          </m:r>
                          <m:sSup>
                            <m:sSupPr>
                              <m:ctrlPr>
                                <a:rPr lang="es-MX" sz="4000" i="1">
                                  <a:solidFill>
                                    <a:schemeClr val="tx2"/>
                                  </a:solidFill>
                                  <a:latin typeface="Cambria Math" panose="02040503050406030204" pitchFamily="18" charset="0"/>
                                  <a:ea typeface="Cambria Math" panose="02040503050406030204" pitchFamily="18" charset="0"/>
                                </a:rPr>
                              </m:ctrlPr>
                            </m:sSupPr>
                            <m:e>
                              <m:r>
                                <a:rPr lang="es-MX" sz="4000" b="0" i="1" smtClean="0">
                                  <a:solidFill>
                                    <a:schemeClr val="tx2"/>
                                  </a:solidFill>
                                  <a:latin typeface="Cambria Math" panose="02040503050406030204" pitchFamily="18" charset="0"/>
                                  <a:ea typeface="Cambria Math" panose="02040503050406030204" pitchFamily="18" charset="0"/>
                                </a:rPr>
                                <m:t> </m:t>
                              </m:r>
                              <m:r>
                                <a:rPr lang="es-MX" sz="4000" i="1">
                                  <a:solidFill>
                                    <a:schemeClr val="tx2"/>
                                  </a:solidFill>
                                  <a:latin typeface="Cambria Math" panose="02040503050406030204" pitchFamily="18" charset="0"/>
                                  <a:ea typeface="Cambria Math" panose="02040503050406030204" pitchFamily="18" charset="0"/>
                                </a:rPr>
                                <m:t>𝑚</m:t>
                              </m:r>
                            </m:e>
                            <m:sup>
                              <m:r>
                                <a:rPr lang="es-MX" sz="4000" i="1">
                                  <a:solidFill>
                                    <a:schemeClr val="tx2"/>
                                  </a:solidFill>
                                  <a:latin typeface="Cambria Math" panose="02040503050406030204" pitchFamily="18" charset="0"/>
                                  <a:ea typeface="Cambria Math" panose="02040503050406030204" pitchFamily="18" charset="0"/>
                                </a:rPr>
                                <m:t>3</m:t>
                              </m:r>
                            </m:sup>
                          </m:sSup>
                          <m:r>
                            <a:rPr lang="es-MX" sz="4000" i="1">
                              <a:solidFill>
                                <a:schemeClr val="tx2"/>
                              </a:solidFill>
                              <a:latin typeface="Cambria Math" panose="02040503050406030204" pitchFamily="18" charset="0"/>
                              <a:ea typeface="Cambria Math" panose="02040503050406030204" pitchFamily="18" charset="0"/>
                            </a:rPr>
                            <m:t> </m:t>
                          </m:r>
                        </m:den>
                      </m:f>
                      <m:r>
                        <a:rPr lang="es-MX" sz="4000" b="0" i="1" smtClean="0">
                          <a:solidFill>
                            <a:schemeClr val="tx2"/>
                          </a:solidFill>
                          <a:latin typeface="Cambria Math" panose="02040503050406030204" pitchFamily="18" charset="0"/>
                          <a:ea typeface="Cambria Math" panose="02040503050406030204" pitchFamily="18" charset="0"/>
                        </a:rPr>
                        <m:t>=</m:t>
                      </m:r>
                    </m:oMath>
                  </m:oMathPara>
                </a14:m>
                <a:endParaRPr lang="es-MX" sz="4000" dirty="0">
                  <a:solidFill>
                    <a:schemeClr val="tx2"/>
                  </a:solidFill>
                </a:endParaRPr>
              </a:p>
            </p:txBody>
          </p:sp>
        </mc:Choice>
        <mc:Fallback xmlns="">
          <p:sp>
            <p:nvSpPr>
              <p:cNvPr id="3" name="CuadroTexto 2">
                <a:extLst>
                  <a:ext uri="{FF2B5EF4-FFF2-40B4-BE49-F238E27FC236}">
                    <a16:creationId xmlns:a16="http://schemas.microsoft.com/office/drawing/2014/main" id="{BCA1CFED-5A69-7F7E-E90E-4DD32D5FDE63}"/>
                  </a:ext>
                </a:extLst>
              </p:cNvPr>
              <p:cNvSpPr txBox="1">
                <a:spLocks noRot="1" noChangeAspect="1" noMove="1" noResize="1" noEditPoints="1" noAdjustHandles="1" noChangeArrowheads="1" noChangeShapeType="1" noTextEdit="1"/>
              </p:cNvSpPr>
              <p:nvPr/>
            </p:nvSpPr>
            <p:spPr>
              <a:xfrm>
                <a:off x="3540878" y="3103156"/>
                <a:ext cx="3440235" cy="1327543"/>
              </a:xfrm>
              <a:prstGeom prst="rect">
                <a:avLst/>
              </a:prstGeom>
              <a:blipFill>
                <a:blip r:embed="rId3"/>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0F4032E5-38EB-F576-25D3-A3C8CA67D072}"/>
                  </a:ext>
                </a:extLst>
              </p:cNvPr>
              <p:cNvSpPr txBox="1"/>
              <p:nvPr/>
            </p:nvSpPr>
            <p:spPr>
              <a:xfrm>
                <a:off x="6358597" y="3483347"/>
                <a:ext cx="3440236"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MX" sz="4000" b="0" i="1" smtClean="0">
                          <a:solidFill>
                            <a:schemeClr val="tx2"/>
                          </a:solidFill>
                          <a:latin typeface="Cambria Math" panose="02040503050406030204" pitchFamily="18" charset="0"/>
                          <a:ea typeface="Cambria Math" panose="02040503050406030204" pitchFamily="18" charset="0"/>
                        </a:rPr>
                        <m:t>353.35</m:t>
                      </m:r>
                      <m:sSup>
                        <m:sSupPr>
                          <m:ctrlPr>
                            <a:rPr lang="es-MX" sz="4000" b="0" i="1" smtClean="0">
                              <a:solidFill>
                                <a:schemeClr val="tx2"/>
                              </a:solidFill>
                              <a:latin typeface="Cambria Math" panose="02040503050406030204" pitchFamily="18" charset="0"/>
                              <a:ea typeface="Cambria Math" panose="02040503050406030204" pitchFamily="18" charset="0"/>
                            </a:rPr>
                          </m:ctrlPr>
                        </m:sSupPr>
                        <m:e>
                          <m:r>
                            <m:rPr>
                              <m:nor/>
                            </m:rPr>
                            <a:rPr lang="es-MX" sz="4000" b="0" i="0" smtClean="0">
                              <a:solidFill>
                                <a:schemeClr val="tx2"/>
                              </a:solidFill>
                              <a:latin typeface="Cambria Math" panose="02040503050406030204" pitchFamily="18" charset="0"/>
                              <a:ea typeface="Cambria Math" panose="02040503050406030204" pitchFamily="18" charset="0"/>
                            </a:rPr>
                            <m:t>ft</m:t>
                          </m:r>
                        </m:e>
                        <m:sup>
                          <m:r>
                            <a:rPr lang="es-MX" sz="4000" b="0" i="1" smtClean="0">
                              <a:solidFill>
                                <a:schemeClr val="tx2"/>
                              </a:solidFill>
                              <a:latin typeface="Cambria Math" panose="02040503050406030204" pitchFamily="18" charset="0"/>
                              <a:ea typeface="Cambria Math" panose="02040503050406030204" pitchFamily="18" charset="0"/>
                            </a:rPr>
                            <m:t>3</m:t>
                          </m:r>
                        </m:sup>
                      </m:sSup>
                    </m:oMath>
                  </m:oMathPara>
                </a14:m>
                <a:endParaRPr lang="es-MX" sz="4000" dirty="0">
                  <a:solidFill>
                    <a:schemeClr val="tx2"/>
                  </a:solidFill>
                </a:endParaRPr>
              </a:p>
            </p:txBody>
          </p:sp>
        </mc:Choice>
        <mc:Fallback xmlns="">
          <p:sp>
            <p:nvSpPr>
              <p:cNvPr id="5" name="CuadroTexto 4">
                <a:extLst>
                  <a:ext uri="{FF2B5EF4-FFF2-40B4-BE49-F238E27FC236}">
                    <a16:creationId xmlns:a16="http://schemas.microsoft.com/office/drawing/2014/main" id="{0F4032E5-38EB-F576-25D3-A3C8CA67D072}"/>
                  </a:ext>
                </a:extLst>
              </p:cNvPr>
              <p:cNvSpPr txBox="1">
                <a:spLocks noRot="1" noChangeAspect="1" noMove="1" noResize="1" noEditPoints="1" noAdjustHandles="1" noChangeArrowheads="1" noChangeShapeType="1" noTextEdit="1"/>
              </p:cNvSpPr>
              <p:nvPr/>
            </p:nvSpPr>
            <p:spPr>
              <a:xfrm>
                <a:off x="6358597" y="3483347"/>
                <a:ext cx="3440236" cy="707886"/>
              </a:xfrm>
              <a:prstGeom prst="rect">
                <a:avLst/>
              </a:prstGeom>
              <a:blipFill>
                <a:blip r:embed="rId4"/>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4017788792"/>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object 5"/>
          <p:cNvSpPr txBox="1"/>
          <p:nvPr/>
        </p:nvSpPr>
        <p:spPr>
          <a:xfrm>
            <a:off x="562708" y="2049290"/>
            <a:ext cx="10874326" cy="2289622"/>
          </a:xfrm>
          <a:prstGeom prst="rect">
            <a:avLst/>
          </a:prstGeom>
        </p:spPr>
        <p:txBody>
          <a:bodyPr vert="horz" wrap="square" lIns="0" tIns="25167" rIns="0" bIns="0" rtlCol="0">
            <a:spAutoFit/>
          </a:bodyPr>
          <a:lstStyle/>
          <a:p>
            <a:pPr marL="38100" marR="30480">
              <a:lnSpc>
                <a:spcPct val="124500"/>
              </a:lnSpc>
              <a:spcBef>
                <a:spcPts val="100"/>
              </a:spcBef>
            </a:pPr>
            <a:r>
              <a:rPr lang="pt-BR" sz="4000" spc="-20" dirty="0">
                <a:solidFill>
                  <a:schemeClr val="tx2"/>
                </a:solidFill>
                <a:cs typeface="Tahoma"/>
              </a:rPr>
              <a:t>La </a:t>
            </a:r>
            <a:r>
              <a:rPr lang="pt-BR" sz="4000" spc="-20" dirty="0" err="1">
                <a:solidFill>
                  <a:schemeClr val="tx2"/>
                </a:solidFill>
                <a:cs typeface="Tahoma"/>
              </a:rPr>
              <a:t>densidad</a:t>
            </a:r>
            <a:r>
              <a:rPr lang="pt-BR" sz="4000" spc="-20" dirty="0">
                <a:solidFill>
                  <a:schemeClr val="tx2"/>
                </a:solidFill>
                <a:cs typeface="Tahoma"/>
              </a:rPr>
              <a:t> </a:t>
            </a:r>
            <a:r>
              <a:rPr lang="pt-BR" sz="4000" spc="-20" dirty="0" err="1">
                <a:solidFill>
                  <a:schemeClr val="tx2"/>
                </a:solidFill>
                <a:cs typeface="Tahoma"/>
              </a:rPr>
              <a:t>del</a:t>
            </a:r>
            <a:r>
              <a:rPr lang="pt-BR" sz="4000" spc="-20" dirty="0">
                <a:solidFill>
                  <a:schemeClr val="tx2"/>
                </a:solidFill>
                <a:cs typeface="Tahoma"/>
              </a:rPr>
              <a:t> </a:t>
            </a:r>
            <a:r>
              <a:rPr lang="pt-BR" sz="4000" spc="-20" dirty="0" err="1">
                <a:solidFill>
                  <a:schemeClr val="tx2"/>
                </a:solidFill>
                <a:cs typeface="Tahoma"/>
              </a:rPr>
              <a:t>plomo</a:t>
            </a:r>
            <a:r>
              <a:rPr lang="pt-BR" sz="4000" spc="-20" dirty="0">
                <a:solidFill>
                  <a:schemeClr val="tx2"/>
                </a:solidFill>
                <a:cs typeface="Tahoma"/>
              </a:rPr>
              <a:t> es 11.3 g / cm</a:t>
            </a:r>
            <a:r>
              <a:rPr lang="pt-BR" sz="4000" spc="-20" baseline="30000" dirty="0">
                <a:solidFill>
                  <a:schemeClr val="tx2"/>
                </a:solidFill>
                <a:cs typeface="Tahoma"/>
              </a:rPr>
              <a:t>3</a:t>
            </a:r>
          </a:p>
          <a:p>
            <a:pPr marL="38100" marR="30480">
              <a:lnSpc>
                <a:spcPct val="124500"/>
              </a:lnSpc>
              <a:spcBef>
                <a:spcPts val="100"/>
              </a:spcBef>
            </a:pPr>
            <a:r>
              <a:rPr lang="pt-BR" sz="4000" spc="-20" dirty="0">
                <a:solidFill>
                  <a:schemeClr val="tx2"/>
                </a:solidFill>
                <a:cs typeface="Tahoma"/>
              </a:rPr>
              <a:t>¿</a:t>
            </a:r>
            <a:r>
              <a:rPr lang="pt-BR" sz="4000" spc="-20" dirty="0" err="1">
                <a:solidFill>
                  <a:schemeClr val="tx2"/>
                </a:solidFill>
                <a:cs typeface="Tahoma"/>
              </a:rPr>
              <a:t>Cuál</a:t>
            </a:r>
            <a:r>
              <a:rPr lang="pt-BR" sz="4000" spc="-20" dirty="0">
                <a:solidFill>
                  <a:schemeClr val="tx2"/>
                </a:solidFill>
                <a:cs typeface="Tahoma"/>
              </a:rPr>
              <a:t> es </a:t>
            </a:r>
            <a:r>
              <a:rPr lang="pt-BR" sz="4000" spc="-20" dirty="0" err="1">
                <a:solidFill>
                  <a:schemeClr val="tx2"/>
                </a:solidFill>
                <a:cs typeface="Tahoma"/>
              </a:rPr>
              <a:t>su</a:t>
            </a:r>
            <a:r>
              <a:rPr lang="pt-BR" sz="4000" spc="-20" dirty="0">
                <a:solidFill>
                  <a:schemeClr val="tx2"/>
                </a:solidFill>
                <a:cs typeface="Tahoma"/>
              </a:rPr>
              <a:t> </a:t>
            </a:r>
            <a:r>
              <a:rPr lang="pt-BR" sz="4000" spc="-20" dirty="0" err="1">
                <a:solidFill>
                  <a:schemeClr val="tx2"/>
                </a:solidFill>
                <a:cs typeface="Tahoma"/>
              </a:rPr>
              <a:t>equivalencia</a:t>
            </a:r>
            <a:r>
              <a:rPr lang="pt-BR" sz="4000" spc="-20" dirty="0">
                <a:solidFill>
                  <a:schemeClr val="tx2"/>
                </a:solidFill>
                <a:cs typeface="Tahoma"/>
              </a:rPr>
              <a:t> </a:t>
            </a:r>
            <a:r>
              <a:rPr lang="pt-BR" sz="4000" spc="-20" dirty="0" err="1">
                <a:solidFill>
                  <a:schemeClr val="tx2"/>
                </a:solidFill>
                <a:cs typeface="Tahoma"/>
              </a:rPr>
              <a:t>en</a:t>
            </a:r>
            <a:r>
              <a:rPr lang="pt-BR" sz="4000" spc="-20" dirty="0">
                <a:solidFill>
                  <a:schemeClr val="tx2"/>
                </a:solidFill>
                <a:cs typeface="Tahoma"/>
              </a:rPr>
              <a:t> </a:t>
            </a:r>
            <a:r>
              <a:rPr lang="pt-BR" sz="4000" spc="-20" dirty="0" err="1">
                <a:solidFill>
                  <a:schemeClr val="tx2"/>
                </a:solidFill>
                <a:cs typeface="Tahoma"/>
              </a:rPr>
              <a:t>kilogramos</a:t>
            </a:r>
            <a:r>
              <a:rPr lang="pt-BR" sz="4000" spc="-20" dirty="0">
                <a:solidFill>
                  <a:schemeClr val="tx2"/>
                </a:solidFill>
                <a:cs typeface="Tahoma"/>
              </a:rPr>
              <a:t> por metro cúbico?</a:t>
            </a:r>
          </a:p>
        </p:txBody>
      </p:sp>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Ejercicio de participación</a:t>
            </a:r>
          </a:p>
        </p:txBody>
      </p:sp>
      <p:sp>
        <p:nvSpPr>
          <p:cNvPr id="2" name="object 5">
            <a:extLst>
              <a:ext uri="{FF2B5EF4-FFF2-40B4-BE49-F238E27FC236}">
                <a16:creationId xmlns:a16="http://schemas.microsoft.com/office/drawing/2014/main" id="{03E0EA5C-68DB-18DF-FBF3-3590AAE0C637}"/>
              </a:ext>
            </a:extLst>
          </p:cNvPr>
          <p:cNvSpPr txBox="1"/>
          <p:nvPr/>
        </p:nvSpPr>
        <p:spPr>
          <a:xfrm>
            <a:off x="562708" y="4338912"/>
            <a:ext cx="10874326" cy="2276798"/>
          </a:xfrm>
          <a:prstGeom prst="rect">
            <a:avLst/>
          </a:prstGeom>
        </p:spPr>
        <p:txBody>
          <a:bodyPr vert="horz" wrap="square" lIns="0" tIns="25167" rIns="0" bIns="0" rtlCol="0">
            <a:spAutoFit/>
          </a:bodyPr>
          <a:lstStyle/>
          <a:p>
            <a:pPr marL="38100" marR="30480">
              <a:lnSpc>
                <a:spcPct val="124500"/>
              </a:lnSpc>
              <a:spcBef>
                <a:spcPts val="100"/>
              </a:spcBef>
            </a:pPr>
            <a:r>
              <a:rPr lang="es-MX" sz="4000" spc="-20" dirty="0">
                <a:solidFill>
                  <a:schemeClr val="tx2"/>
                </a:solidFill>
                <a:cs typeface="Tahoma"/>
              </a:rPr>
              <a:t>Las primeras 15 respuestas correctas que se envíen por el chat general, les otorgará un punto de participación en clase.</a:t>
            </a:r>
            <a:endParaRPr lang="pt-BR" sz="4000" spc="-20" dirty="0">
              <a:solidFill>
                <a:schemeClr val="tx2"/>
              </a:solidFill>
              <a:cs typeface="Tahoma"/>
            </a:endParaRPr>
          </a:p>
        </p:txBody>
      </p:sp>
    </p:spTree>
    <p:extLst>
      <p:ext uri="{BB962C8B-B14F-4D97-AF65-F5344CB8AC3E}">
        <p14:creationId xmlns:p14="http://schemas.microsoft.com/office/powerpoint/2010/main" val="159930773"/>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Ejercicio 3 – Evaluación continua</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p:txBody>
          <a:bodyPr>
            <a:noAutofit/>
          </a:bodyPr>
          <a:lstStyle/>
          <a:p>
            <a:pPr marL="0" indent="0">
              <a:buNone/>
            </a:pPr>
            <a:r>
              <a:rPr lang="es-MX" sz="4000" dirty="0">
                <a:solidFill>
                  <a:schemeClr val="tx2"/>
                </a:solidFill>
              </a:rPr>
              <a:t>En la plataforma Teams se han dejado 4 ejercicios de conversión de unidades, con un contexto más completo, es decir, con enunciados en donde se refleja la utilidad de realizar un cambio en las unidades de medida.</a:t>
            </a:r>
          </a:p>
        </p:txBody>
      </p:sp>
    </p:spTree>
    <p:extLst>
      <p:ext uri="{BB962C8B-B14F-4D97-AF65-F5344CB8AC3E}">
        <p14:creationId xmlns:p14="http://schemas.microsoft.com/office/powerpoint/2010/main" val="1291390274"/>
      </p:ext>
    </p:extLst>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normAutofit/>
          </a:bodyPr>
          <a:lstStyle/>
          <a:p>
            <a:pPr rtl="0"/>
            <a:r>
              <a:rPr lang="es-MX" sz="5400" dirty="0"/>
              <a:t>Naturaleza de la física</a:t>
            </a:r>
          </a:p>
        </p:txBody>
      </p:sp>
      <p:sp>
        <p:nvSpPr>
          <p:cNvPr id="14" name="Marcador de contenido 2"/>
          <p:cNvSpPr>
            <a:spLocks noGrp="1"/>
          </p:cNvSpPr>
          <p:nvPr>
            <p:ph idx="1"/>
          </p:nvPr>
        </p:nvSpPr>
        <p:spPr>
          <a:xfrm>
            <a:off x="530087" y="2190749"/>
            <a:ext cx="11529391" cy="3986213"/>
          </a:xfrm>
        </p:spPr>
        <p:txBody>
          <a:bodyPr rtlCol="0">
            <a:normAutofit fontScale="92500" lnSpcReduction="20000"/>
          </a:bodyPr>
          <a:lstStyle/>
          <a:p>
            <a:pPr marL="0" indent="0">
              <a:lnSpc>
                <a:spcPct val="130000"/>
              </a:lnSpc>
              <a:buNone/>
            </a:pPr>
            <a:r>
              <a:rPr lang="es-MX" sz="4400" dirty="0">
                <a:solidFill>
                  <a:schemeClr val="tx2"/>
                </a:solidFill>
              </a:rPr>
              <a:t>La física es una ciencia experimental.</a:t>
            </a:r>
          </a:p>
          <a:p>
            <a:pPr marL="0" indent="0">
              <a:lnSpc>
                <a:spcPct val="130000"/>
              </a:lnSpc>
              <a:buNone/>
            </a:pPr>
            <a:endParaRPr lang="es-MX" sz="4400" dirty="0">
              <a:solidFill>
                <a:schemeClr val="tx2"/>
              </a:solidFill>
            </a:endParaRPr>
          </a:p>
          <a:p>
            <a:pPr marL="0" indent="0">
              <a:lnSpc>
                <a:spcPct val="130000"/>
              </a:lnSpc>
              <a:buNone/>
            </a:pPr>
            <a:r>
              <a:rPr lang="es-MX" sz="4400" dirty="0">
                <a:solidFill>
                  <a:schemeClr val="tx2"/>
                </a:solidFill>
              </a:rPr>
              <a:t>Los físicos observan los fenómenos naturales e intentan encontrar los patrones y principios que los describen.</a:t>
            </a:r>
          </a:p>
        </p:txBody>
      </p:sp>
    </p:spTree>
    <p:extLst>
      <p:ext uri="{BB962C8B-B14F-4D97-AF65-F5344CB8AC3E}">
        <p14:creationId xmlns:p14="http://schemas.microsoft.com/office/powerpoint/2010/main" val="27527590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Ejercicio 3 – Evaluación continua</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p:txBody>
          <a:bodyPr>
            <a:noAutofit/>
          </a:bodyPr>
          <a:lstStyle/>
          <a:p>
            <a:pPr marL="0" indent="0">
              <a:buNone/>
            </a:pPr>
            <a:r>
              <a:rPr lang="es-MX" sz="4000" dirty="0">
                <a:solidFill>
                  <a:schemeClr val="tx2"/>
                </a:solidFill>
              </a:rPr>
              <a:t>Se te pide que resuelvas de manera completa cada ejercicio, como lo hemos visto en esta presentación: factores de conversión, operaciones y resultado con unidades. </a:t>
            </a:r>
          </a:p>
        </p:txBody>
      </p:sp>
    </p:spTree>
    <p:extLst>
      <p:ext uri="{BB962C8B-B14F-4D97-AF65-F5344CB8AC3E}">
        <p14:creationId xmlns:p14="http://schemas.microsoft.com/office/powerpoint/2010/main" val="3845051027"/>
      </p:ext>
    </p:extLst>
  </p:cSld>
  <p:clrMapOvr>
    <a:masterClrMapping/>
  </p:clrMapOvr>
  <p:transition>
    <p:cut/>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a:solidFill>
                  <a:schemeClr val="bg2"/>
                </a:solidFill>
              </a:rPr>
              <a:t>Ejercicio 3 </a:t>
            </a:r>
            <a:r>
              <a:rPr lang="es-MX" sz="5400" dirty="0">
                <a:solidFill>
                  <a:schemeClr val="bg2"/>
                </a:solidFill>
              </a:rPr>
              <a:t>– Evaluación continua</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p:txBody>
          <a:bodyPr>
            <a:noAutofit/>
          </a:bodyPr>
          <a:lstStyle/>
          <a:p>
            <a:pPr marL="0" indent="0">
              <a:buNone/>
            </a:pPr>
            <a:r>
              <a:rPr lang="es-MX" sz="4000" dirty="0">
                <a:solidFill>
                  <a:schemeClr val="tx2"/>
                </a:solidFill>
              </a:rPr>
              <a:t>En caso de que incluyas solo el resultado, aunque sea correcto, si no se incluye el procedimiento, el ejercicio no contará.</a:t>
            </a:r>
          </a:p>
        </p:txBody>
      </p:sp>
    </p:spTree>
    <p:extLst>
      <p:ext uri="{BB962C8B-B14F-4D97-AF65-F5344CB8AC3E}">
        <p14:creationId xmlns:p14="http://schemas.microsoft.com/office/powerpoint/2010/main" val="1051426638"/>
      </p:ext>
    </p:extLst>
  </p:cSld>
  <p:clrMapOvr>
    <a:masterClrMapping/>
  </p:clrMapOvr>
  <p:transition>
    <p:cut/>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Notación científica</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751918" y="2190749"/>
            <a:ext cx="10952402" cy="3986213"/>
          </a:xfrm>
        </p:spPr>
        <p:txBody>
          <a:bodyPr>
            <a:noAutofit/>
          </a:bodyPr>
          <a:lstStyle/>
          <a:p>
            <a:pPr marL="0" indent="0">
              <a:buNone/>
            </a:pPr>
            <a:r>
              <a:rPr lang="es-MX" sz="4000" dirty="0">
                <a:solidFill>
                  <a:schemeClr val="tx2"/>
                </a:solidFill>
              </a:rPr>
              <a:t>La notación científica es una manera rápida de representar un número utilizando potencias de base diez.</a:t>
            </a:r>
          </a:p>
          <a:p>
            <a:pPr marL="0" indent="0">
              <a:buNone/>
            </a:pPr>
            <a:endParaRPr lang="es-MX" sz="4000" dirty="0">
              <a:solidFill>
                <a:schemeClr val="tx2"/>
              </a:solidFill>
            </a:endParaRPr>
          </a:p>
          <a:p>
            <a:pPr marL="0" indent="0">
              <a:buNone/>
            </a:pPr>
            <a:r>
              <a:rPr lang="es-MX" sz="4000" dirty="0">
                <a:solidFill>
                  <a:schemeClr val="tx2"/>
                </a:solidFill>
              </a:rPr>
              <a:t>Esta notación se utiliza para poder expresar muy fácilmente números muy grandes o muy pequeños.</a:t>
            </a:r>
          </a:p>
        </p:txBody>
      </p:sp>
    </p:spTree>
    <p:extLst>
      <p:ext uri="{BB962C8B-B14F-4D97-AF65-F5344CB8AC3E}">
        <p14:creationId xmlns:p14="http://schemas.microsoft.com/office/powerpoint/2010/main" val="3217574579"/>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Notación científica</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751918" y="2190749"/>
            <a:ext cx="10952402" cy="4200908"/>
          </a:xfrm>
        </p:spPr>
        <p:txBody>
          <a:bodyPr>
            <a:noAutofit/>
          </a:bodyPr>
          <a:lstStyle/>
          <a:p>
            <a:pPr marL="0" indent="0">
              <a:buNone/>
            </a:pPr>
            <a:r>
              <a:rPr lang="es-MX" sz="4000" dirty="0">
                <a:solidFill>
                  <a:schemeClr val="tx2"/>
                </a:solidFill>
              </a:rPr>
              <a:t>La masa de la Luna es:</a:t>
            </a:r>
          </a:p>
          <a:p>
            <a:pPr marL="0" indent="0">
              <a:buNone/>
            </a:pPr>
            <a:endParaRPr lang="es-MX" sz="4000" dirty="0">
              <a:solidFill>
                <a:schemeClr val="tx2"/>
              </a:solidFill>
            </a:endParaRPr>
          </a:p>
          <a:p>
            <a:pPr marL="0" indent="0" algn="ctr">
              <a:buNone/>
            </a:pPr>
            <a:r>
              <a:rPr lang="es-MX" sz="4000" dirty="0">
                <a:solidFill>
                  <a:schemeClr val="tx2"/>
                </a:solidFill>
              </a:rPr>
              <a:t>73 490 000 000 000 000 000 000 kg</a:t>
            </a:r>
          </a:p>
        </p:txBody>
      </p:sp>
    </p:spTree>
    <p:extLst>
      <p:ext uri="{BB962C8B-B14F-4D97-AF65-F5344CB8AC3E}">
        <p14:creationId xmlns:p14="http://schemas.microsoft.com/office/powerpoint/2010/main" val="586066375"/>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Notación científica</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751918" y="2190749"/>
            <a:ext cx="10952402" cy="4200908"/>
          </a:xfrm>
        </p:spPr>
        <p:txBody>
          <a:bodyPr>
            <a:noAutofit/>
          </a:bodyPr>
          <a:lstStyle/>
          <a:p>
            <a:pPr marL="0" indent="0">
              <a:buNone/>
            </a:pPr>
            <a:r>
              <a:rPr lang="es-MX" sz="4000" dirty="0">
                <a:solidFill>
                  <a:schemeClr val="tx2"/>
                </a:solidFill>
              </a:rPr>
              <a:t>La masa de una célula es:</a:t>
            </a:r>
          </a:p>
          <a:p>
            <a:pPr marL="0" indent="0">
              <a:buNone/>
            </a:pPr>
            <a:endParaRPr lang="es-MX" sz="4000" dirty="0">
              <a:solidFill>
                <a:schemeClr val="tx2"/>
              </a:solidFill>
            </a:endParaRPr>
          </a:p>
          <a:p>
            <a:pPr marL="0" indent="0" algn="ctr">
              <a:buNone/>
            </a:pPr>
            <a:r>
              <a:rPr lang="es-MX" sz="4000" dirty="0">
                <a:solidFill>
                  <a:schemeClr val="tx2"/>
                </a:solidFill>
              </a:rPr>
              <a:t>0.000 000 000 001 1 kg</a:t>
            </a:r>
          </a:p>
        </p:txBody>
      </p:sp>
    </p:spTree>
    <p:extLst>
      <p:ext uri="{BB962C8B-B14F-4D97-AF65-F5344CB8AC3E}">
        <p14:creationId xmlns:p14="http://schemas.microsoft.com/office/powerpoint/2010/main" val="806599055"/>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Manejando potencias de 10</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882396" y="2066885"/>
            <a:ext cx="10952402" cy="4460523"/>
          </a:xfrm>
        </p:spPr>
        <p:txBody>
          <a:bodyPr>
            <a:noAutofit/>
          </a:bodyPr>
          <a:lstStyle/>
          <a:p>
            <a:pPr marL="0" indent="0">
              <a:buNone/>
            </a:pPr>
            <a:r>
              <a:rPr lang="es-MX" sz="4000" dirty="0">
                <a:solidFill>
                  <a:schemeClr val="tx2"/>
                </a:solidFill>
              </a:rPr>
              <a:t>Las potencias de base 10, siempre será el número 10 el que se eleve a un exponente indicado, por ejemplo:</a:t>
            </a:r>
          </a:p>
          <a:p>
            <a:pPr marL="0" indent="0">
              <a:buNone/>
            </a:pPr>
            <a:r>
              <a:rPr lang="es-MX" sz="4000" dirty="0">
                <a:solidFill>
                  <a:schemeClr val="tx2"/>
                </a:solidFill>
              </a:rPr>
              <a:t>10</a:t>
            </a:r>
            <a:r>
              <a:rPr lang="es-MX" sz="4000" baseline="30000" dirty="0">
                <a:solidFill>
                  <a:schemeClr val="tx2"/>
                </a:solidFill>
              </a:rPr>
              <a:t>1</a:t>
            </a:r>
            <a:r>
              <a:rPr lang="es-MX" sz="4000" dirty="0">
                <a:solidFill>
                  <a:schemeClr val="tx2"/>
                </a:solidFill>
              </a:rPr>
              <a:t> = 10</a:t>
            </a:r>
          </a:p>
          <a:p>
            <a:pPr marL="0" indent="0">
              <a:buNone/>
            </a:pPr>
            <a:r>
              <a:rPr lang="es-MX" sz="4000" dirty="0">
                <a:solidFill>
                  <a:schemeClr val="tx2"/>
                </a:solidFill>
              </a:rPr>
              <a:t>10</a:t>
            </a:r>
            <a:r>
              <a:rPr lang="es-MX" sz="4000" baseline="30000" dirty="0">
                <a:solidFill>
                  <a:schemeClr val="tx2"/>
                </a:solidFill>
              </a:rPr>
              <a:t>2</a:t>
            </a:r>
            <a:r>
              <a:rPr lang="es-MX" sz="4000" dirty="0">
                <a:solidFill>
                  <a:schemeClr val="tx2"/>
                </a:solidFill>
              </a:rPr>
              <a:t> = 10 x 10 = 100</a:t>
            </a:r>
          </a:p>
          <a:p>
            <a:pPr marL="0" indent="0">
              <a:buNone/>
            </a:pPr>
            <a:r>
              <a:rPr lang="es-MX" sz="4000" dirty="0">
                <a:solidFill>
                  <a:schemeClr val="tx2"/>
                </a:solidFill>
              </a:rPr>
              <a:t>10</a:t>
            </a:r>
            <a:r>
              <a:rPr lang="es-MX" sz="4000" baseline="30000" dirty="0">
                <a:solidFill>
                  <a:schemeClr val="tx2"/>
                </a:solidFill>
              </a:rPr>
              <a:t>3</a:t>
            </a:r>
            <a:r>
              <a:rPr lang="es-MX" sz="4000" dirty="0">
                <a:solidFill>
                  <a:schemeClr val="tx2"/>
                </a:solidFill>
              </a:rPr>
              <a:t> = 10 x 10 x 10 = 1 000</a:t>
            </a:r>
          </a:p>
        </p:txBody>
      </p:sp>
    </p:spTree>
    <p:extLst>
      <p:ext uri="{BB962C8B-B14F-4D97-AF65-F5344CB8AC3E}">
        <p14:creationId xmlns:p14="http://schemas.microsoft.com/office/powerpoint/2010/main" val="3615952434"/>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 calcmode="lin" valueType="num">
                                      <p:cBhvr>
                                        <p:cTn id="12"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6">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p:cTn id="19"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6">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6">
                                            <p:txEl>
                                              <p:pRg st="3" end="3"/>
                                            </p:txEl>
                                          </p:spTgt>
                                        </p:tgtEl>
                                        <p:attrNameLst>
                                          <p:attrName>style.visibility</p:attrName>
                                        </p:attrNameLst>
                                      </p:cBhvr>
                                      <p:to>
                                        <p:strVal val="visible"/>
                                      </p:to>
                                    </p:set>
                                    <p:anim calcmode="lin" valueType="num">
                                      <p:cBhvr>
                                        <p:cTn id="26"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7"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28"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Manejando potencias de 10</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751918" y="2190749"/>
            <a:ext cx="10952402" cy="2838795"/>
          </a:xfrm>
        </p:spPr>
        <p:txBody>
          <a:bodyPr>
            <a:noAutofit/>
          </a:bodyPr>
          <a:lstStyle/>
          <a:p>
            <a:pPr marL="0" indent="0">
              <a:buNone/>
            </a:pPr>
            <a:r>
              <a:rPr lang="es-MX" sz="4000" dirty="0">
                <a:solidFill>
                  <a:schemeClr val="tx2"/>
                </a:solidFill>
              </a:rPr>
              <a:t>10</a:t>
            </a:r>
            <a:r>
              <a:rPr lang="es-MX" sz="4000" baseline="30000" dirty="0">
                <a:solidFill>
                  <a:schemeClr val="tx2"/>
                </a:solidFill>
              </a:rPr>
              <a:t>4</a:t>
            </a:r>
            <a:r>
              <a:rPr lang="es-MX" sz="4000" dirty="0">
                <a:solidFill>
                  <a:schemeClr val="tx2"/>
                </a:solidFill>
              </a:rPr>
              <a:t> = 10 x 10 x 10 x 10 = 10 000</a:t>
            </a:r>
          </a:p>
          <a:p>
            <a:pPr marL="0" indent="0">
              <a:buNone/>
            </a:pPr>
            <a:r>
              <a:rPr lang="es-MX" sz="4000" dirty="0">
                <a:solidFill>
                  <a:schemeClr val="tx2"/>
                </a:solidFill>
              </a:rPr>
              <a:t>10</a:t>
            </a:r>
            <a:r>
              <a:rPr lang="es-MX" sz="4000" baseline="30000" dirty="0">
                <a:solidFill>
                  <a:schemeClr val="tx2"/>
                </a:solidFill>
              </a:rPr>
              <a:t>5</a:t>
            </a:r>
            <a:r>
              <a:rPr lang="es-MX" sz="4000" dirty="0">
                <a:solidFill>
                  <a:schemeClr val="tx2"/>
                </a:solidFill>
              </a:rPr>
              <a:t> = 10 x 10 x 10 x 10 x 10 = 100 000</a:t>
            </a:r>
          </a:p>
          <a:p>
            <a:pPr marL="0" indent="0">
              <a:buNone/>
            </a:pPr>
            <a:r>
              <a:rPr lang="es-MX" sz="4000" dirty="0">
                <a:solidFill>
                  <a:schemeClr val="tx2"/>
                </a:solidFill>
              </a:rPr>
              <a:t>10</a:t>
            </a:r>
            <a:r>
              <a:rPr lang="es-MX" sz="4000" baseline="30000" dirty="0">
                <a:solidFill>
                  <a:schemeClr val="tx2"/>
                </a:solidFill>
              </a:rPr>
              <a:t>6</a:t>
            </a:r>
            <a:r>
              <a:rPr lang="es-MX" sz="4000" dirty="0">
                <a:solidFill>
                  <a:schemeClr val="tx2"/>
                </a:solidFill>
              </a:rPr>
              <a:t> = 10 x 10 x 10 x 10 x 10 x 10 = 1 000 000</a:t>
            </a:r>
          </a:p>
        </p:txBody>
      </p:sp>
    </p:spTree>
    <p:extLst>
      <p:ext uri="{BB962C8B-B14F-4D97-AF65-F5344CB8AC3E}">
        <p14:creationId xmlns:p14="http://schemas.microsoft.com/office/powerpoint/2010/main" val="790079716"/>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fontScale="92500"/>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Identificando los ceros en la cantidad</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751918" y="2190749"/>
            <a:ext cx="10952402" cy="2838795"/>
          </a:xfrm>
        </p:spPr>
        <p:txBody>
          <a:bodyPr>
            <a:noAutofit/>
          </a:bodyPr>
          <a:lstStyle/>
          <a:p>
            <a:pPr marL="0" indent="0">
              <a:buNone/>
            </a:pPr>
            <a:r>
              <a:rPr lang="es-MX" sz="4000" dirty="0">
                <a:solidFill>
                  <a:schemeClr val="tx2"/>
                </a:solidFill>
              </a:rPr>
              <a:t>Revisemos en cada caso, encontramos que cuando la base 10 está elevada a un exponente, el resultado es igual al número 1 seguido de tantos ceros como se indica en el exponente.</a:t>
            </a:r>
          </a:p>
        </p:txBody>
      </p:sp>
    </p:spTree>
    <p:extLst>
      <p:ext uri="{BB962C8B-B14F-4D97-AF65-F5344CB8AC3E}">
        <p14:creationId xmlns:p14="http://schemas.microsoft.com/office/powerpoint/2010/main" val="466874240"/>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fontScale="92500"/>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Identificando los ceros en la cantidad</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751918" y="2190749"/>
            <a:ext cx="10952402" cy="3562937"/>
          </a:xfrm>
        </p:spPr>
        <p:txBody>
          <a:bodyPr>
            <a:noAutofit/>
          </a:bodyPr>
          <a:lstStyle/>
          <a:p>
            <a:pPr marL="0" indent="0">
              <a:buNone/>
            </a:pPr>
            <a:r>
              <a:rPr lang="es-MX" sz="4000" dirty="0">
                <a:solidFill>
                  <a:schemeClr val="tx2"/>
                </a:solidFill>
              </a:rPr>
              <a:t>Vemos el ejemplo:</a:t>
            </a:r>
          </a:p>
          <a:p>
            <a:pPr marL="0" indent="0" algn="ctr">
              <a:buNone/>
            </a:pPr>
            <a:r>
              <a:rPr lang="es-MX" sz="4000" dirty="0">
                <a:solidFill>
                  <a:schemeClr val="tx2"/>
                </a:solidFill>
              </a:rPr>
              <a:t>10</a:t>
            </a:r>
            <a:r>
              <a:rPr lang="es-MX" sz="4000" baseline="30000" dirty="0">
                <a:solidFill>
                  <a:schemeClr val="tx2"/>
                </a:solidFill>
              </a:rPr>
              <a:t>7</a:t>
            </a:r>
            <a:r>
              <a:rPr lang="es-MX" sz="4000" dirty="0">
                <a:solidFill>
                  <a:schemeClr val="tx2"/>
                </a:solidFill>
              </a:rPr>
              <a:t> = 10 000 000</a:t>
            </a:r>
          </a:p>
          <a:p>
            <a:pPr marL="0" indent="0">
              <a:buNone/>
            </a:pPr>
            <a:endParaRPr lang="es-MX" sz="4000" dirty="0">
              <a:solidFill>
                <a:schemeClr val="tx2"/>
              </a:solidFill>
            </a:endParaRPr>
          </a:p>
          <a:p>
            <a:pPr marL="0" indent="0">
              <a:buNone/>
            </a:pPr>
            <a:r>
              <a:rPr lang="es-MX" sz="4000" dirty="0">
                <a:solidFill>
                  <a:schemeClr val="tx2"/>
                </a:solidFill>
              </a:rPr>
              <a:t>10</a:t>
            </a:r>
            <a:r>
              <a:rPr lang="es-MX" sz="4000" baseline="30000" dirty="0">
                <a:solidFill>
                  <a:schemeClr val="tx2"/>
                </a:solidFill>
              </a:rPr>
              <a:t>7</a:t>
            </a:r>
            <a:r>
              <a:rPr lang="es-MX" sz="4000" dirty="0">
                <a:solidFill>
                  <a:schemeClr val="tx2"/>
                </a:solidFill>
              </a:rPr>
              <a:t> es igual a 1 seguido de 7 ceros.</a:t>
            </a:r>
          </a:p>
        </p:txBody>
      </p:sp>
    </p:spTree>
    <p:extLst>
      <p:ext uri="{BB962C8B-B14F-4D97-AF65-F5344CB8AC3E}">
        <p14:creationId xmlns:p14="http://schemas.microsoft.com/office/powerpoint/2010/main" val="2939425897"/>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1000"/>
                                        <p:tgtEl>
                                          <p:spTgt spid="6">
                                            <p:txEl>
                                              <p:pRg st="3" end="3"/>
                                            </p:txEl>
                                          </p:spTgt>
                                        </p:tgtEl>
                                      </p:cBhvr>
                                    </p:animEffect>
                                    <p:anim calcmode="lin" valueType="num">
                                      <p:cBhvr>
                                        <p:cTn id="22"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fontScale="92500"/>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Identificando los ceros en la cantidad</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751918" y="2190749"/>
            <a:ext cx="10952402" cy="3562937"/>
          </a:xfrm>
        </p:spPr>
        <p:txBody>
          <a:bodyPr>
            <a:noAutofit/>
          </a:bodyPr>
          <a:lstStyle/>
          <a:p>
            <a:pPr marL="0" indent="0">
              <a:buNone/>
            </a:pPr>
            <a:r>
              <a:rPr lang="es-MX" sz="4000" dirty="0">
                <a:solidFill>
                  <a:schemeClr val="tx2"/>
                </a:solidFill>
              </a:rPr>
              <a:t>Esto mismo ocurre si hacemos la operación ahora con un exponente negativo.</a:t>
            </a:r>
          </a:p>
          <a:p>
            <a:pPr marL="0" indent="0">
              <a:buNone/>
            </a:pPr>
            <a:endParaRPr lang="es-MX" sz="4000" dirty="0">
              <a:solidFill>
                <a:schemeClr val="tx2"/>
              </a:solidFill>
            </a:endParaRPr>
          </a:p>
          <a:p>
            <a:pPr marL="0" indent="0">
              <a:buNone/>
            </a:pPr>
            <a:r>
              <a:rPr lang="es-MX" sz="4000" dirty="0">
                <a:solidFill>
                  <a:schemeClr val="tx2"/>
                </a:solidFill>
              </a:rPr>
              <a:t>Esto equivale a dividir 1 entre 10 elevado a esa mismo exponente, pero con un signo positivo.</a:t>
            </a:r>
          </a:p>
        </p:txBody>
      </p:sp>
    </p:spTree>
    <p:extLst>
      <p:ext uri="{BB962C8B-B14F-4D97-AF65-F5344CB8AC3E}">
        <p14:creationId xmlns:p14="http://schemas.microsoft.com/office/powerpoint/2010/main" val="4277872713"/>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normAutofit/>
          </a:bodyPr>
          <a:lstStyle/>
          <a:p>
            <a:pPr rtl="0"/>
            <a:r>
              <a:rPr lang="es-MX" sz="5400" dirty="0"/>
              <a:t>Naturaleza de la física</a:t>
            </a:r>
          </a:p>
        </p:txBody>
      </p:sp>
      <p:sp>
        <p:nvSpPr>
          <p:cNvPr id="14" name="Marcador de contenido 2"/>
          <p:cNvSpPr>
            <a:spLocks noGrp="1"/>
          </p:cNvSpPr>
          <p:nvPr>
            <p:ph idx="1"/>
          </p:nvPr>
        </p:nvSpPr>
        <p:spPr>
          <a:xfrm>
            <a:off x="530087" y="2190749"/>
            <a:ext cx="11529391" cy="3986213"/>
          </a:xfrm>
        </p:spPr>
        <p:txBody>
          <a:bodyPr rtlCol="0">
            <a:normAutofit/>
          </a:bodyPr>
          <a:lstStyle/>
          <a:p>
            <a:pPr marL="0" indent="0">
              <a:lnSpc>
                <a:spcPct val="130000"/>
              </a:lnSpc>
              <a:buNone/>
            </a:pPr>
            <a:r>
              <a:rPr lang="es-MX" sz="4400" dirty="0">
                <a:solidFill>
                  <a:schemeClr val="tx2"/>
                </a:solidFill>
              </a:rPr>
              <a:t>Tales patrones se denominan teorías físicas o, si están muy bien establecidos y se usan ampliamente, leyes o principios físicos.</a:t>
            </a:r>
          </a:p>
        </p:txBody>
      </p:sp>
    </p:spTree>
    <p:extLst>
      <p:ext uri="{BB962C8B-B14F-4D97-AF65-F5344CB8AC3E}">
        <p14:creationId xmlns:p14="http://schemas.microsoft.com/office/powerpoint/2010/main" val="13183984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fontScale="92500"/>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Identificando los ceros en la cantidad</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751918" y="2190749"/>
            <a:ext cx="10952402" cy="1362113"/>
          </a:xfrm>
        </p:spPr>
        <p:txBody>
          <a:bodyPr>
            <a:noAutofit/>
          </a:bodyPr>
          <a:lstStyle/>
          <a:p>
            <a:pPr marL="0" indent="0">
              <a:buNone/>
            </a:pPr>
            <a:r>
              <a:rPr lang="es-MX" sz="4000" dirty="0">
                <a:solidFill>
                  <a:schemeClr val="tx2"/>
                </a:solidFill>
              </a:rPr>
              <a:t>Por ejemplo:</a:t>
            </a:r>
          </a:p>
        </p:txBody>
      </p:sp>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11C05D18-E59D-856F-CD9D-8DC8E73616AC}"/>
                  </a:ext>
                </a:extLst>
              </p:cNvPr>
              <p:cNvSpPr txBox="1"/>
              <p:nvPr/>
            </p:nvSpPr>
            <p:spPr>
              <a:xfrm>
                <a:off x="751918" y="2974627"/>
                <a:ext cx="3769942" cy="11564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s-MX" sz="4000" b="0" i="1" smtClean="0">
                              <a:solidFill>
                                <a:schemeClr val="tx2"/>
                              </a:solidFill>
                              <a:latin typeface="Cambria Math" panose="02040503050406030204" pitchFamily="18" charset="0"/>
                            </a:rPr>
                          </m:ctrlPr>
                        </m:sSupPr>
                        <m:e>
                          <m:r>
                            <a:rPr lang="es-MX" sz="4000" b="0" i="1" smtClean="0">
                              <a:solidFill>
                                <a:schemeClr val="tx2"/>
                              </a:solidFill>
                              <a:latin typeface="Cambria Math" panose="02040503050406030204" pitchFamily="18" charset="0"/>
                            </a:rPr>
                            <m:t>10</m:t>
                          </m:r>
                        </m:e>
                        <m:sup>
                          <m:r>
                            <a:rPr lang="es-MX" sz="4000" b="0" i="1" smtClean="0">
                              <a:solidFill>
                                <a:schemeClr val="tx2"/>
                              </a:solidFill>
                              <a:latin typeface="Cambria Math" panose="02040503050406030204" pitchFamily="18" charset="0"/>
                            </a:rPr>
                            <m:t>−1</m:t>
                          </m:r>
                        </m:sup>
                      </m:sSup>
                      <m:r>
                        <a:rPr lang="es-MX" sz="4000" b="0" i="1" smtClean="0">
                          <a:solidFill>
                            <a:schemeClr val="tx2"/>
                          </a:solidFill>
                          <a:latin typeface="Cambria Math" panose="02040503050406030204" pitchFamily="18" charset="0"/>
                        </a:rPr>
                        <m:t>=</m:t>
                      </m:r>
                      <m:f>
                        <m:fPr>
                          <m:ctrlPr>
                            <a:rPr lang="es-MX" sz="4000" b="0" i="1" smtClean="0">
                              <a:solidFill>
                                <a:schemeClr val="tx2"/>
                              </a:solidFill>
                              <a:latin typeface="Cambria Math" panose="02040503050406030204" pitchFamily="18" charset="0"/>
                            </a:rPr>
                          </m:ctrlPr>
                        </m:fPr>
                        <m:num>
                          <m:r>
                            <a:rPr lang="es-MX" sz="4000" b="0" i="1" smtClean="0">
                              <a:solidFill>
                                <a:schemeClr val="tx2"/>
                              </a:solidFill>
                              <a:latin typeface="Cambria Math" panose="02040503050406030204" pitchFamily="18" charset="0"/>
                            </a:rPr>
                            <m:t>1</m:t>
                          </m:r>
                        </m:num>
                        <m:den>
                          <m:r>
                            <a:rPr lang="es-MX" sz="4000" b="0" i="1" smtClean="0">
                              <a:solidFill>
                                <a:schemeClr val="tx2"/>
                              </a:solidFill>
                              <a:latin typeface="Cambria Math" panose="02040503050406030204" pitchFamily="18" charset="0"/>
                            </a:rPr>
                            <m:t>10</m:t>
                          </m:r>
                        </m:den>
                      </m:f>
                      <m:r>
                        <a:rPr lang="es-MX" sz="4000" b="0" i="1" smtClean="0">
                          <a:solidFill>
                            <a:schemeClr val="tx2"/>
                          </a:solidFill>
                          <a:latin typeface="Cambria Math" panose="02040503050406030204" pitchFamily="18" charset="0"/>
                        </a:rPr>
                        <m:t>=0.1</m:t>
                      </m:r>
                    </m:oMath>
                  </m:oMathPara>
                </a14:m>
                <a:endParaRPr lang="es-MX" sz="4000" dirty="0">
                  <a:solidFill>
                    <a:schemeClr val="tx2"/>
                  </a:solidFill>
                </a:endParaRPr>
              </a:p>
            </p:txBody>
          </p:sp>
        </mc:Choice>
        <mc:Fallback xmlns="">
          <p:sp>
            <p:nvSpPr>
              <p:cNvPr id="2" name="CuadroTexto 1">
                <a:extLst>
                  <a:ext uri="{FF2B5EF4-FFF2-40B4-BE49-F238E27FC236}">
                    <a16:creationId xmlns:a16="http://schemas.microsoft.com/office/drawing/2014/main" id="{11C05D18-E59D-856F-CD9D-8DC8E73616AC}"/>
                  </a:ext>
                </a:extLst>
              </p:cNvPr>
              <p:cNvSpPr txBox="1">
                <a:spLocks noRot="1" noChangeAspect="1" noMove="1" noResize="1" noEditPoints="1" noAdjustHandles="1" noChangeArrowheads="1" noChangeShapeType="1" noTextEdit="1"/>
              </p:cNvSpPr>
              <p:nvPr/>
            </p:nvSpPr>
            <p:spPr>
              <a:xfrm>
                <a:off x="751918" y="2974627"/>
                <a:ext cx="3769942" cy="1156470"/>
              </a:xfrm>
              <a:prstGeom prst="rect">
                <a:avLst/>
              </a:prstGeom>
              <a:blipFill>
                <a:blip r:embed="rId2"/>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E32EC0E6-C312-90C1-08BF-D7AFB4FA06A8}"/>
                  </a:ext>
                </a:extLst>
              </p:cNvPr>
              <p:cNvSpPr txBox="1"/>
              <p:nvPr/>
            </p:nvSpPr>
            <p:spPr>
              <a:xfrm>
                <a:off x="751918" y="4368766"/>
                <a:ext cx="4337406" cy="11564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s-MX" sz="4000" b="0" i="1" smtClean="0">
                              <a:solidFill>
                                <a:schemeClr val="tx2"/>
                              </a:solidFill>
                              <a:latin typeface="Cambria Math" panose="02040503050406030204" pitchFamily="18" charset="0"/>
                            </a:rPr>
                          </m:ctrlPr>
                        </m:sSupPr>
                        <m:e>
                          <m:r>
                            <a:rPr lang="es-MX" sz="4000" b="0" i="1" smtClean="0">
                              <a:solidFill>
                                <a:schemeClr val="tx2"/>
                              </a:solidFill>
                              <a:latin typeface="Cambria Math" panose="02040503050406030204" pitchFamily="18" charset="0"/>
                            </a:rPr>
                            <m:t>10</m:t>
                          </m:r>
                        </m:e>
                        <m:sup>
                          <m:r>
                            <a:rPr lang="es-MX" sz="4000" b="0" i="1" smtClean="0">
                              <a:solidFill>
                                <a:schemeClr val="tx2"/>
                              </a:solidFill>
                              <a:latin typeface="Cambria Math" panose="02040503050406030204" pitchFamily="18" charset="0"/>
                            </a:rPr>
                            <m:t>−2</m:t>
                          </m:r>
                        </m:sup>
                      </m:sSup>
                      <m:r>
                        <a:rPr lang="es-MX" sz="4000" b="0" i="1" smtClean="0">
                          <a:solidFill>
                            <a:schemeClr val="tx2"/>
                          </a:solidFill>
                          <a:latin typeface="Cambria Math" panose="02040503050406030204" pitchFamily="18" charset="0"/>
                        </a:rPr>
                        <m:t>=</m:t>
                      </m:r>
                      <m:f>
                        <m:fPr>
                          <m:ctrlPr>
                            <a:rPr lang="es-MX" sz="4000" b="0" i="1" smtClean="0">
                              <a:solidFill>
                                <a:schemeClr val="tx2"/>
                              </a:solidFill>
                              <a:latin typeface="Cambria Math" panose="02040503050406030204" pitchFamily="18" charset="0"/>
                            </a:rPr>
                          </m:ctrlPr>
                        </m:fPr>
                        <m:num>
                          <m:r>
                            <a:rPr lang="es-MX" sz="4000" b="0" i="1" smtClean="0">
                              <a:solidFill>
                                <a:schemeClr val="tx2"/>
                              </a:solidFill>
                              <a:latin typeface="Cambria Math" panose="02040503050406030204" pitchFamily="18" charset="0"/>
                            </a:rPr>
                            <m:t>1</m:t>
                          </m:r>
                        </m:num>
                        <m:den>
                          <m:r>
                            <a:rPr lang="es-MX" sz="4000" b="0" i="1" smtClean="0">
                              <a:solidFill>
                                <a:schemeClr val="tx2"/>
                              </a:solidFill>
                              <a:latin typeface="Cambria Math" panose="02040503050406030204" pitchFamily="18" charset="0"/>
                            </a:rPr>
                            <m:t>100</m:t>
                          </m:r>
                        </m:den>
                      </m:f>
                      <m:r>
                        <a:rPr lang="es-MX" sz="4000" b="0" i="1" smtClean="0">
                          <a:solidFill>
                            <a:schemeClr val="tx2"/>
                          </a:solidFill>
                          <a:latin typeface="Cambria Math" panose="02040503050406030204" pitchFamily="18" charset="0"/>
                        </a:rPr>
                        <m:t>=0.01</m:t>
                      </m:r>
                    </m:oMath>
                  </m:oMathPara>
                </a14:m>
                <a:endParaRPr lang="es-MX" sz="4000" dirty="0">
                  <a:solidFill>
                    <a:schemeClr val="tx2"/>
                  </a:solidFill>
                </a:endParaRPr>
              </a:p>
            </p:txBody>
          </p:sp>
        </mc:Choice>
        <mc:Fallback xmlns="">
          <p:sp>
            <p:nvSpPr>
              <p:cNvPr id="3" name="CuadroTexto 2">
                <a:extLst>
                  <a:ext uri="{FF2B5EF4-FFF2-40B4-BE49-F238E27FC236}">
                    <a16:creationId xmlns:a16="http://schemas.microsoft.com/office/drawing/2014/main" id="{E32EC0E6-C312-90C1-08BF-D7AFB4FA06A8}"/>
                  </a:ext>
                </a:extLst>
              </p:cNvPr>
              <p:cNvSpPr txBox="1">
                <a:spLocks noRot="1" noChangeAspect="1" noMove="1" noResize="1" noEditPoints="1" noAdjustHandles="1" noChangeArrowheads="1" noChangeShapeType="1" noTextEdit="1"/>
              </p:cNvSpPr>
              <p:nvPr/>
            </p:nvSpPr>
            <p:spPr>
              <a:xfrm>
                <a:off x="751918" y="4368766"/>
                <a:ext cx="4337406" cy="1156470"/>
              </a:xfrm>
              <a:prstGeom prst="rect">
                <a:avLst/>
              </a:prstGeom>
              <a:blipFill>
                <a:blip r:embed="rId3"/>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E7853D40-9DA5-7D73-8E08-8E22E39B440F}"/>
                  </a:ext>
                </a:extLst>
              </p:cNvPr>
              <p:cNvSpPr txBox="1"/>
              <p:nvPr/>
            </p:nvSpPr>
            <p:spPr>
              <a:xfrm>
                <a:off x="6096000" y="2974627"/>
                <a:ext cx="4904869" cy="11564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s-MX" sz="4000" b="0" i="1" smtClean="0">
                              <a:solidFill>
                                <a:schemeClr val="tx2"/>
                              </a:solidFill>
                              <a:latin typeface="Cambria Math" panose="02040503050406030204" pitchFamily="18" charset="0"/>
                            </a:rPr>
                          </m:ctrlPr>
                        </m:sSupPr>
                        <m:e>
                          <m:r>
                            <a:rPr lang="es-MX" sz="4000" b="0" i="1" smtClean="0">
                              <a:solidFill>
                                <a:schemeClr val="tx2"/>
                              </a:solidFill>
                              <a:latin typeface="Cambria Math" panose="02040503050406030204" pitchFamily="18" charset="0"/>
                            </a:rPr>
                            <m:t>10</m:t>
                          </m:r>
                        </m:e>
                        <m:sup>
                          <m:r>
                            <a:rPr lang="es-MX" sz="4000" b="0" i="1" smtClean="0">
                              <a:solidFill>
                                <a:schemeClr val="tx2"/>
                              </a:solidFill>
                              <a:latin typeface="Cambria Math" panose="02040503050406030204" pitchFamily="18" charset="0"/>
                            </a:rPr>
                            <m:t>−3</m:t>
                          </m:r>
                        </m:sup>
                      </m:sSup>
                      <m:r>
                        <a:rPr lang="es-MX" sz="4000" b="0" i="1" smtClean="0">
                          <a:solidFill>
                            <a:schemeClr val="tx2"/>
                          </a:solidFill>
                          <a:latin typeface="Cambria Math" panose="02040503050406030204" pitchFamily="18" charset="0"/>
                        </a:rPr>
                        <m:t>=</m:t>
                      </m:r>
                      <m:f>
                        <m:fPr>
                          <m:ctrlPr>
                            <a:rPr lang="es-MX" sz="4000" b="0" i="1" smtClean="0">
                              <a:solidFill>
                                <a:schemeClr val="tx2"/>
                              </a:solidFill>
                              <a:latin typeface="Cambria Math" panose="02040503050406030204" pitchFamily="18" charset="0"/>
                            </a:rPr>
                          </m:ctrlPr>
                        </m:fPr>
                        <m:num>
                          <m:r>
                            <a:rPr lang="es-MX" sz="4000" b="0" i="1" smtClean="0">
                              <a:solidFill>
                                <a:schemeClr val="tx2"/>
                              </a:solidFill>
                              <a:latin typeface="Cambria Math" panose="02040503050406030204" pitchFamily="18" charset="0"/>
                            </a:rPr>
                            <m:t>1</m:t>
                          </m:r>
                        </m:num>
                        <m:den>
                          <m:r>
                            <a:rPr lang="es-MX" sz="4000" b="0" i="1" smtClean="0">
                              <a:solidFill>
                                <a:schemeClr val="tx2"/>
                              </a:solidFill>
                              <a:latin typeface="Cambria Math" panose="02040503050406030204" pitchFamily="18" charset="0"/>
                            </a:rPr>
                            <m:t>1000</m:t>
                          </m:r>
                        </m:den>
                      </m:f>
                      <m:r>
                        <a:rPr lang="es-MX" sz="4000" b="0" i="1" smtClean="0">
                          <a:solidFill>
                            <a:schemeClr val="tx2"/>
                          </a:solidFill>
                          <a:latin typeface="Cambria Math" panose="02040503050406030204" pitchFamily="18" charset="0"/>
                        </a:rPr>
                        <m:t>=0.001</m:t>
                      </m:r>
                    </m:oMath>
                  </m:oMathPara>
                </a14:m>
                <a:endParaRPr lang="es-MX" sz="4000" dirty="0">
                  <a:solidFill>
                    <a:schemeClr val="tx2"/>
                  </a:solidFill>
                </a:endParaRPr>
              </a:p>
            </p:txBody>
          </p:sp>
        </mc:Choice>
        <mc:Fallback xmlns="">
          <p:sp>
            <p:nvSpPr>
              <p:cNvPr id="4" name="CuadroTexto 3">
                <a:extLst>
                  <a:ext uri="{FF2B5EF4-FFF2-40B4-BE49-F238E27FC236}">
                    <a16:creationId xmlns:a16="http://schemas.microsoft.com/office/drawing/2014/main" id="{E7853D40-9DA5-7D73-8E08-8E22E39B440F}"/>
                  </a:ext>
                </a:extLst>
              </p:cNvPr>
              <p:cNvSpPr txBox="1">
                <a:spLocks noRot="1" noChangeAspect="1" noMove="1" noResize="1" noEditPoints="1" noAdjustHandles="1" noChangeArrowheads="1" noChangeShapeType="1" noTextEdit="1"/>
              </p:cNvSpPr>
              <p:nvPr/>
            </p:nvSpPr>
            <p:spPr>
              <a:xfrm>
                <a:off x="6096000" y="2974627"/>
                <a:ext cx="4904869" cy="1156470"/>
              </a:xfrm>
              <a:prstGeom prst="rect">
                <a:avLst/>
              </a:prstGeom>
              <a:blipFill>
                <a:blip r:embed="rId4"/>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B287484D-507B-63BD-193A-7CBD63F1EEFE}"/>
                  </a:ext>
                </a:extLst>
              </p:cNvPr>
              <p:cNvSpPr txBox="1"/>
              <p:nvPr/>
            </p:nvSpPr>
            <p:spPr>
              <a:xfrm>
                <a:off x="6228119" y="4674473"/>
                <a:ext cx="5472332" cy="11564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s-MX" sz="4000" b="0" i="1" smtClean="0">
                              <a:solidFill>
                                <a:schemeClr val="tx2"/>
                              </a:solidFill>
                              <a:latin typeface="Cambria Math" panose="02040503050406030204" pitchFamily="18" charset="0"/>
                            </a:rPr>
                          </m:ctrlPr>
                        </m:sSupPr>
                        <m:e>
                          <m:r>
                            <a:rPr lang="es-MX" sz="4000" b="0" i="1" smtClean="0">
                              <a:solidFill>
                                <a:schemeClr val="tx2"/>
                              </a:solidFill>
                              <a:latin typeface="Cambria Math" panose="02040503050406030204" pitchFamily="18" charset="0"/>
                            </a:rPr>
                            <m:t>10</m:t>
                          </m:r>
                        </m:e>
                        <m:sup>
                          <m:r>
                            <a:rPr lang="es-MX" sz="4000" b="0" i="1" smtClean="0">
                              <a:solidFill>
                                <a:schemeClr val="tx2"/>
                              </a:solidFill>
                              <a:latin typeface="Cambria Math" panose="02040503050406030204" pitchFamily="18" charset="0"/>
                            </a:rPr>
                            <m:t>−4</m:t>
                          </m:r>
                        </m:sup>
                      </m:sSup>
                      <m:r>
                        <a:rPr lang="es-MX" sz="4000" b="0" i="1" smtClean="0">
                          <a:solidFill>
                            <a:schemeClr val="tx2"/>
                          </a:solidFill>
                          <a:latin typeface="Cambria Math" panose="02040503050406030204" pitchFamily="18" charset="0"/>
                        </a:rPr>
                        <m:t>=</m:t>
                      </m:r>
                      <m:f>
                        <m:fPr>
                          <m:ctrlPr>
                            <a:rPr lang="es-MX" sz="4000" b="0" i="1" smtClean="0">
                              <a:solidFill>
                                <a:schemeClr val="tx2"/>
                              </a:solidFill>
                              <a:latin typeface="Cambria Math" panose="02040503050406030204" pitchFamily="18" charset="0"/>
                            </a:rPr>
                          </m:ctrlPr>
                        </m:fPr>
                        <m:num>
                          <m:r>
                            <a:rPr lang="es-MX" sz="4000" b="0" i="1" smtClean="0">
                              <a:solidFill>
                                <a:schemeClr val="tx2"/>
                              </a:solidFill>
                              <a:latin typeface="Cambria Math" panose="02040503050406030204" pitchFamily="18" charset="0"/>
                            </a:rPr>
                            <m:t>1</m:t>
                          </m:r>
                        </m:num>
                        <m:den>
                          <m:r>
                            <a:rPr lang="es-MX" sz="4000" b="0" i="1" smtClean="0">
                              <a:solidFill>
                                <a:schemeClr val="tx2"/>
                              </a:solidFill>
                              <a:latin typeface="Cambria Math" panose="02040503050406030204" pitchFamily="18" charset="0"/>
                            </a:rPr>
                            <m:t>10000</m:t>
                          </m:r>
                        </m:den>
                      </m:f>
                      <m:r>
                        <a:rPr lang="es-MX" sz="4000" b="0" i="1" smtClean="0">
                          <a:solidFill>
                            <a:schemeClr val="tx2"/>
                          </a:solidFill>
                          <a:latin typeface="Cambria Math" panose="02040503050406030204" pitchFamily="18" charset="0"/>
                        </a:rPr>
                        <m:t>=0.0001</m:t>
                      </m:r>
                    </m:oMath>
                  </m:oMathPara>
                </a14:m>
                <a:endParaRPr lang="es-MX" sz="4000" dirty="0">
                  <a:solidFill>
                    <a:schemeClr val="tx2"/>
                  </a:solidFill>
                </a:endParaRPr>
              </a:p>
            </p:txBody>
          </p:sp>
        </mc:Choice>
        <mc:Fallback xmlns="">
          <p:sp>
            <p:nvSpPr>
              <p:cNvPr id="5" name="CuadroTexto 4">
                <a:extLst>
                  <a:ext uri="{FF2B5EF4-FFF2-40B4-BE49-F238E27FC236}">
                    <a16:creationId xmlns:a16="http://schemas.microsoft.com/office/drawing/2014/main" id="{B287484D-507B-63BD-193A-7CBD63F1EEFE}"/>
                  </a:ext>
                </a:extLst>
              </p:cNvPr>
              <p:cNvSpPr txBox="1">
                <a:spLocks noRot="1" noChangeAspect="1" noMove="1" noResize="1" noEditPoints="1" noAdjustHandles="1" noChangeArrowheads="1" noChangeShapeType="1" noTextEdit="1"/>
              </p:cNvSpPr>
              <p:nvPr/>
            </p:nvSpPr>
            <p:spPr>
              <a:xfrm>
                <a:off x="6228119" y="4674473"/>
                <a:ext cx="5472332" cy="1156470"/>
              </a:xfrm>
              <a:prstGeom prst="rect">
                <a:avLst/>
              </a:prstGeom>
              <a:blipFill>
                <a:blip r:embed="rId5"/>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3341157754"/>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ppt_x"/>
                                          </p:val>
                                        </p:tav>
                                        <p:tav tm="100000">
                                          <p:val>
                                            <p:strVal val="#ppt_x"/>
                                          </p:val>
                                        </p:tav>
                                      </p:tavLst>
                                    </p:anim>
                                    <p:anim calcmode="lin" valueType="num">
                                      <p:cBhvr additive="base">
                                        <p:cTn id="2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ppt_x"/>
                                          </p:val>
                                        </p:tav>
                                        <p:tav tm="100000">
                                          <p:val>
                                            <p:strVal val="#ppt_x"/>
                                          </p:val>
                                        </p:tav>
                                      </p:tavLst>
                                    </p:anim>
                                    <p:anim calcmode="lin" valueType="num">
                                      <p:cBhvr additive="base">
                                        <p:cTn id="2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500" fill="hold"/>
                                        <p:tgtEl>
                                          <p:spTgt spid="5"/>
                                        </p:tgtEl>
                                        <p:attrNameLst>
                                          <p:attrName>ppt_x</p:attrName>
                                        </p:attrNameLst>
                                      </p:cBhvr>
                                      <p:tavLst>
                                        <p:tav tm="0">
                                          <p:val>
                                            <p:strVal val="#ppt_x"/>
                                          </p:val>
                                        </p:tav>
                                        <p:tav tm="100000">
                                          <p:val>
                                            <p:strVal val="#ppt_x"/>
                                          </p:val>
                                        </p:tav>
                                      </p:tavLst>
                                    </p:anim>
                                    <p:anim calcmode="lin" valueType="num">
                                      <p:cBhvr additive="base">
                                        <p:cTn id="3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 grpId="0"/>
      <p:bldP spid="3" grpId="0"/>
      <p:bldP spid="4" grpId="0"/>
      <p:bldP spid="5"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fontScale="92500"/>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Identificando los ceros en la cantidad</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751918" y="2190749"/>
            <a:ext cx="10952402" cy="4435134"/>
          </a:xfrm>
        </p:spPr>
        <p:txBody>
          <a:bodyPr>
            <a:noAutofit/>
          </a:bodyPr>
          <a:lstStyle/>
          <a:p>
            <a:pPr marL="0" indent="0">
              <a:buNone/>
            </a:pPr>
            <a:r>
              <a:rPr lang="es-MX" sz="4000" dirty="0">
                <a:solidFill>
                  <a:schemeClr val="tx2"/>
                </a:solidFill>
              </a:rPr>
              <a:t>Nos damos cuenta de que la base 10 elevada a un exponente negativo, el resultado es igual a recorrer a la derecha el punto decimal a partir del número 1 tantas veces como lo señale la potencia negativa.</a:t>
            </a:r>
          </a:p>
          <a:p>
            <a:pPr marL="0" indent="0">
              <a:buNone/>
            </a:pPr>
            <a:endParaRPr lang="es-MX" sz="4000" dirty="0">
              <a:solidFill>
                <a:schemeClr val="tx2"/>
              </a:solidFill>
            </a:endParaRPr>
          </a:p>
          <a:p>
            <a:pPr marL="0" indent="0">
              <a:buNone/>
            </a:pPr>
            <a:r>
              <a:rPr lang="es-MX" sz="4000" dirty="0">
                <a:solidFill>
                  <a:schemeClr val="tx2"/>
                </a:solidFill>
              </a:rPr>
              <a:t>Por ejemplo: 10</a:t>
            </a:r>
            <a:r>
              <a:rPr lang="es-MX" sz="4000" baseline="30000" dirty="0">
                <a:solidFill>
                  <a:schemeClr val="tx2"/>
                </a:solidFill>
              </a:rPr>
              <a:t>-9</a:t>
            </a:r>
            <a:r>
              <a:rPr lang="es-MX" sz="4000" dirty="0">
                <a:solidFill>
                  <a:schemeClr val="tx2"/>
                </a:solidFill>
              </a:rPr>
              <a:t> = 0.000000001</a:t>
            </a:r>
          </a:p>
        </p:txBody>
      </p:sp>
    </p:spTree>
    <p:extLst>
      <p:ext uri="{BB962C8B-B14F-4D97-AF65-F5344CB8AC3E}">
        <p14:creationId xmlns:p14="http://schemas.microsoft.com/office/powerpoint/2010/main" val="1365869832"/>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Ejemplo de notación científica</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751918" y="2190749"/>
            <a:ext cx="10952402" cy="2198371"/>
          </a:xfrm>
        </p:spPr>
        <p:txBody>
          <a:bodyPr>
            <a:noAutofit/>
          </a:bodyPr>
          <a:lstStyle/>
          <a:p>
            <a:pPr marL="0" indent="0">
              <a:buNone/>
            </a:pPr>
            <a:r>
              <a:rPr lang="es-MX" sz="4000" dirty="0">
                <a:solidFill>
                  <a:schemeClr val="tx2"/>
                </a:solidFill>
              </a:rPr>
              <a:t>Expresar la cantidad 630 000 con una sola cifra entera, utilizando la potencia de base 10.</a:t>
            </a:r>
          </a:p>
        </p:txBody>
      </p:sp>
    </p:spTree>
    <p:extLst>
      <p:ext uri="{BB962C8B-B14F-4D97-AF65-F5344CB8AC3E}">
        <p14:creationId xmlns:p14="http://schemas.microsoft.com/office/powerpoint/2010/main" val="547804048"/>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Ejemplo de notación científica</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751918" y="2190749"/>
            <a:ext cx="10952402" cy="4435134"/>
          </a:xfrm>
        </p:spPr>
        <p:txBody>
          <a:bodyPr>
            <a:noAutofit/>
          </a:bodyPr>
          <a:lstStyle/>
          <a:p>
            <a:pPr marL="0" indent="0">
              <a:buNone/>
            </a:pPr>
            <a:r>
              <a:rPr lang="es-MX" sz="4000" dirty="0">
                <a:solidFill>
                  <a:schemeClr val="tx2"/>
                </a:solidFill>
              </a:rPr>
              <a:t>Solución:</a:t>
            </a:r>
          </a:p>
          <a:p>
            <a:pPr marL="0" indent="0">
              <a:buNone/>
            </a:pPr>
            <a:r>
              <a:rPr lang="es-MX" sz="4000" dirty="0">
                <a:solidFill>
                  <a:schemeClr val="tx2"/>
                </a:solidFill>
              </a:rPr>
              <a:t>Como observamos, 630 000 consta de seis cifras enteras; para expresarlo con una sola cifra entera, debemos recorrer el punto decimal cinco veces:</a:t>
            </a:r>
          </a:p>
        </p:txBody>
      </p:sp>
    </p:spTree>
    <p:extLst>
      <p:ext uri="{BB962C8B-B14F-4D97-AF65-F5344CB8AC3E}">
        <p14:creationId xmlns:p14="http://schemas.microsoft.com/office/powerpoint/2010/main" val="147425019"/>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Ejemplo de notación científica</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751918" y="2190749"/>
            <a:ext cx="10952402" cy="1030753"/>
          </a:xfrm>
        </p:spPr>
        <p:txBody>
          <a:bodyPr>
            <a:noAutofit/>
          </a:bodyPr>
          <a:lstStyle/>
          <a:p>
            <a:pPr marL="0" indent="0" algn="ctr">
              <a:buNone/>
            </a:pPr>
            <a:r>
              <a:rPr lang="es-MX" sz="4000" dirty="0">
                <a:solidFill>
                  <a:schemeClr val="tx2"/>
                </a:solidFill>
              </a:rPr>
              <a:t>630 000</a:t>
            </a:r>
          </a:p>
        </p:txBody>
      </p:sp>
      <p:cxnSp>
        <p:nvCxnSpPr>
          <p:cNvPr id="3" name="Conector recto de flecha 2">
            <a:extLst>
              <a:ext uri="{FF2B5EF4-FFF2-40B4-BE49-F238E27FC236}">
                <a16:creationId xmlns:a16="http://schemas.microsoft.com/office/drawing/2014/main" id="{32641DB1-B738-9778-B39D-3A0D03E2F7C7}"/>
              </a:ext>
            </a:extLst>
          </p:cNvPr>
          <p:cNvCxnSpPr/>
          <p:nvPr/>
        </p:nvCxnSpPr>
        <p:spPr>
          <a:xfrm flipH="1">
            <a:off x="5697415" y="3038622"/>
            <a:ext cx="1364567"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4" name="Marcador de contenido 5">
            <a:extLst>
              <a:ext uri="{FF2B5EF4-FFF2-40B4-BE49-F238E27FC236}">
                <a16:creationId xmlns:a16="http://schemas.microsoft.com/office/drawing/2014/main" id="{CDCDF290-EFA2-5BD4-BBEE-CF09049B5A60}"/>
              </a:ext>
            </a:extLst>
          </p:cNvPr>
          <p:cNvSpPr txBox="1">
            <a:spLocks/>
          </p:cNvSpPr>
          <p:nvPr/>
        </p:nvSpPr>
        <p:spPr>
          <a:xfrm>
            <a:off x="751918" y="3886495"/>
            <a:ext cx="10952402" cy="273938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r>
              <a:rPr lang="es-MX" sz="4000" dirty="0">
                <a:solidFill>
                  <a:schemeClr val="tx2"/>
                </a:solidFill>
              </a:rPr>
              <a:t>Por tanto:</a:t>
            </a:r>
          </a:p>
          <a:p>
            <a:pPr marL="0" indent="0" algn="ctr">
              <a:buFont typeface="Wingdings" panose="05000000000000000000" pitchFamily="2" charset="2"/>
              <a:buNone/>
            </a:pPr>
            <a:r>
              <a:rPr lang="es-MX" sz="4000" dirty="0">
                <a:solidFill>
                  <a:schemeClr val="tx2"/>
                </a:solidFill>
              </a:rPr>
              <a:t>630 000 = 6.3 x 10</a:t>
            </a:r>
            <a:r>
              <a:rPr lang="es-MX" sz="4000" baseline="30000" dirty="0">
                <a:solidFill>
                  <a:schemeClr val="tx2"/>
                </a:solidFill>
              </a:rPr>
              <a:t>5</a:t>
            </a:r>
          </a:p>
        </p:txBody>
      </p:sp>
    </p:spTree>
    <p:extLst>
      <p:ext uri="{BB962C8B-B14F-4D97-AF65-F5344CB8AC3E}">
        <p14:creationId xmlns:p14="http://schemas.microsoft.com/office/powerpoint/2010/main" val="3451117925"/>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 calcmode="lin" valueType="num">
                                      <p:cBhvr additive="base">
                                        <p:cTn id="1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anim calcmode="lin" valueType="num">
                                      <p:cBhvr additive="base">
                                        <p:cTn id="2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4"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Ejemplo de notación científica</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751918" y="2190749"/>
            <a:ext cx="10952402" cy="2198371"/>
          </a:xfrm>
        </p:spPr>
        <p:txBody>
          <a:bodyPr>
            <a:noAutofit/>
          </a:bodyPr>
          <a:lstStyle/>
          <a:p>
            <a:pPr marL="0" indent="0">
              <a:buNone/>
            </a:pPr>
            <a:r>
              <a:rPr lang="es-MX" sz="4000" dirty="0">
                <a:solidFill>
                  <a:schemeClr val="tx2"/>
                </a:solidFill>
              </a:rPr>
              <a:t>Expresa la cantidad 0.000005 con una sola cifra entera, usando la potencia en base 10.</a:t>
            </a:r>
          </a:p>
        </p:txBody>
      </p:sp>
    </p:spTree>
    <p:extLst>
      <p:ext uri="{BB962C8B-B14F-4D97-AF65-F5344CB8AC3E}">
        <p14:creationId xmlns:p14="http://schemas.microsoft.com/office/powerpoint/2010/main" val="377072227"/>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Ejemplo de notación científica</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751918" y="2190749"/>
            <a:ext cx="10952402" cy="2198371"/>
          </a:xfrm>
        </p:spPr>
        <p:txBody>
          <a:bodyPr>
            <a:noAutofit/>
          </a:bodyPr>
          <a:lstStyle/>
          <a:p>
            <a:pPr marL="0" indent="0">
              <a:buNone/>
            </a:pPr>
            <a:r>
              <a:rPr lang="es-MX" sz="4000" dirty="0">
                <a:solidFill>
                  <a:schemeClr val="tx2"/>
                </a:solidFill>
              </a:rPr>
              <a:t>Solución:</a:t>
            </a:r>
          </a:p>
          <a:p>
            <a:pPr marL="0" indent="0">
              <a:buNone/>
            </a:pPr>
            <a:r>
              <a:rPr lang="es-MX" sz="4000" dirty="0">
                <a:solidFill>
                  <a:schemeClr val="tx2"/>
                </a:solidFill>
              </a:rPr>
              <a:t>Como observamos 0.000005 no tiene ninguna cifra entera, de manera que para expresarlo como tal debemos de recorrer el punto decimal seis veces:</a:t>
            </a:r>
          </a:p>
        </p:txBody>
      </p:sp>
      <p:sp>
        <p:nvSpPr>
          <p:cNvPr id="2" name="Marcador de contenido 5">
            <a:extLst>
              <a:ext uri="{FF2B5EF4-FFF2-40B4-BE49-F238E27FC236}">
                <a16:creationId xmlns:a16="http://schemas.microsoft.com/office/drawing/2014/main" id="{0C667C9A-FB0B-2A72-0179-F12247C68BDD}"/>
              </a:ext>
            </a:extLst>
          </p:cNvPr>
          <p:cNvSpPr txBox="1">
            <a:spLocks/>
          </p:cNvSpPr>
          <p:nvPr/>
        </p:nvSpPr>
        <p:spPr>
          <a:xfrm>
            <a:off x="882396" y="5098543"/>
            <a:ext cx="10952402" cy="87219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lgn="ctr">
              <a:buFont typeface="Wingdings" panose="05000000000000000000" pitchFamily="2" charset="2"/>
              <a:buNone/>
            </a:pPr>
            <a:r>
              <a:rPr lang="es-MX" sz="4000" dirty="0">
                <a:solidFill>
                  <a:schemeClr val="tx2"/>
                </a:solidFill>
              </a:rPr>
              <a:t>0.000005</a:t>
            </a:r>
          </a:p>
        </p:txBody>
      </p:sp>
      <p:cxnSp>
        <p:nvCxnSpPr>
          <p:cNvPr id="3" name="Conector recto de flecha 2">
            <a:extLst>
              <a:ext uri="{FF2B5EF4-FFF2-40B4-BE49-F238E27FC236}">
                <a16:creationId xmlns:a16="http://schemas.microsoft.com/office/drawing/2014/main" id="{FA79780A-2BE8-15CD-6600-13020659E267}"/>
              </a:ext>
            </a:extLst>
          </p:cNvPr>
          <p:cNvCxnSpPr>
            <a:cxnSpLocks/>
          </p:cNvCxnSpPr>
          <p:nvPr/>
        </p:nvCxnSpPr>
        <p:spPr>
          <a:xfrm>
            <a:off x="5678659" y="5970740"/>
            <a:ext cx="1608406"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091338914"/>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txEl>
                                              <p:pRg st="0" end="0"/>
                                            </p:txEl>
                                          </p:spTgt>
                                        </p:tgtEl>
                                        <p:attrNameLst>
                                          <p:attrName>style.visibility</p:attrName>
                                        </p:attrNameLst>
                                      </p:cBhvr>
                                      <p:to>
                                        <p:strVal val="visible"/>
                                      </p:to>
                                    </p:set>
                                    <p:animEffect transition="in" filter="fade">
                                      <p:cBhvr>
                                        <p:cTn id="21" dur="1000"/>
                                        <p:tgtEl>
                                          <p:spTgt spid="2">
                                            <p:txEl>
                                              <p:pRg st="0" end="0"/>
                                            </p:txEl>
                                          </p:spTgt>
                                        </p:tgtEl>
                                      </p:cBhvr>
                                    </p:animEffect>
                                    <p:anim calcmode="lin" valueType="num">
                                      <p:cBhvr>
                                        <p:cTn id="22"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Ejemplo de notación científica</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751918" y="2190749"/>
            <a:ext cx="10952402" cy="2198371"/>
          </a:xfrm>
        </p:spPr>
        <p:txBody>
          <a:bodyPr>
            <a:noAutofit/>
          </a:bodyPr>
          <a:lstStyle/>
          <a:p>
            <a:pPr marL="0" indent="0">
              <a:buNone/>
            </a:pPr>
            <a:r>
              <a:rPr lang="es-MX" sz="4000" dirty="0">
                <a:solidFill>
                  <a:schemeClr val="tx2"/>
                </a:solidFill>
              </a:rPr>
              <a:t>Por lo tanto:</a:t>
            </a:r>
          </a:p>
          <a:p>
            <a:pPr marL="0" indent="0" algn="ctr">
              <a:buNone/>
            </a:pPr>
            <a:r>
              <a:rPr lang="es-MX" sz="4000" dirty="0">
                <a:solidFill>
                  <a:schemeClr val="tx2"/>
                </a:solidFill>
              </a:rPr>
              <a:t>0.000005 = 5 x 10</a:t>
            </a:r>
            <a:r>
              <a:rPr lang="es-MX" sz="4000" baseline="30000" dirty="0">
                <a:solidFill>
                  <a:schemeClr val="tx2"/>
                </a:solidFill>
              </a:rPr>
              <a:t>-6</a:t>
            </a:r>
            <a:endParaRPr lang="es-MX" sz="4000" dirty="0">
              <a:solidFill>
                <a:schemeClr val="tx2"/>
              </a:solidFill>
            </a:endParaRPr>
          </a:p>
        </p:txBody>
      </p:sp>
    </p:spTree>
    <p:extLst>
      <p:ext uri="{BB962C8B-B14F-4D97-AF65-F5344CB8AC3E}">
        <p14:creationId xmlns:p14="http://schemas.microsoft.com/office/powerpoint/2010/main" val="2128804206"/>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Escribiendo con notación científica</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751918" y="2190750"/>
            <a:ext cx="10952402" cy="1362114"/>
          </a:xfrm>
        </p:spPr>
        <p:txBody>
          <a:bodyPr>
            <a:noAutofit/>
          </a:bodyPr>
          <a:lstStyle/>
          <a:p>
            <a:pPr marL="0" indent="0">
              <a:buNone/>
            </a:pPr>
            <a:r>
              <a:rPr lang="es-MX" sz="4000" dirty="0">
                <a:solidFill>
                  <a:schemeClr val="tx2"/>
                </a:solidFill>
              </a:rPr>
              <a:t>Los números se escriben como un producto:</a:t>
            </a:r>
          </a:p>
        </p:txBody>
      </p:sp>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93D4DA27-9666-7E67-EEEF-B8F2E9158826}"/>
                  </a:ext>
                </a:extLst>
              </p:cNvPr>
              <p:cNvSpPr txBox="1"/>
              <p:nvPr/>
            </p:nvSpPr>
            <p:spPr>
              <a:xfrm>
                <a:off x="4598161" y="3090446"/>
                <a:ext cx="1821396"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4400" b="0" i="1" smtClean="0">
                          <a:solidFill>
                            <a:schemeClr val="tx2"/>
                          </a:solidFill>
                          <a:latin typeface="Cambria Math" panose="02040503050406030204" pitchFamily="18" charset="0"/>
                        </a:rPr>
                        <m:t>𝑎</m:t>
                      </m:r>
                      <m:r>
                        <a:rPr lang="es-MX" sz="4400" b="0" i="1" smtClean="0">
                          <a:solidFill>
                            <a:schemeClr val="tx2"/>
                          </a:solidFill>
                          <a:latin typeface="Cambria Math" panose="02040503050406030204" pitchFamily="18" charset="0"/>
                        </a:rPr>
                        <m:t> </m:t>
                      </m:r>
                      <m:r>
                        <m:rPr>
                          <m:nor/>
                        </m:rPr>
                        <a:rPr lang="es-MX" sz="4400" b="0" i="0" smtClean="0">
                          <a:solidFill>
                            <a:schemeClr val="tx2"/>
                          </a:solidFill>
                          <a:latin typeface="Cambria Math" panose="02040503050406030204" pitchFamily="18" charset="0"/>
                        </a:rPr>
                        <m:t>x</m:t>
                      </m:r>
                      <m:sSup>
                        <m:sSupPr>
                          <m:ctrlPr>
                            <a:rPr lang="es-MX" sz="4400" b="0" i="1" smtClean="0">
                              <a:solidFill>
                                <a:schemeClr val="tx2"/>
                              </a:solidFill>
                              <a:latin typeface="Cambria Math" panose="02040503050406030204" pitchFamily="18" charset="0"/>
                            </a:rPr>
                          </m:ctrlPr>
                        </m:sSupPr>
                        <m:e>
                          <m:r>
                            <a:rPr lang="es-MX" sz="4400" b="0" i="1" smtClean="0">
                              <a:solidFill>
                                <a:schemeClr val="tx2"/>
                              </a:solidFill>
                              <a:latin typeface="Cambria Math" panose="02040503050406030204" pitchFamily="18" charset="0"/>
                            </a:rPr>
                            <m:t>10</m:t>
                          </m:r>
                        </m:e>
                        <m:sup>
                          <m:r>
                            <a:rPr lang="es-MX" sz="4400" b="0" i="1" smtClean="0">
                              <a:solidFill>
                                <a:schemeClr val="tx2"/>
                              </a:solidFill>
                              <a:latin typeface="Cambria Math" panose="02040503050406030204" pitchFamily="18" charset="0"/>
                            </a:rPr>
                            <m:t>𝑛</m:t>
                          </m:r>
                        </m:sup>
                      </m:sSup>
                    </m:oMath>
                  </m:oMathPara>
                </a14:m>
                <a:endParaRPr lang="es-MX" sz="4400" dirty="0">
                  <a:solidFill>
                    <a:schemeClr val="tx2"/>
                  </a:solidFill>
                </a:endParaRPr>
              </a:p>
            </p:txBody>
          </p:sp>
        </mc:Choice>
        <mc:Fallback xmlns="">
          <p:sp>
            <p:nvSpPr>
              <p:cNvPr id="2" name="CuadroTexto 1">
                <a:extLst>
                  <a:ext uri="{FF2B5EF4-FFF2-40B4-BE49-F238E27FC236}">
                    <a16:creationId xmlns:a16="http://schemas.microsoft.com/office/drawing/2014/main" id="{93D4DA27-9666-7E67-EEEF-B8F2E9158826}"/>
                  </a:ext>
                </a:extLst>
              </p:cNvPr>
              <p:cNvSpPr txBox="1">
                <a:spLocks noRot="1" noChangeAspect="1" noMove="1" noResize="1" noEditPoints="1" noAdjustHandles="1" noChangeArrowheads="1" noChangeShapeType="1" noTextEdit="1"/>
              </p:cNvSpPr>
              <p:nvPr/>
            </p:nvSpPr>
            <p:spPr>
              <a:xfrm>
                <a:off x="4598161" y="3090446"/>
                <a:ext cx="1821396" cy="677108"/>
              </a:xfrm>
              <a:prstGeom prst="rect">
                <a:avLst/>
              </a:prstGeom>
              <a:blipFill>
                <a:blip r:embed="rId2"/>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3583647944"/>
      </p:ext>
    </p:extLst>
  </p:cSld>
  <p:clrMapOvr>
    <a:masterClrMapping/>
  </p:clrMapOvr>
  <p:transition>
    <p:cut/>
  </p:transition>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Escribiendo con notación científica</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878527" y="2950404"/>
            <a:ext cx="10952402" cy="3745817"/>
          </a:xfrm>
        </p:spPr>
        <p:txBody>
          <a:bodyPr>
            <a:noAutofit/>
          </a:bodyPr>
          <a:lstStyle/>
          <a:p>
            <a:pPr marL="0" indent="0">
              <a:buNone/>
            </a:pPr>
            <a:r>
              <a:rPr lang="es-MX" sz="4000" dirty="0">
                <a:solidFill>
                  <a:schemeClr val="tx2"/>
                </a:solidFill>
              </a:rPr>
              <a:t>Donde:</a:t>
            </a:r>
          </a:p>
          <a:p>
            <a:pPr marL="0" indent="0">
              <a:buNone/>
            </a:pPr>
            <a:r>
              <a:rPr lang="es-MX" sz="4000" dirty="0">
                <a:solidFill>
                  <a:schemeClr val="tx2"/>
                </a:solidFill>
              </a:rPr>
              <a:t>a = un número real mayor o igual que 1 y menor que 10, que recibe el nombre de coeficiente.</a:t>
            </a:r>
          </a:p>
          <a:p>
            <a:pPr marL="0" indent="0">
              <a:buNone/>
            </a:pPr>
            <a:r>
              <a:rPr lang="es-MX" sz="4000" dirty="0">
                <a:solidFill>
                  <a:schemeClr val="tx2"/>
                </a:solidFill>
              </a:rPr>
              <a:t>n =  un número entero, que recibe el nombre de exponente u orden de magnitud.</a:t>
            </a:r>
          </a:p>
        </p:txBody>
      </p:sp>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AE9D2644-7902-0703-3FFC-0371B434C7C1}"/>
                  </a:ext>
                </a:extLst>
              </p:cNvPr>
              <p:cNvSpPr txBox="1"/>
              <p:nvPr/>
            </p:nvSpPr>
            <p:spPr>
              <a:xfrm>
                <a:off x="4429348" y="2273296"/>
                <a:ext cx="1821396"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4400" b="0" i="1" smtClean="0">
                          <a:solidFill>
                            <a:schemeClr val="tx2"/>
                          </a:solidFill>
                          <a:latin typeface="Cambria Math" panose="02040503050406030204" pitchFamily="18" charset="0"/>
                        </a:rPr>
                        <m:t>𝑎</m:t>
                      </m:r>
                      <m:r>
                        <a:rPr lang="es-MX" sz="4400" b="0" i="1" smtClean="0">
                          <a:solidFill>
                            <a:schemeClr val="tx2"/>
                          </a:solidFill>
                          <a:latin typeface="Cambria Math" panose="02040503050406030204" pitchFamily="18" charset="0"/>
                        </a:rPr>
                        <m:t> </m:t>
                      </m:r>
                      <m:r>
                        <m:rPr>
                          <m:nor/>
                        </m:rPr>
                        <a:rPr lang="es-MX" sz="4400" b="0" i="0" smtClean="0">
                          <a:solidFill>
                            <a:schemeClr val="tx2"/>
                          </a:solidFill>
                          <a:latin typeface="Cambria Math" panose="02040503050406030204" pitchFamily="18" charset="0"/>
                        </a:rPr>
                        <m:t>x</m:t>
                      </m:r>
                      <m:sSup>
                        <m:sSupPr>
                          <m:ctrlPr>
                            <a:rPr lang="es-MX" sz="4400" b="0" i="1" smtClean="0">
                              <a:solidFill>
                                <a:schemeClr val="tx2"/>
                              </a:solidFill>
                              <a:latin typeface="Cambria Math" panose="02040503050406030204" pitchFamily="18" charset="0"/>
                            </a:rPr>
                          </m:ctrlPr>
                        </m:sSupPr>
                        <m:e>
                          <m:r>
                            <a:rPr lang="es-MX" sz="4400" b="0" i="1" smtClean="0">
                              <a:solidFill>
                                <a:schemeClr val="tx2"/>
                              </a:solidFill>
                              <a:latin typeface="Cambria Math" panose="02040503050406030204" pitchFamily="18" charset="0"/>
                            </a:rPr>
                            <m:t>10</m:t>
                          </m:r>
                        </m:e>
                        <m:sup>
                          <m:r>
                            <a:rPr lang="es-MX" sz="4400" b="0" i="1" smtClean="0">
                              <a:solidFill>
                                <a:schemeClr val="tx2"/>
                              </a:solidFill>
                              <a:latin typeface="Cambria Math" panose="02040503050406030204" pitchFamily="18" charset="0"/>
                            </a:rPr>
                            <m:t>𝑛</m:t>
                          </m:r>
                        </m:sup>
                      </m:sSup>
                    </m:oMath>
                  </m:oMathPara>
                </a14:m>
                <a:endParaRPr lang="es-MX" sz="4400" dirty="0">
                  <a:solidFill>
                    <a:schemeClr val="tx2"/>
                  </a:solidFill>
                </a:endParaRPr>
              </a:p>
            </p:txBody>
          </p:sp>
        </mc:Choice>
        <mc:Fallback xmlns="">
          <p:sp>
            <p:nvSpPr>
              <p:cNvPr id="2" name="CuadroTexto 1">
                <a:extLst>
                  <a:ext uri="{FF2B5EF4-FFF2-40B4-BE49-F238E27FC236}">
                    <a16:creationId xmlns:a16="http://schemas.microsoft.com/office/drawing/2014/main" id="{AE9D2644-7902-0703-3FFC-0371B434C7C1}"/>
                  </a:ext>
                </a:extLst>
              </p:cNvPr>
              <p:cNvSpPr txBox="1">
                <a:spLocks noRot="1" noChangeAspect="1" noMove="1" noResize="1" noEditPoints="1" noAdjustHandles="1" noChangeArrowheads="1" noChangeShapeType="1" noTextEdit="1"/>
              </p:cNvSpPr>
              <p:nvPr/>
            </p:nvSpPr>
            <p:spPr>
              <a:xfrm>
                <a:off x="4429348" y="2273296"/>
                <a:ext cx="1821396" cy="677108"/>
              </a:xfrm>
              <a:prstGeom prst="rect">
                <a:avLst/>
              </a:prstGeom>
              <a:blipFill>
                <a:blip r:embed="rId2"/>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3623634244"/>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down)">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down)">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lstStyle/>
          <a:p>
            <a:pPr rtl="0"/>
            <a:r>
              <a:rPr lang="es-MX" dirty="0"/>
              <a:t>Conceptos importantes</a:t>
            </a:r>
          </a:p>
        </p:txBody>
      </p:sp>
      <p:sp>
        <p:nvSpPr>
          <p:cNvPr id="14" name="Marcador de texto 2"/>
          <p:cNvSpPr>
            <a:spLocks noGrp="1"/>
          </p:cNvSpPr>
          <p:nvPr>
            <p:ph type="body" idx="1"/>
          </p:nvPr>
        </p:nvSpPr>
        <p:spPr/>
        <p:txBody>
          <a:bodyPr rtlCol="0"/>
          <a:lstStyle/>
          <a:p>
            <a:pPr rtl="0"/>
            <a:endParaRPr lang="es-MX" dirty="0"/>
          </a:p>
        </p:txBody>
      </p:sp>
    </p:spTree>
    <p:extLst>
      <p:ext uri="{BB962C8B-B14F-4D97-AF65-F5344CB8AC3E}">
        <p14:creationId xmlns:p14="http://schemas.microsoft.com/office/powerpoint/2010/main" val="19835233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Operaciones con notación científica</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882396" y="2204816"/>
            <a:ext cx="10952402" cy="4653184"/>
          </a:xfrm>
        </p:spPr>
        <p:txBody>
          <a:bodyPr>
            <a:noAutofit/>
          </a:bodyPr>
          <a:lstStyle/>
          <a:p>
            <a:pPr marL="0" indent="0">
              <a:buNone/>
            </a:pPr>
            <a:r>
              <a:rPr lang="es-MX" sz="4000" dirty="0">
                <a:solidFill>
                  <a:schemeClr val="tx2"/>
                </a:solidFill>
              </a:rPr>
              <a:t>Al ocupar la notación científica podemos realizar las operaciones de:</a:t>
            </a:r>
          </a:p>
          <a:p>
            <a:pPr marL="742950" indent="-742950">
              <a:buFont typeface="+mj-lt"/>
              <a:buAutoNum type="arabicPeriod"/>
            </a:pPr>
            <a:r>
              <a:rPr lang="es-MX" sz="4000" dirty="0">
                <a:solidFill>
                  <a:schemeClr val="tx2"/>
                </a:solidFill>
              </a:rPr>
              <a:t>Suma y resta.</a:t>
            </a:r>
          </a:p>
          <a:p>
            <a:pPr marL="742950" indent="-742950">
              <a:buFont typeface="+mj-lt"/>
              <a:buAutoNum type="arabicPeriod"/>
            </a:pPr>
            <a:r>
              <a:rPr lang="es-MX" sz="4000" dirty="0">
                <a:solidFill>
                  <a:schemeClr val="tx2"/>
                </a:solidFill>
              </a:rPr>
              <a:t>Multiplicación y división.</a:t>
            </a:r>
          </a:p>
          <a:p>
            <a:pPr marL="742950" indent="-742950">
              <a:buFont typeface="+mj-lt"/>
              <a:buAutoNum type="arabicPeriod"/>
            </a:pPr>
            <a:r>
              <a:rPr lang="es-MX" sz="4000" dirty="0">
                <a:solidFill>
                  <a:schemeClr val="tx2"/>
                </a:solidFill>
              </a:rPr>
              <a:t>Potenciación.</a:t>
            </a:r>
          </a:p>
          <a:p>
            <a:pPr marL="0" indent="0">
              <a:buNone/>
            </a:pPr>
            <a:r>
              <a:rPr lang="es-MX" sz="4000" dirty="0">
                <a:solidFill>
                  <a:schemeClr val="tx2"/>
                </a:solidFill>
              </a:rPr>
              <a:t>Pero hay que seguir ciertas reglas.</a:t>
            </a:r>
          </a:p>
        </p:txBody>
      </p:sp>
    </p:spTree>
    <p:extLst>
      <p:ext uri="{BB962C8B-B14F-4D97-AF65-F5344CB8AC3E}">
        <p14:creationId xmlns:p14="http://schemas.microsoft.com/office/powerpoint/2010/main" val="230872297"/>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Suma y resta con notación científica</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751918" y="2190750"/>
            <a:ext cx="10952402" cy="1362114"/>
          </a:xfrm>
        </p:spPr>
        <p:txBody>
          <a:bodyPr>
            <a:noAutofit/>
          </a:bodyPr>
          <a:lstStyle/>
          <a:p>
            <a:pPr marL="0" indent="0">
              <a:buNone/>
            </a:pPr>
            <a:r>
              <a:rPr lang="es-MX" sz="4000" dirty="0">
                <a:solidFill>
                  <a:schemeClr val="tx2"/>
                </a:solidFill>
              </a:rPr>
              <a:t>Siempre que las potencias de 10 sean las mismas, se deben sumar los coeficientes (o restar si se trata de una resta), dejando la potencia de 10 con el mismo grado. </a:t>
            </a:r>
          </a:p>
        </p:txBody>
      </p:sp>
    </p:spTree>
    <p:extLst>
      <p:ext uri="{BB962C8B-B14F-4D97-AF65-F5344CB8AC3E}">
        <p14:creationId xmlns:p14="http://schemas.microsoft.com/office/powerpoint/2010/main" val="2923857429"/>
      </p:ext>
    </p:extLst>
  </p:cSld>
  <p:clrMapOvr>
    <a:masterClrMapping/>
  </p:clrMapOvr>
  <p:transition>
    <p:cut/>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Suma y resta con notación científica</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751918" y="2190750"/>
            <a:ext cx="10952402" cy="1362114"/>
          </a:xfrm>
        </p:spPr>
        <p:txBody>
          <a:bodyPr>
            <a:noAutofit/>
          </a:bodyPr>
          <a:lstStyle/>
          <a:p>
            <a:pPr marL="0" indent="0">
              <a:buNone/>
            </a:pPr>
            <a:r>
              <a:rPr lang="es-MX" sz="4000" dirty="0">
                <a:solidFill>
                  <a:schemeClr val="tx2"/>
                </a:solidFill>
              </a:rPr>
              <a:t>En caso de que no tengan el mismo exponente, debe convertirse el coeficiente, multiplicándolo o dividiéndolo por 10 tantas veces como se necesite para obtener el mismo exponente.</a:t>
            </a:r>
          </a:p>
        </p:txBody>
      </p:sp>
    </p:spTree>
    <p:extLst>
      <p:ext uri="{BB962C8B-B14F-4D97-AF65-F5344CB8AC3E}">
        <p14:creationId xmlns:p14="http://schemas.microsoft.com/office/powerpoint/2010/main" val="492113014"/>
      </p:ext>
    </p:extLst>
  </p:cSld>
  <p:clrMapOvr>
    <a:masterClrMapping/>
  </p:clrMapOvr>
  <p:transition>
    <p:cut/>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Suma y resta con notación científica</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751918" y="2190750"/>
            <a:ext cx="10952402" cy="1362114"/>
          </a:xfrm>
        </p:spPr>
        <p:txBody>
          <a:bodyPr>
            <a:noAutofit/>
          </a:bodyPr>
          <a:lstStyle/>
          <a:p>
            <a:pPr marL="0" indent="0">
              <a:buNone/>
            </a:pPr>
            <a:r>
              <a:rPr lang="es-MX" sz="4000" dirty="0">
                <a:solidFill>
                  <a:schemeClr val="tx2"/>
                </a:solidFill>
              </a:rPr>
              <a:t>Ejemplos:</a:t>
            </a:r>
          </a:p>
        </p:txBody>
      </p:sp>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389DBE6C-BB21-9FD7-57CB-E5B80731D871}"/>
                  </a:ext>
                </a:extLst>
              </p:cNvPr>
              <p:cNvSpPr txBox="1"/>
              <p:nvPr/>
            </p:nvSpPr>
            <p:spPr>
              <a:xfrm>
                <a:off x="531742" y="3241590"/>
                <a:ext cx="4375685" cy="6225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4000" b="0" i="1" smtClean="0">
                          <a:solidFill>
                            <a:schemeClr val="tx2"/>
                          </a:solidFill>
                          <a:latin typeface="Cambria Math" panose="02040503050406030204" pitchFamily="18" charset="0"/>
                        </a:rPr>
                        <m:t>2</m:t>
                      </m:r>
                      <m:r>
                        <m:rPr>
                          <m:nor/>
                        </m:rPr>
                        <a:rPr lang="es-MX" sz="4000" b="0" i="0" smtClean="0">
                          <a:solidFill>
                            <a:schemeClr val="tx2"/>
                          </a:solidFill>
                          <a:latin typeface="Cambria Math" panose="02040503050406030204" pitchFamily="18" charset="0"/>
                        </a:rPr>
                        <m:t> </m:t>
                      </m:r>
                      <m:r>
                        <m:rPr>
                          <m:nor/>
                        </m:rPr>
                        <a:rPr lang="es-MX" sz="4000" b="0" i="0" smtClean="0">
                          <a:solidFill>
                            <a:schemeClr val="tx2"/>
                          </a:solidFill>
                          <a:latin typeface="Cambria Math" panose="02040503050406030204" pitchFamily="18" charset="0"/>
                        </a:rPr>
                        <m:t>x</m:t>
                      </m:r>
                      <m:r>
                        <m:rPr>
                          <m:nor/>
                        </m:rPr>
                        <a:rPr lang="es-MX" sz="4000" b="0" i="0" smtClean="0">
                          <a:solidFill>
                            <a:schemeClr val="tx2"/>
                          </a:solidFill>
                          <a:latin typeface="Cambria Math" panose="02040503050406030204" pitchFamily="18" charset="0"/>
                        </a:rPr>
                        <m:t> </m:t>
                      </m:r>
                      <m:sSup>
                        <m:sSupPr>
                          <m:ctrlPr>
                            <a:rPr lang="es-MX" sz="4000" b="0" i="1" smtClean="0">
                              <a:solidFill>
                                <a:schemeClr val="tx2"/>
                              </a:solidFill>
                              <a:latin typeface="Cambria Math" panose="02040503050406030204" pitchFamily="18" charset="0"/>
                            </a:rPr>
                          </m:ctrlPr>
                        </m:sSupPr>
                        <m:e>
                          <m:r>
                            <a:rPr lang="es-MX" sz="4000" b="0" i="1" smtClean="0">
                              <a:solidFill>
                                <a:schemeClr val="tx2"/>
                              </a:solidFill>
                              <a:latin typeface="Cambria Math" panose="02040503050406030204" pitchFamily="18" charset="0"/>
                            </a:rPr>
                            <m:t>10</m:t>
                          </m:r>
                        </m:e>
                        <m:sup>
                          <m:r>
                            <a:rPr lang="es-MX" sz="4000" b="0" i="1" smtClean="0">
                              <a:solidFill>
                                <a:schemeClr val="tx2"/>
                              </a:solidFill>
                              <a:latin typeface="Cambria Math" panose="02040503050406030204" pitchFamily="18" charset="0"/>
                            </a:rPr>
                            <m:t>5</m:t>
                          </m:r>
                        </m:sup>
                      </m:sSup>
                      <m:r>
                        <a:rPr lang="es-MX" sz="4000" b="0" i="1" smtClean="0">
                          <a:solidFill>
                            <a:schemeClr val="tx2"/>
                          </a:solidFill>
                          <a:latin typeface="Cambria Math" panose="02040503050406030204" pitchFamily="18" charset="0"/>
                        </a:rPr>
                        <m:t>+3</m:t>
                      </m:r>
                      <m:r>
                        <m:rPr>
                          <m:nor/>
                        </m:rPr>
                        <a:rPr lang="es-MX" sz="4000" b="0" i="0" smtClean="0">
                          <a:solidFill>
                            <a:schemeClr val="tx2"/>
                          </a:solidFill>
                          <a:latin typeface="Cambria Math" panose="02040503050406030204" pitchFamily="18" charset="0"/>
                        </a:rPr>
                        <m:t> </m:t>
                      </m:r>
                      <m:r>
                        <m:rPr>
                          <m:nor/>
                        </m:rPr>
                        <a:rPr lang="es-MX" sz="4000" b="0" i="0" smtClean="0">
                          <a:solidFill>
                            <a:schemeClr val="tx2"/>
                          </a:solidFill>
                          <a:latin typeface="Cambria Math" panose="02040503050406030204" pitchFamily="18" charset="0"/>
                        </a:rPr>
                        <m:t>x</m:t>
                      </m:r>
                      <m:sSup>
                        <m:sSupPr>
                          <m:ctrlPr>
                            <a:rPr lang="es-MX" sz="4000" b="0" i="1" smtClean="0">
                              <a:solidFill>
                                <a:schemeClr val="tx2"/>
                              </a:solidFill>
                              <a:latin typeface="Cambria Math" panose="02040503050406030204" pitchFamily="18" charset="0"/>
                            </a:rPr>
                          </m:ctrlPr>
                        </m:sSupPr>
                        <m:e>
                          <m:r>
                            <a:rPr lang="es-MX" sz="4000" b="0" i="1" smtClean="0">
                              <a:solidFill>
                                <a:schemeClr val="tx2"/>
                              </a:solidFill>
                              <a:latin typeface="Cambria Math" panose="02040503050406030204" pitchFamily="18" charset="0"/>
                            </a:rPr>
                            <m:t> 10</m:t>
                          </m:r>
                        </m:e>
                        <m:sup>
                          <m:r>
                            <a:rPr lang="es-MX" sz="4000" b="0" i="1" smtClean="0">
                              <a:solidFill>
                                <a:schemeClr val="tx2"/>
                              </a:solidFill>
                              <a:latin typeface="Cambria Math" panose="02040503050406030204" pitchFamily="18" charset="0"/>
                            </a:rPr>
                            <m:t>5</m:t>
                          </m:r>
                        </m:sup>
                      </m:sSup>
                      <m:r>
                        <a:rPr lang="es-MX" sz="4000" b="0" i="1" smtClean="0">
                          <a:solidFill>
                            <a:schemeClr val="tx2"/>
                          </a:solidFill>
                          <a:latin typeface="Cambria Math" panose="02040503050406030204" pitchFamily="18" charset="0"/>
                        </a:rPr>
                        <m:t>=</m:t>
                      </m:r>
                    </m:oMath>
                  </m:oMathPara>
                </a14:m>
                <a:endParaRPr lang="es-MX" sz="4000" dirty="0">
                  <a:solidFill>
                    <a:schemeClr val="tx2"/>
                  </a:solidFill>
                </a:endParaRPr>
              </a:p>
            </p:txBody>
          </p:sp>
        </mc:Choice>
        <mc:Fallback xmlns="">
          <p:sp>
            <p:nvSpPr>
              <p:cNvPr id="7" name="CuadroTexto 6">
                <a:extLst>
                  <a:ext uri="{FF2B5EF4-FFF2-40B4-BE49-F238E27FC236}">
                    <a16:creationId xmlns:a16="http://schemas.microsoft.com/office/drawing/2014/main" id="{389DBE6C-BB21-9FD7-57CB-E5B80731D871}"/>
                  </a:ext>
                </a:extLst>
              </p:cNvPr>
              <p:cNvSpPr txBox="1">
                <a:spLocks noRot="1" noChangeAspect="1" noMove="1" noResize="1" noEditPoints="1" noAdjustHandles="1" noChangeArrowheads="1" noChangeShapeType="1" noTextEdit="1"/>
              </p:cNvSpPr>
              <p:nvPr/>
            </p:nvSpPr>
            <p:spPr>
              <a:xfrm>
                <a:off x="531742" y="3241590"/>
                <a:ext cx="4375685" cy="622543"/>
              </a:xfrm>
              <a:prstGeom prst="rect">
                <a:avLst/>
              </a:prstGeom>
              <a:blipFill>
                <a:blip r:embed="rId2"/>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882DCE59-7C25-7276-62CB-C8B27F698A10}"/>
                  </a:ext>
                </a:extLst>
              </p:cNvPr>
              <p:cNvSpPr txBox="1"/>
              <p:nvPr/>
            </p:nvSpPr>
            <p:spPr>
              <a:xfrm>
                <a:off x="336977" y="4292430"/>
                <a:ext cx="4765214" cy="6225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4000" i="1" smtClean="0">
                          <a:solidFill>
                            <a:schemeClr val="tx2"/>
                          </a:solidFill>
                          <a:latin typeface="Cambria Math" panose="02040503050406030204" pitchFamily="18" charset="0"/>
                        </a:rPr>
                        <m:t>3</m:t>
                      </m:r>
                      <m:r>
                        <a:rPr lang="es-MX" sz="4000" b="0" i="1" smtClean="0">
                          <a:solidFill>
                            <a:schemeClr val="tx2"/>
                          </a:solidFill>
                          <a:latin typeface="Cambria Math" panose="02040503050406030204" pitchFamily="18" charset="0"/>
                        </a:rPr>
                        <m:t> </m:t>
                      </m:r>
                      <m:r>
                        <m:rPr>
                          <m:nor/>
                        </m:rPr>
                        <a:rPr lang="es-MX" sz="4000" b="0" i="0" smtClean="0">
                          <a:solidFill>
                            <a:schemeClr val="tx2"/>
                          </a:solidFill>
                          <a:latin typeface="Cambria Math" panose="02040503050406030204" pitchFamily="18" charset="0"/>
                        </a:rPr>
                        <m:t>x</m:t>
                      </m:r>
                      <m:sSup>
                        <m:sSupPr>
                          <m:ctrlPr>
                            <a:rPr lang="es-MX" sz="4000" b="0" i="1" smtClean="0">
                              <a:solidFill>
                                <a:schemeClr val="tx2"/>
                              </a:solidFill>
                              <a:latin typeface="Cambria Math" panose="02040503050406030204" pitchFamily="18" charset="0"/>
                            </a:rPr>
                          </m:ctrlPr>
                        </m:sSupPr>
                        <m:e>
                          <m:r>
                            <a:rPr lang="es-MX" sz="4000" b="0" i="1" smtClean="0">
                              <a:solidFill>
                                <a:schemeClr val="tx2"/>
                              </a:solidFill>
                              <a:latin typeface="Cambria Math" panose="02040503050406030204" pitchFamily="18" charset="0"/>
                            </a:rPr>
                            <m:t> 10</m:t>
                          </m:r>
                        </m:e>
                        <m:sup>
                          <m:r>
                            <a:rPr lang="es-MX" sz="4000" b="0" i="1" smtClean="0">
                              <a:solidFill>
                                <a:schemeClr val="tx2"/>
                              </a:solidFill>
                              <a:latin typeface="Cambria Math" panose="02040503050406030204" pitchFamily="18" charset="0"/>
                            </a:rPr>
                            <m:t>5</m:t>
                          </m:r>
                        </m:sup>
                      </m:sSup>
                      <m:r>
                        <a:rPr lang="es-MX" sz="4000" b="0" i="1" smtClean="0">
                          <a:solidFill>
                            <a:schemeClr val="tx2"/>
                          </a:solidFill>
                          <a:latin typeface="Cambria Math" panose="02040503050406030204" pitchFamily="18" charset="0"/>
                        </a:rPr>
                        <m:t>−0.2</m:t>
                      </m:r>
                      <m:r>
                        <m:rPr>
                          <m:nor/>
                        </m:rPr>
                        <a:rPr lang="es-MX" sz="4000" b="0" i="0" smtClean="0">
                          <a:solidFill>
                            <a:schemeClr val="tx2"/>
                          </a:solidFill>
                          <a:latin typeface="Cambria Math" panose="02040503050406030204" pitchFamily="18" charset="0"/>
                        </a:rPr>
                        <m:t> </m:t>
                      </m:r>
                      <m:r>
                        <m:rPr>
                          <m:nor/>
                        </m:rPr>
                        <a:rPr lang="es-MX" sz="4000" b="0" i="0" smtClean="0">
                          <a:solidFill>
                            <a:schemeClr val="tx2"/>
                          </a:solidFill>
                          <a:latin typeface="Cambria Math" panose="02040503050406030204" pitchFamily="18" charset="0"/>
                        </a:rPr>
                        <m:t>x</m:t>
                      </m:r>
                      <m:r>
                        <m:rPr>
                          <m:nor/>
                        </m:rPr>
                        <a:rPr lang="es-MX" sz="4000" b="0" i="0" smtClean="0">
                          <a:solidFill>
                            <a:schemeClr val="tx2"/>
                          </a:solidFill>
                          <a:latin typeface="Cambria Math" panose="02040503050406030204" pitchFamily="18" charset="0"/>
                        </a:rPr>
                        <m:t> </m:t>
                      </m:r>
                      <m:sSup>
                        <m:sSupPr>
                          <m:ctrlPr>
                            <a:rPr lang="es-MX" sz="4000" b="0" i="1" smtClean="0">
                              <a:solidFill>
                                <a:schemeClr val="tx2"/>
                              </a:solidFill>
                              <a:latin typeface="Cambria Math" panose="02040503050406030204" pitchFamily="18" charset="0"/>
                            </a:rPr>
                          </m:ctrlPr>
                        </m:sSupPr>
                        <m:e>
                          <m:r>
                            <a:rPr lang="es-MX" sz="4000" b="0" i="1" smtClean="0">
                              <a:solidFill>
                                <a:schemeClr val="tx2"/>
                              </a:solidFill>
                              <a:latin typeface="Cambria Math" panose="02040503050406030204" pitchFamily="18" charset="0"/>
                            </a:rPr>
                            <m:t>10</m:t>
                          </m:r>
                        </m:e>
                        <m:sup>
                          <m:r>
                            <a:rPr lang="es-MX" sz="4000" b="0" i="1" smtClean="0">
                              <a:solidFill>
                                <a:schemeClr val="tx2"/>
                              </a:solidFill>
                              <a:latin typeface="Cambria Math" panose="02040503050406030204" pitchFamily="18" charset="0"/>
                            </a:rPr>
                            <m:t>5</m:t>
                          </m:r>
                        </m:sup>
                      </m:sSup>
                      <m:r>
                        <a:rPr lang="es-MX" sz="4000" b="0" i="1" smtClean="0">
                          <a:solidFill>
                            <a:schemeClr val="tx2"/>
                          </a:solidFill>
                          <a:latin typeface="Cambria Math" panose="02040503050406030204" pitchFamily="18" charset="0"/>
                        </a:rPr>
                        <m:t>=</m:t>
                      </m:r>
                    </m:oMath>
                  </m:oMathPara>
                </a14:m>
                <a:endParaRPr lang="es-MX" sz="4000" dirty="0">
                  <a:solidFill>
                    <a:schemeClr val="tx2"/>
                  </a:solidFill>
                </a:endParaRPr>
              </a:p>
            </p:txBody>
          </p:sp>
        </mc:Choice>
        <mc:Fallback xmlns="">
          <p:sp>
            <p:nvSpPr>
              <p:cNvPr id="8" name="CuadroTexto 7">
                <a:extLst>
                  <a:ext uri="{FF2B5EF4-FFF2-40B4-BE49-F238E27FC236}">
                    <a16:creationId xmlns:a16="http://schemas.microsoft.com/office/drawing/2014/main" id="{882DCE59-7C25-7276-62CB-C8B27F698A10}"/>
                  </a:ext>
                </a:extLst>
              </p:cNvPr>
              <p:cNvSpPr txBox="1">
                <a:spLocks noRot="1" noChangeAspect="1" noMove="1" noResize="1" noEditPoints="1" noAdjustHandles="1" noChangeArrowheads="1" noChangeShapeType="1" noTextEdit="1"/>
              </p:cNvSpPr>
              <p:nvPr/>
            </p:nvSpPr>
            <p:spPr>
              <a:xfrm>
                <a:off x="336977" y="4292430"/>
                <a:ext cx="4765214" cy="622543"/>
              </a:xfrm>
              <a:prstGeom prst="rect">
                <a:avLst/>
              </a:prstGeom>
              <a:blipFill>
                <a:blip r:embed="rId3"/>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5D250054-6BBD-06E3-36B0-E82FB3520FE2}"/>
                  </a:ext>
                </a:extLst>
              </p:cNvPr>
              <p:cNvSpPr txBox="1"/>
              <p:nvPr/>
            </p:nvSpPr>
            <p:spPr>
              <a:xfrm>
                <a:off x="4907427" y="3241591"/>
                <a:ext cx="3523400" cy="6225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s-MX" sz="4000" b="0" i="1" smtClean="0">
                              <a:solidFill>
                                <a:schemeClr val="tx2"/>
                              </a:solidFill>
                              <a:latin typeface="Cambria Math" panose="02040503050406030204" pitchFamily="18" charset="0"/>
                            </a:rPr>
                          </m:ctrlPr>
                        </m:dPr>
                        <m:e>
                          <m:r>
                            <a:rPr lang="es-MX" sz="4000" b="0" i="1" smtClean="0">
                              <a:solidFill>
                                <a:schemeClr val="tx2"/>
                              </a:solidFill>
                              <a:latin typeface="Cambria Math" panose="02040503050406030204" pitchFamily="18" charset="0"/>
                            </a:rPr>
                            <m:t>2+3</m:t>
                          </m:r>
                        </m:e>
                      </m:d>
                      <m:r>
                        <m:rPr>
                          <m:nor/>
                        </m:rPr>
                        <a:rPr lang="es-MX" sz="4000" b="0" i="0" smtClean="0">
                          <a:solidFill>
                            <a:schemeClr val="tx2"/>
                          </a:solidFill>
                          <a:latin typeface="Cambria Math" panose="02040503050406030204" pitchFamily="18" charset="0"/>
                        </a:rPr>
                        <m:t> </m:t>
                      </m:r>
                      <m:r>
                        <m:rPr>
                          <m:nor/>
                        </m:rPr>
                        <a:rPr lang="es-MX" sz="4000">
                          <a:solidFill>
                            <a:schemeClr val="tx2"/>
                          </a:solidFill>
                          <a:latin typeface="Cambria Math" panose="02040503050406030204" pitchFamily="18" charset="0"/>
                        </a:rPr>
                        <m:t>x</m:t>
                      </m:r>
                      <m:r>
                        <m:rPr>
                          <m:nor/>
                        </m:rPr>
                        <a:rPr lang="es-MX" sz="4000" b="0" i="0" smtClean="0">
                          <a:solidFill>
                            <a:schemeClr val="tx2"/>
                          </a:solidFill>
                          <a:latin typeface="Cambria Math" panose="02040503050406030204" pitchFamily="18" charset="0"/>
                        </a:rPr>
                        <m:t> </m:t>
                      </m:r>
                      <m:sSup>
                        <m:sSupPr>
                          <m:ctrlPr>
                            <a:rPr lang="es-MX" sz="4000" i="1">
                              <a:solidFill>
                                <a:schemeClr val="tx2"/>
                              </a:solidFill>
                              <a:latin typeface="Cambria Math" panose="02040503050406030204" pitchFamily="18" charset="0"/>
                            </a:rPr>
                          </m:ctrlPr>
                        </m:sSupPr>
                        <m:e>
                          <m:r>
                            <a:rPr lang="es-MX" sz="4000" i="1">
                              <a:solidFill>
                                <a:schemeClr val="tx2"/>
                              </a:solidFill>
                              <a:latin typeface="Cambria Math" panose="02040503050406030204" pitchFamily="18" charset="0"/>
                            </a:rPr>
                            <m:t>10</m:t>
                          </m:r>
                        </m:e>
                        <m:sup>
                          <m:r>
                            <a:rPr lang="es-MX" sz="4000" i="1">
                              <a:solidFill>
                                <a:schemeClr val="tx2"/>
                              </a:solidFill>
                              <a:latin typeface="Cambria Math" panose="02040503050406030204" pitchFamily="18" charset="0"/>
                            </a:rPr>
                            <m:t>5</m:t>
                          </m:r>
                        </m:sup>
                      </m:sSup>
                      <m:r>
                        <a:rPr lang="es-MX" sz="4000" b="0" i="1" smtClean="0">
                          <a:solidFill>
                            <a:schemeClr val="tx2"/>
                          </a:solidFill>
                          <a:latin typeface="Cambria Math" panose="02040503050406030204" pitchFamily="18" charset="0"/>
                        </a:rPr>
                        <m:t>=</m:t>
                      </m:r>
                    </m:oMath>
                  </m:oMathPara>
                </a14:m>
                <a:endParaRPr lang="es-MX" sz="4000" dirty="0">
                  <a:solidFill>
                    <a:schemeClr val="tx2"/>
                  </a:solidFill>
                </a:endParaRPr>
              </a:p>
            </p:txBody>
          </p:sp>
        </mc:Choice>
        <mc:Fallback xmlns="">
          <p:sp>
            <p:nvSpPr>
              <p:cNvPr id="2" name="CuadroTexto 1">
                <a:extLst>
                  <a:ext uri="{FF2B5EF4-FFF2-40B4-BE49-F238E27FC236}">
                    <a16:creationId xmlns:a16="http://schemas.microsoft.com/office/drawing/2014/main" id="{5D250054-6BBD-06E3-36B0-E82FB3520FE2}"/>
                  </a:ext>
                </a:extLst>
              </p:cNvPr>
              <p:cNvSpPr txBox="1">
                <a:spLocks noRot="1" noChangeAspect="1" noMove="1" noResize="1" noEditPoints="1" noAdjustHandles="1" noChangeArrowheads="1" noChangeShapeType="1" noTextEdit="1"/>
              </p:cNvSpPr>
              <p:nvPr/>
            </p:nvSpPr>
            <p:spPr>
              <a:xfrm>
                <a:off x="4907427" y="3241591"/>
                <a:ext cx="3523400" cy="622543"/>
              </a:xfrm>
              <a:prstGeom prst="rect">
                <a:avLst/>
              </a:prstGeom>
              <a:blipFill>
                <a:blip r:embed="rId4"/>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36BE7556-6F39-8AB2-CC81-34AD29C4F24C}"/>
                  </a:ext>
                </a:extLst>
              </p:cNvPr>
              <p:cNvSpPr txBox="1"/>
              <p:nvPr/>
            </p:nvSpPr>
            <p:spPr>
              <a:xfrm>
                <a:off x="8444517" y="3261678"/>
                <a:ext cx="1677190" cy="6225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s-MX" sz="4000" b="0" i="0" smtClean="0">
                          <a:solidFill>
                            <a:schemeClr val="tx2"/>
                          </a:solidFill>
                          <a:latin typeface="Cambria Math" panose="02040503050406030204" pitchFamily="18" charset="0"/>
                        </a:rPr>
                        <m:t>5 </m:t>
                      </m:r>
                      <m:r>
                        <m:rPr>
                          <m:nor/>
                        </m:rPr>
                        <a:rPr lang="es-MX" sz="4000">
                          <a:solidFill>
                            <a:schemeClr val="tx2"/>
                          </a:solidFill>
                          <a:latin typeface="Cambria Math" panose="02040503050406030204" pitchFamily="18" charset="0"/>
                        </a:rPr>
                        <m:t>x</m:t>
                      </m:r>
                      <m:r>
                        <m:rPr>
                          <m:nor/>
                        </m:rPr>
                        <a:rPr lang="es-MX" sz="4000" b="0" i="0" smtClean="0">
                          <a:solidFill>
                            <a:schemeClr val="tx2"/>
                          </a:solidFill>
                          <a:latin typeface="Cambria Math" panose="02040503050406030204" pitchFamily="18" charset="0"/>
                        </a:rPr>
                        <m:t> </m:t>
                      </m:r>
                      <m:sSup>
                        <m:sSupPr>
                          <m:ctrlPr>
                            <a:rPr lang="es-MX" sz="4000" i="1">
                              <a:solidFill>
                                <a:schemeClr val="tx2"/>
                              </a:solidFill>
                              <a:latin typeface="Cambria Math" panose="02040503050406030204" pitchFamily="18" charset="0"/>
                            </a:rPr>
                          </m:ctrlPr>
                        </m:sSupPr>
                        <m:e>
                          <m:r>
                            <a:rPr lang="es-MX" sz="4000" i="1">
                              <a:solidFill>
                                <a:schemeClr val="tx2"/>
                              </a:solidFill>
                              <a:latin typeface="Cambria Math" panose="02040503050406030204" pitchFamily="18" charset="0"/>
                            </a:rPr>
                            <m:t>10</m:t>
                          </m:r>
                        </m:e>
                        <m:sup>
                          <m:r>
                            <a:rPr lang="es-MX" sz="4000" i="1">
                              <a:solidFill>
                                <a:schemeClr val="tx2"/>
                              </a:solidFill>
                              <a:latin typeface="Cambria Math" panose="02040503050406030204" pitchFamily="18" charset="0"/>
                            </a:rPr>
                            <m:t>5</m:t>
                          </m:r>
                        </m:sup>
                      </m:sSup>
                    </m:oMath>
                  </m:oMathPara>
                </a14:m>
                <a:endParaRPr lang="es-MX" sz="4000" dirty="0">
                  <a:solidFill>
                    <a:schemeClr val="tx2"/>
                  </a:solidFill>
                </a:endParaRPr>
              </a:p>
            </p:txBody>
          </p:sp>
        </mc:Choice>
        <mc:Fallback xmlns="">
          <p:sp>
            <p:nvSpPr>
              <p:cNvPr id="3" name="CuadroTexto 2">
                <a:extLst>
                  <a:ext uri="{FF2B5EF4-FFF2-40B4-BE49-F238E27FC236}">
                    <a16:creationId xmlns:a16="http://schemas.microsoft.com/office/drawing/2014/main" id="{36BE7556-6F39-8AB2-CC81-34AD29C4F24C}"/>
                  </a:ext>
                </a:extLst>
              </p:cNvPr>
              <p:cNvSpPr txBox="1">
                <a:spLocks noRot="1" noChangeAspect="1" noMove="1" noResize="1" noEditPoints="1" noAdjustHandles="1" noChangeArrowheads="1" noChangeShapeType="1" noTextEdit="1"/>
              </p:cNvSpPr>
              <p:nvPr/>
            </p:nvSpPr>
            <p:spPr>
              <a:xfrm>
                <a:off x="8444517" y="3261678"/>
                <a:ext cx="1677190" cy="622543"/>
              </a:xfrm>
              <a:prstGeom prst="rect">
                <a:avLst/>
              </a:prstGeom>
              <a:blipFill>
                <a:blip r:embed="rId5"/>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303EA339-E2FE-2FA5-87D9-11763F582DBB}"/>
                  </a:ext>
                </a:extLst>
              </p:cNvPr>
              <p:cNvSpPr txBox="1"/>
              <p:nvPr/>
            </p:nvSpPr>
            <p:spPr>
              <a:xfrm>
                <a:off x="5068291" y="4292432"/>
                <a:ext cx="3912931" cy="6225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s-MX" sz="4000" b="0" i="1" smtClean="0">
                              <a:solidFill>
                                <a:schemeClr val="tx2"/>
                              </a:solidFill>
                              <a:latin typeface="Cambria Math" panose="02040503050406030204" pitchFamily="18" charset="0"/>
                            </a:rPr>
                          </m:ctrlPr>
                        </m:dPr>
                        <m:e>
                          <m:r>
                            <a:rPr lang="es-MX" sz="4000" b="0" i="1" smtClean="0">
                              <a:solidFill>
                                <a:schemeClr val="tx2"/>
                              </a:solidFill>
                              <a:latin typeface="Cambria Math" panose="02040503050406030204" pitchFamily="18" charset="0"/>
                            </a:rPr>
                            <m:t>3−0.2</m:t>
                          </m:r>
                        </m:e>
                      </m:d>
                      <m:r>
                        <m:rPr>
                          <m:nor/>
                        </m:rPr>
                        <a:rPr lang="es-MX" sz="4000" b="0" i="0" smtClean="0">
                          <a:solidFill>
                            <a:schemeClr val="tx2"/>
                          </a:solidFill>
                          <a:latin typeface="Cambria Math" panose="02040503050406030204" pitchFamily="18" charset="0"/>
                        </a:rPr>
                        <m:t> </m:t>
                      </m:r>
                      <m:r>
                        <m:rPr>
                          <m:nor/>
                        </m:rPr>
                        <a:rPr lang="es-MX" sz="4000">
                          <a:solidFill>
                            <a:schemeClr val="tx2"/>
                          </a:solidFill>
                          <a:latin typeface="Cambria Math" panose="02040503050406030204" pitchFamily="18" charset="0"/>
                        </a:rPr>
                        <m:t>x</m:t>
                      </m:r>
                      <m:r>
                        <m:rPr>
                          <m:nor/>
                        </m:rPr>
                        <a:rPr lang="es-MX" sz="4000" b="0" i="0" smtClean="0">
                          <a:solidFill>
                            <a:schemeClr val="tx2"/>
                          </a:solidFill>
                          <a:latin typeface="Cambria Math" panose="02040503050406030204" pitchFamily="18" charset="0"/>
                        </a:rPr>
                        <m:t> </m:t>
                      </m:r>
                      <m:sSup>
                        <m:sSupPr>
                          <m:ctrlPr>
                            <a:rPr lang="es-MX" sz="4000" i="1">
                              <a:solidFill>
                                <a:schemeClr val="tx2"/>
                              </a:solidFill>
                              <a:latin typeface="Cambria Math" panose="02040503050406030204" pitchFamily="18" charset="0"/>
                            </a:rPr>
                          </m:ctrlPr>
                        </m:sSupPr>
                        <m:e>
                          <m:r>
                            <a:rPr lang="es-MX" sz="4000" i="1">
                              <a:solidFill>
                                <a:schemeClr val="tx2"/>
                              </a:solidFill>
                              <a:latin typeface="Cambria Math" panose="02040503050406030204" pitchFamily="18" charset="0"/>
                            </a:rPr>
                            <m:t>10</m:t>
                          </m:r>
                        </m:e>
                        <m:sup>
                          <m:r>
                            <a:rPr lang="es-MX" sz="4000" i="1">
                              <a:solidFill>
                                <a:schemeClr val="tx2"/>
                              </a:solidFill>
                              <a:latin typeface="Cambria Math" panose="02040503050406030204" pitchFamily="18" charset="0"/>
                            </a:rPr>
                            <m:t>5</m:t>
                          </m:r>
                        </m:sup>
                      </m:sSup>
                      <m:r>
                        <a:rPr lang="es-MX" sz="4000" b="0" i="1" smtClean="0">
                          <a:solidFill>
                            <a:schemeClr val="tx2"/>
                          </a:solidFill>
                          <a:latin typeface="Cambria Math" panose="02040503050406030204" pitchFamily="18" charset="0"/>
                        </a:rPr>
                        <m:t>=</m:t>
                      </m:r>
                    </m:oMath>
                  </m:oMathPara>
                </a14:m>
                <a:endParaRPr lang="es-MX" sz="4000" dirty="0">
                  <a:solidFill>
                    <a:schemeClr val="tx2"/>
                  </a:solidFill>
                </a:endParaRPr>
              </a:p>
            </p:txBody>
          </p:sp>
        </mc:Choice>
        <mc:Fallback xmlns="">
          <p:sp>
            <p:nvSpPr>
              <p:cNvPr id="4" name="CuadroTexto 3">
                <a:extLst>
                  <a:ext uri="{FF2B5EF4-FFF2-40B4-BE49-F238E27FC236}">
                    <a16:creationId xmlns:a16="http://schemas.microsoft.com/office/drawing/2014/main" id="{303EA339-E2FE-2FA5-87D9-11763F582DBB}"/>
                  </a:ext>
                </a:extLst>
              </p:cNvPr>
              <p:cNvSpPr txBox="1">
                <a:spLocks noRot="1" noChangeAspect="1" noMove="1" noResize="1" noEditPoints="1" noAdjustHandles="1" noChangeArrowheads="1" noChangeShapeType="1" noTextEdit="1"/>
              </p:cNvSpPr>
              <p:nvPr/>
            </p:nvSpPr>
            <p:spPr>
              <a:xfrm>
                <a:off x="5068291" y="4292432"/>
                <a:ext cx="3912931" cy="622543"/>
              </a:xfrm>
              <a:prstGeom prst="rect">
                <a:avLst/>
              </a:prstGeom>
              <a:blipFill>
                <a:blip r:embed="rId6"/>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2DEFB41A-1945-3C09-7AF5-B057F9BE5DF2}"/>
                  </a:ext>
                </a:extLst>
              </p:cNvPr>
              <p:cNvSpPr txBox="1"/>
              <p:nvPr/>
            </p:nvSpPr>
            <p:spPr>
              <a:xfrm>
                <a:off x="8981222" y="4292429"/>
                <a:ext cx="2066720" cy="6225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s-MX" sz="4000" b="0" i="0" smtClean="0">
                          <a:solidFill>
                            <a:schemeClr val="tx2"/>
                          </a:solidFill>
                          <a:latin typeface="Cambria Math" panose="02040503050406030204" pitchFamily="18" charset="0"/>
                        </a:rPr>
                        <m:t>2.8 </m:t>
                      </m:r>
                      <m:r>
                        <m:rPr>
                          <m:nor/>
                        </m:rPr>
                        <a:rPr lang="es-MX" sz="4000" smtClean="0">
                          <a:solidFill>
                            <a:schemeClr val="tx2"/>
                          </a:solidFill>
                          <a:latin typeface="Cambria Math" panose="02040503050406030204" pitchFamily="18" charset="0"/>
                        </a:rPr>
                        <m:t>x</m:t>
                      </m:r>
                      <m:sSup>
                        <m:sSupPr>
                          <m:ctrlPr>
                            <a:rPr lang="es-MX" sz="4000" i="1">
                              <a:solidFill>
                                <a:schemeClr val="tx2"/>
                              </a:solidFill>
                              <a:latin typeface="Cambria Math" panose="02040503050406030204" pitchFamily="18" charset="0"/>
                            </a:rPr>
                          </m:ctrlPr>
                        </m:sSupPr>
                        <m:e>
                          <m:r>
                            <a:rPr lang="es-MX" sz="4000" b="0" i="1" smtClean="0">
                              <a:solidFill>
                                <a:schemeClr val="tx2"/>
                              </a:solidFill>
                              <a:latin typeface="Cambria Math" panose="02040503050406030204" pitchFamily="18" charset="0"/>
                            </a:rPr>
                            <m:t> </m:t>
                          </m:r>
                          <m:r>
                            <a:rPr lang="es-MX" sz="4000" i="1">
                              <a:solidFill>
                                <a:schemeClr val="tx2"/>
                              </a:solidFill>
                              <a:latin typeface="Cambria Math" panose="02040503050406030204" pitchFamily="18" charset="0"/>
                            </a:rPr>
                            <m:t>10</m:t>
                          </m:r>
                        </m:e>
                        <m:sup>
                          <m:r>
                            <a:rPr lang="es-MX" sz="4000" i="1">
                              <a:solidFill>
                                <a:schemeClr val="tx2"/>
                              </a:solidFill>
                              <a:latin typeface="Cambria Math" panose="02040503050406030204" pitchFamily="18" charset="0"/>
                            </a:rPr>
                            <m:t>5</m:t>
                          </m:r>
                        </m:sup>
                      </m:sSup>
                    </m:oMath>
                  </m:oMathPara>
                </a14:m>
                <a:endParaRPr lang="es-MX" sz="4000" dirty="0">
                  <a:solidFill>
                    <a:schemeClr val="tx2"/>
                  </a:solidFill>
                </a:endParaRPr>
              </a:p>
            </p:txBody>
          </p:sp>
        </mc:Choice>
        <mc:Fallback xmlns="">
          <p:sp>
            <p:nvSpPr>
              <p:cNvPr id="5" name="CuadroTexto 4">
                <a:extLst>
                  <a:ext uri="{FF2B5EF4-FFF2-40B4-BE49-F238E27FC236}">
                    <a16:creationId xmlns:a16="http://schemas.microsoft.com/office/drawing/2014/main" id="{2DEFB41A-1945-3C09-7AF5-B057F9BE5DF2}"/>
                  </a:ext>
                </a:extLst>
              </p:cNvPr>
              <p:cNvSpPr txBox="1">
                <a:spLocks noRot="1" noChangeAspect="1" noMove="1" noResize="1" noEditPoints="1" noAdjustHandles="1" noChangeArrowheads="1" noChangeShapeType="1" noTextEdit="1"/>
              </p:cNvSpPr>
              <p:nvPr/>
            </p:nvSpPr>
            <p:spPr>
              <a:xfrm>
                <a:off x="8981222" y="4292429"/>
                <a:ext cx="2066720" cy="622543"/>
              </a:xfrm>
              <a:prstGeom prst="rect">
                <a:avLst/>
              </a:prstGeom>
              <a:blipFill>
                <a:blip r:embed="rId7"/>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182175727"/>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2" grpId="0"/>
      <p:bldP spid="3" grpId="0"/>
      <p:bldP spid="4" grpId="0"/>
      <p:bldP spid="5"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Suma y resta con notación científica</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751918" y="2190750"/>
            <a:ext cx="10952402" cy="1362114"/>
          </a:xfrm>
        </p:spPr>
        <p:txBody>
          <a:bodyPr>
            <a:noAutofit/>
          </a:bodyPr>
          <a:lstStyle/>
          <a:p>
            <a:pPr marL="0" indent="0">
              <a:buNone/>
            </a:pPr>
            <a:r>
              <a:rPr lang="es-MX" sz="4000" dirty="0">
                <a:solidFill>
                  <a:schemeClr val="tx2"/>
                </a:solidFill>
              </a:rPr>
              <a:t>Ejemplos:</a:t>
            </a:r>
          </a:p>
        </p:txBody>
      </p: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E8A54A53-C862-5FCE-92D8-1583590C808E}"/>
                  </a:ext>
                </a:extLst>
              </p:cNvPr>
              <p:cNvSpPr txBox="1"/>
              <p:nvPr/>
            </p:nvSpPr>
            <p:spPr>
              <a:xfrm>
                <a:off x="751918" y="3117728"/>
                <a:ext cx="6548588" cy="6225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4000" i="1" smtClean="0">
                          <a:solidFill>
                            <a:schemeClr val="tx2"/>
                          </a:solidFill>
                          <a:latin typeface="Cambria Math" panose="02040503050406030204" pitchFamily="18" charset="0"/>
                        </a:rPr>
                        <m:t>2</m:t>
                      </m:r>
                      <m:r>
                        <m:rPr>
                          <m:nor/>
                        </m:rPr>
                        <a:rPr lang="es-MX" sz="4000" b="0" i="0" smtClean="0">
                          <a:solidFill>
                            <a:schemeClr val="tx2"/>
                          </a:solidFill>
                          <a:latin typeface="Cambria Math" panose="02040503050406030204" pitchFamily="18" charset="0"/>
                        </a:rPr>
                        <m:t> </m:t>
                      </m:r>
                      <m:r>
                        <m:rPr>
                          <m:nor/>
                        </m:rPr>
                        <a:rPr lang="es-MX" sz="4000" b="0" i="0" smtClean="0">
                          <a:solidFill>
                            <a:schemeClr val="tx2"/>
                          </a:solidFill>
                          <a:latin typeface="Cambria Math" panose="02040503050406030204" pitchFamily="18" charset="0"/>
                        </a:rPr>
                        <m:t>x</m:t>
                      </m:r>
                      <m:r>
                        <m:rPr>
                          <m:nor/>
                        </m:rPr>
                        <a:rPr lang="es-MX" sz="4000" b="0" i="0" smtClean="0">
                          <a:solidFill>
                            <a:schemeClr val="tx2"/>
                          </a:solidFill>
                          <a:latin typeface="Cambria Math" panose="02040503050406030204" pitchFamily="18" charset="0"/>
                        </a:rPr>
                        <m:t> </m:t>
                      </m:r>
                      <m:sSup>
                        <m:sSupPr>
                          <m:ctrlPr>
                            <a:rPr lang="es-MX" sz="4000" b="0" i="1" smtClean="0">
                              <a:solidFill>
                                <a:schemeClr val="tx2"/>
                              </a:solidFill>
                              <a:latin typeface="Cambria Math" panose="02040503050406030204" pitchFamily="18" charset="0"/>
                            </a:rPr>
                          </m:ctrlPr>
                        </m:sSupPr>
                        <m:e>
                          <m:r>
                            <a:rPr lang="es-MX" sz="4000" b="0" i="1" smtClean="0">
                              <a:solidFill>
                                <a:schemeClr val="tx2"/>
                              </a:solidFill>
                              <a:latin typeface="Cambria Math" panose="02040503050406030204" pitchFamily="18" charset="0"/>
                            </a:rPr>
                            <m:t>10</m:t>
                          </m:r>
                        </m:e>
                        <m:sup>
                          <m:r>
                            <a:rPr lang="es-MX" sz="4000" b="0" i="1" smtClean="0">
                              <a:solidFill>
                                <a:schemeClr val="tx2"/>
                              </a:solidFill>
                              <a:latin typeface="Cambria Math" panose="02040503050406030204" pitchFamily="18" charset="0"/>
                            </a:rPr>
                            <m:t>4</m:t>
                          </m:r>
                        </m:sup>
                      </m:sSup>
                      <m:r>
                        <a:rPr lang="es-MX" sz="4000" b="0" i="1" smtClean="0">
                          <a:solidFill>
                            <a:schemeClr val="tx2"/>
                          </a:solidFill>
                          <a:latin typeface="Cambria Math" panose="02040503050406030204" pitchFamily="18" charset="0"/>
                        </a:rPr>
                        <m:t>+3</m:t>
                      </m:r>
                      <m:r>
                        <m:rPr>
                          <m:nor/>
                        </m:rPr>
                        <a:rPr lang="es-MX" sz="4000" b="0" i="0" smtClean="0">
                          <a:solidFill>
                            <a:schemeClr val="tx2"/>
                          </a:solidFill>
                          <a:latin typeface="Cambria Math" panose="02040503050406030204" pitchFamily="18" charset="0"/>
                        </a:rPr>
                        <m:t> </m:t>
                      </m:r>
                      <m:r>
                        <m:rPr>
                          <m:nor/>
                        </m:rPr>
                        <a:rPr lang="es-MX" sz="4000" b="0" i="0" smtClean="0">
                          <a:solidFill>
                            <a:schemeClr val="tx2"/>
                          </a:solidFill>
                          <a:latin typeface="Cambria Math" panose="02040503050406030204" pitchFamily="18" charset="0"/>
                        </a:rPr>
                        <m:t>x</m:t>
                      </m:r>
                      <m:r>
                        <m:rPr>
                          <m:nor/>
                        </m:rPr>
                        <a:rPr lang="es-MX" sz="4000" b="0" i="0" smtClean="0">
                          <a:solidFill>
                            <a:schemeClr val="tx2"/>
                          </a:solidFill>
                          <a:latin typeface="Cambria Math" panose="02040503050406030204" pitchFamily="18" charset="0"/>
                        </a:rPr>
                        <m:t> </m:t>
                      </m:r>
                      <m:sSup>
                        <m:sSupPr>
                          <m:ctrlPr>
                            <a:rPr lang="es-MX" sz="4000" b="0" i="1" smtClean="0">
                              <a:solidFill>
                                <a:schemeClr val="tx2"/>
                              </a:solidFill>
                              <a:latin typeface="Cambria Math" panose="02040503050406030204" pitchFamily="18" charset="0"/>
                            </a:rPr>
                          </m:ctrlPr>
                        </m:sSupPr>
                        <m:e>
                          <m:r>
                            <a:rPr lang="es-MX" sz="4000" b="0" i="1" smtClean="0">
                              <a:solidFill>
                                <a:schemeClr val="tx2"/>
                              </a:solidFill>
                              <a:latin typeface="Cambria Math" panose="02040503050406030204" pitchFamily="18" charset="0"/>
                            </a:rPr>
                            <m:t>10</m:t>
                          </m:r>
                        </m:e>
                        <m:sup>
                          <m:r>
                            <a:rPr lang="es-MX" sz="4000" b="0" i="1" smtClean="0">
                              <a:solidFill>
                                <a:schemeClr val="tx2"/>
                              </a:solidFill>
                              <a:latin typeface="Cambria Math" panose="02040503050406030204" pitchFamily="18" charset="0"/>
                            </a:rPr>
                            <m:t>5</m:t>
                          </m:r>
                        </m:sup>
                      </m:sSup>
                      <m:r>
                        <a:rPr lang="es-MX" sz="4000" b="0" i="1" smtClean="0">
                          <a:solidFill>
                            <a:schemeClr val="tx2"/>
                          </a:solidFill>
                          <a:latin typeface="Cambria Math" panose="02040503050406030204" pitchFamily="18" charset="0"/>
                        </a:rPr>
                        <m:t>−6</m:t>
                      </m:r>
                      <m:r>
                        <m:rPr>
                          <m:nor/>
                        </m:rPr>
                        <a:rPr lang="es-MX" sz="4000" b="0" i="0" smtClean="0">
                          <a:solidFill>
                            <a:schemeClr val="tx2"/>
                          </a:solidFill>
                          <a:latin typeface="Cambria Math" panose="02040503050406030204" pitchFamily="18" charset="0"/>
                        </a:rPr>
                        <m:t> </m:t>
                      </m:r>
                      <m:r>
                        <m:rPr>
                          <m:nor/>
                        </m:rPr>
                        <a:rPr lang="es-MX" sz="4000">
                          <a:solidFill>
                            <a:schemeClr val="tx2"/>
                          </a:solidFill>
                          <a:latin typeface="Cambria Math" panose="02040503050406030204" pitchFamily="18" charset="0"/>
                        </a:rPr>
                        <m:t>x</m:t>
                      </m:r>
                      <m:r>
                        <m:rPr>
                          <m:nor/>
                        </m:rPr>
                        <a:rPr lang="es-MX" sz="4000" b="0" i="0" smtClean="0">
                          <a:solidFill>
                            <a:schemeClr val="tx2"/>
                          </a:solidFill>
                          <a:latin typeface="Cambria Math" panose="02040503050406030204" pitchFamily="18" charset="0"/>
                        </a:rPr>
                        <m:t> </m:t>
                      </m:r>
                      <m:sSup>
                        <m:sSupPr>
                          <m:ctrlPr>
                            <a:rPr lang="es-MX" sz="4000" i="1">
                              <a:solidFill>
                                <a:schemeClr val="tx2"/>
                              </a:solidFill>
                              <a:latin typeface="Cambria Math" panose="02040503050406030204" pitchFamily="18" charset="0"/>
                            </a:rPr>
                          </m:ctrlPr>
                        </m:sSupPr>
                        <m:e>
                          <m:r>
                            <a:rPr lang="es-MX" sz="4000" i="1">
                              <a:solidFill>
                                <a:schemeClr val="tx2"/>
                              </a:solidFill>
                              <a:latin typeface="Cambria Math" panose="02040503050406030204" pitchFamily="18" charset="0"/>
                            </a:rPr>
                            <m:t>10</m:t>
                          </m:r>
                        </m:e>
                        <m:sup>
                          <m:r>
                            <a:rPr lang="es-MX" sz="4000" b="0" i="1" smtClean="0">
                              <a:solidFill>
                                <a:schemeClr val="tx2"/>
                              </a:solidFill>
                              <a:latin typeface="Cambria Math" panose="02040503050406030204" pitchFamily="18" charset="0"/>
                            </a:rPr>
                            <m:t>3</m:t>
                          </m:r>
                        </m:sup>
                      </m:sSup>
                      <m:r>
                        <a:rPr lang="es-MX" sz="4000" b="0" i="1" smtClean="0">
                          <a:solidFill>
                            <a:schemeClr val="tx2"/>
                          </a:solidFill>
                          <a:latin typeface="Cambria Math" panose="02040503050406030204" pitchFamily="18" charset="0"/>
                        </a:rPr>
                        <m:t>=</m:t>
                      </m:r>
                    </m:oMath>
                  </m:oMathPara>
                </a14:m>
                <a:endParaRPr lang="es-MX" sz="4000" dirty="0">
                  <a:solidFill>
                    <a:schemeClr val="tx2"/>
                  </a:solidFill>
                </a:endParaRPr>
              </a:p>
            </p:txBody>
          </p:sp>
        </mc:Choice>
        <mc:Fallback xmlns="">
          <p:sp>
            <p:nvSpPr>
              <p:cNvPr id="9" name="CuadroTexto 8">
                <a:extLst>
                  <a:ext uri="{FF2B5EF4-FFF2-40B4-BE49-F238E27FC236}">
                    <a16:creationId xmlns:a16="http://schemas.microsoft.com/office/drawing/2014/main" id="{E8A54A53-C862-5FCE-92D8-1583590C808E}"/>
                  </a:ext>
                </a:extLst>
              </p:cNvPr>
              <p:cNvSpPr txBox="1">
                <a:spLocks noRot="1" noChangeAspect="1" noMove="1" noResize="1" noEditPoints="1" noAdjustHandles="1" noChangeArrowheads="1" noChangeShapeType="1" noTextEdit="1"/>
              </p:cNvSpPr>
              <p:nvPr/>
            </p:nvSpPr>
            <p:spPr>
              <a:xfrm>
                <a:off x="751918" y="3117728"/>
                <a:ext cx="6548588" cy="622543"/>
              </a:xfrm>
              <a:prstGeom prst="rect">
                <a:avLst/>
              </a:prstGeom>
              <a:blipFill>
                <a:blip r:embed="rId2"/>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D2A97AE2-BA76-2563-D3E7-2E46462583DA}"/>
                  </a:ext>
                </a:extLst>
              </p:cNvPr>
              <p:cNvSpPr txBox="1"/>
              <p:nvPr/>
            </p:nvSpPr>
            <p:spPr>
              <a:xfrm>
                <a:off x="546296" y="4168570"/>
                <a:ext cx="8136971" cy="6225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4000" b="0" i="1" smtClean="0">
                          <a:solidFill>
                            <a:schemeClr val="tx2"/>
                          </a:solidFill>
                          <a:latin typeface="Cambria Math" panose="02040503050406030204" pitchFamily="18" charset="0"/>
                        </a:rPr>
                        <m:t>=</m:t>
                      </m:r>
                      <m:r>
                        <a:rPr lang="es-MX" sz="4000" i="1" smtClean="0">
                          <a:solidFill>
                            <a:schemeClr val="tx2"/>
                          </a:solidFill>
                          <a:latin typeface="Cambria Math" panose="02040503050406030204" pitchFamily="18" charset="0"/>
                        </a:rPr>
                        <m:t>0</m:t>
                      </m:r>
                      <m:r>
                        <a:rPr lang="es-MX" sz="4000" b="0" i="1" smtClean="0">
                          <a:solidFill>
                            <a:schemeClr val="tx2"/>
                          </a:solidFill>
                          <a:latin typeface="Cambria Math" panose="02040503050406030204" pitchFamily="18" charset="0"/>
                        </a:rPr>
                        <m:t>.2</m:t>
                      </m:r>
                      <m:r>
                        <m:rPr>
                          <m:nor/>
                        </m:rPr>
                        <a:rPr lang="es-MX" sz="4000" b="0" i="0" smtClean="0">
                          <a:solidFill>
                            <a:schemeClr val="tx2"/>
                          </a:solidFill>
                          <a:latin typeface="Cambria Math" panose="02040503050406030204" pitchFamily="18" charset="0"/>
                        </a:rPr>
                        <m:t> </m:t>
                      </m:r>
                      <m:r>
                        <m:rPr>
                          <m:nor/>
                        </m:rPr>
                        <a:rPr lang="es-MX" sz="4000" b="0" i="0" smtClean="0">
                          <a:solidFill>
                            <a:schemeClr val="tx2"/>
                          </a:solidFill>
                          <a:latin typeface="Cambria Math" panose="02040503050406030204" pitchFamily="18" charset="0"/>
                        </a:rPr>
                        <m:t>x</m:t>
                      </m:r>
                      <m:r>
                        <m:rPr>
                          <m:nor/>
                        </m:rPr>
                        <a:rPr lang="es-MX" sz="4000" b="0" i="0" smtClean="0">
                          <a:solidFill>
                            <a:schemeClr val="tx2"/>
                          </a:solidFill>
                          <a:latin typeface="Cambria Math" panose="02040503050406030204" pitchFamily="18" charset="0"/>
                        </a:rPr>
                        <m:t> </m:t>
                      </m:r>
                      <m:sSup>
                        <m:sSupPr>
                          <m:ctrlPr>
                            <a:rPr lang="es-MX" sz="4000" b="0" i="1" smtClean="0">
                              <a:solidFill>
                                <a:schemeClr val="tx2"/>
                              </a:solidFill>
                              <a:latin typeface="Cambria Math" panose="02040503050406030204" pitchFamily="18" charset="0"/>
                            </a:rPr>
                          </m:ctrlPr>
                        </m:sSupPr>
                        <m:e>
                          <m:r>
                            <a:rPr lang="es-MX" sz="4000" b="0" i="1" smtClean="0">
                              <a:solidFill>
                                <a:schemeClr val="tx2"/>
                              </a:solidFill>
                              <a:latin typeface="Cambria Math" panose="02040503050406030204" pitchFamily="18" charset="0"/>
                            </a:rPr>
                            <m:t>10</m:t>
                          </m:r>
                        </m:e>
                        <m:sup>
                          <m:r>
                            <a:rPr lang="es-MX" sz="4000" b="0" i="1" smtClean="0">
                              <a:solidFill>
                                <a:schemeClr val="tx2"/>
                              </a:solidFill>
                              <a:latin typeface="Cambria Math" panose="02040503050406030204" pitchFamily="18" charset="0"/>
                            </a:rPr>
                            <m:t>5</m:t>
                          </m:r>
                        </m:sup>
                      </m:sSup>
                      <m:r>
                        <a:rPr lang="es-MX" sz="4000" b="0" i="1" smtClean="0">
                          <a:solidFill>
                            <a:schemeClr val="tx2"/>
                          </a:solidFill>
                          <a:latin typeface="Cambria Math" panose="02040503050406030204" pitchFamily="18" charset="0"/>
                        </a:rPr>
                        <m:t>+3 </m:t>
                      </m:r>
                      <m:r>
                        <m:rPr>
                          <m:nor/>
                        </m:rPr>
                        <a:rPr lang="es-MX" sz="4000" b="0" i="0" smtClean="0">
                          <a:solidFill>
                            <a:schemeClr val="tx2"/>
                          </a:solidFill>
                          <a:latin typeface="Cambria Math" panose="02040503050406030204" pitchFamily="18" charset="0"/>
                        </a:rPr>
                        <m:t>x</m:t>
                      </m:r>
                      <m:r>
                        <m:rPr>
                          <m:nor/>
                        </m:rPr>
                        <a:rPr lang="es-MX" sz="4000" b="0" i="0" smtClean="0">
                          <a:solidFill>
                            <a:schemeClr val="tx2"/>
                          </a:solidFill>
                          <a:latin typeface="Cambria Math" panose="02040503050406030204" pitchFamily="18" charset="0"/>
                        </a:rPr>
                        <m:t> </m:t>
                      </m:r>
                      <m:sSup>
                        <m:sSupPr>
                          <m:ctrlPr>
                            <a:rPr lang="es-MX" sz="4000" b="0" i="1" smtClean="0">
                              <a:solidFill>
                                <a:schemeClr val="tx2"/>
                              </a:solidFill>
                              <a:latin typeface="Cambria Math" panose="02040503050406030204" pitchFamily="18" charset="0"/>
                            </a:rPr>
                          </m:ctrlPr>
                        </m:sSupPr>
                        <m:e>
                          <m:r>
                            <a:rPr lang="es-MX" sz="4000" b="0" i="1" smtClean="0">
                              <a:solidFill>
                                <a:schemeClr val="tx2"/>
                              </a:solidFill>
                              <a:latin typeface="Cambria Math" panose="02040503050406030204" pitchFamily="18" charset="0"/>
                            </a:rPr>
                            <m:t>10</m:t>
                          </m:r>
                        </m:e>
                        <m:sup>
                          <m:r>
                            <a:rPr lang="es-MX" sz="4000" b="0" i="1" smtClean="0">
                              <a:solidFill>
                                <a:schemeClr val="tx2"/>
                              </a:solidFill>
                              <a:latin typeface="Cambria Math" panose="02040503050406030204" pitchFamily="18" charset="0"/>
                            </a:rPr>
                            <m:t>5</m:t>
                          </m:r>
                        </m:sup>
                      </m:sSup>
                      <m:r>
                        <a:rPr lang="es-MX" sz="4000" b="0" i="1" smtClean="0">
                          <a:solidFill>
                            <a:schemeClr val="tx2"/>
                          </a:solidFill>
                          <a:latin typeface="Cambria Math" panose="02040503050406030204" pitchFamily="18" charset="0"/>
                        </a:rPr>
                        <m:t>−0.06 </m:t>
                      </m:r>
                      <m:r>
                        <m:rPr>
                          <m:nor/>
                        </m:rPr>
                        <a:rPr lang="es-MX" sz="4000">
                          <a:solidFill>
                            <a:schemeClr val="tx2"/>
                          </a:solidFill>
                          <a:latin typeface="Cambria Math" panose="02040503050406030204" pitchFamily="18" charset="0"/>
                        </a:rPr>
                        <m:t>x</m:t>
                      </m:r>
                      <m:r>
                        <m:rPr>
                          <m:nor/>
                        </m:rPr>
                        <a:rPr lang="es-MX" sz="4000" b="0" i="0" smtClean="0">
                          <a:solidFill>
                            <a:schemeClr val="tx2"/>
                          </a:solidFill>
                          <a:latin typeface="Cambria Math" panose="02040503050406030204" pitchFamily="18" charset="0"/>
                        </a:rPr>
                        <m:t> </m:t>
                      </m:r>
                      <m:sSup>
                        <m:sSupPr>
                          <m:ctrlPr>
                            <a:rPr lang="es-MX" sz="4000" i="1">
                              <a:solidFill>
                                <a:schemeClr val="tx2"/>
                              </a:solidFill>
                              <a:latin typeface="Cambria Math" panose="02040503050406030204" pitchFamily="18" charset="0"/>
                            </a:rPr>
                          </m:ctrlPr>
                        </m:sSupPr>
                        <m:e>
                          <m:r>
                            <a:rPr lang="es-MX" sz="4000" i="1">
                              <a:solidFill>
                                <a:schemeClr val="tx2"/>
                              </a:solidFill>
                              <a:latin typeface="Cambria Math" panose="02040503050406030204" pitchFamily="18" charset="0"/>
                            </a:rPr>
                            <m:t>10</m:t>
                          </m:r>
                        </m:e>
                        <m:sup>
                          <m:r>
                            <a:rPr lang="es-MX" sz="4000" b="0" i="1" smtClean="0">
                              <a:solidFill>
                                <a:schemeClr val="tx2"/>
                              </a:solidFill>
                              <a:latin typeface="Cambria Math" panose="02040503050406030204" pitchFamily="18" charset="0"/>
                            </a:rPr>
                            <m:t>5</m:t>
                          </m:r>
                        </m:sup>
                      </m:sSup>
                      <m:r>
                        <a:rPr lang="es-MX" sz="4000" b="0" i="1" smtClean="0">
                          <a:solidFill>
                            <a:schemeClr val="tx2"/>
                          </a:solidFill>
                          <a:latin typeface="Cambria Math" panose="02040503050406030204" pitchFamily="18" charset="0"/>
                        </a:rPr>
                        <m:t>=</m:t>
                      </m:r>
                    </m:oMath>
                  </m:oMathPara>
                </a14:m>
                <a:endParaRPr lang="es-MX" sz="4000" dirty="0">
                  <a:solidFill>
                    <a:schemeClr val="tx2"/>
                  </a:solidFill>
                </a:endParaRPr>
              </a:p>
            </p:txBody>
          </p:sp>
        </mc:Choice>
        <mc:Fallback xmlns="">
          <p:sp>
            <p:nvSpPr>
              <p:cNvPr id="10" name="CuadroTexto 9">
                <a:extLst>
                  <a:ext uri="{FF2B5EF4-FFF2-40B4-BE49-F238E27FC236}">
                    <a16:creationId xmlns:a16="http://schemas.microsoft.com/office/drawing/2014/main" id="{D2A97AE2-BA76-2563-D3E7-2E46462583DA}"/>
                  </a:ext>
                </a:extLst>
              </p:cNvPr>
              <p:cNvSpPr txBox="1">
                <a:spLocks noRot="1" noChangeAspect="1" noMove="1" noResize="1" noEditPoints="1" noAdjustHandles="1" noChangeArrowheads="1" noChangeShapeType="1" noTextEdit="1"/>
              </p:cNvSpPr>
              <p:nvPr/>
            </p:nvSpPr>
            <p:spPr>
              <a:xfrm>
                <a:off x="546296" y="4168570"/>
                <a:ext cx="8136971" cy="622543"/>
              </a:xfrm>
              <a:prstGeom prst="rect">
                <a:avLst/>
              </a:prstGeom>
              <a:blipFill>
                <a:blip r:embed="rId3"/>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E5A10A57-106C-A8D2-AEF8-11139DE95C66}"/>
                  </a:ext>
                </a:extLst>
              </p:cNvPr>
              <p:cNvSpPr txBox="1"/>
              <p:nvPr/>
            </p:nvSpPr>
            <p:spPr>
              <a:xfrm>
                <a:off x="546296" y="5219412"/>
                <a:ext cx="5368842" cy="6225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4000" b="0" i="1" smtClean="0">
                          <a:solidFill>
                            <a:schemeClr val="tx2"/>
                          </a:solidFill>
                          <a:latin typeface="Cambria Math" panose="02040503050406030204" pitchFamily="18" charset="0"/>
                        </a:rPr>
                        <m:t>=</m:t>
                      </m:r>
                      <m:d>
                        <m:dPr>
                          <m:ctrlPr>
                            <a:rPr lang="es-MX" sz="4000" b="0" i="1" smtClean="0">
                              <a:solidFill>
                                <a:schemeClr val="tx2"/>
                              </a:solidFill>
                              <a:latin typeface="Cambria Math" panose="02040503050406030204" pitchFamily="18" charset="0"/>
                            </a:rPr>
                          </m:ctrlPr>
                        </m:dPr>
                        <m:e>
                          <m:r>
                            <a:rPr lang="es-MX" sz="4000" i="1" smtClean="0">
                              <a:solidFill>
                                <a:schemeClr val="tx2"/>
                              </a:solidFill>
                              <a:latin typeface="Cambria Math" panose="02040503050406030204" pitchFamily="18" charset="0"/>
                            </a:rPr>
                            <m:t>0</m:t>
                          </m:r>
                          <m:r>
                            <a:rPr lang="es-MX" sz="4000" b="0" i="1" smtClean="0">
                              <a:solidFill>
                                <a:schemeClr val="tx2"/>
                              </a:solidFill>
                              <a:latin typeface="Cambria Math" panose="02040503050406030204" pitchFamily="18" charset="0"/>
                            </a:rPr>
                            <m:t>.2+3−0.06</m:t>
                          </m:r>
                        </m:e>
                      </m:d>
                      <m:r>
                        <m:rPr>
                          <m:nor/>
                        </m:rPr>
                        <a:rPr lang="es-MX" sz="4000" b="0" i="0" smtClean="0">
                          <a:solidFill>
                            <a:schemeClr val="tx2"/>
                          </a:solidFill>
                          <a:latin typeface="Cambria Math" panose="02040503050406030204" pitchFamily="18" charset="0"/>
                        </a:rPr>
                        <m:t>x</m:t>
                      </m:r>
                      <m:r>
                        <m:rPr>
                          <m:nor/>
                        </m:rPr>
                        <a:rPr lang="es-MX" sz="4000" b="0" i="0" smtClean="0">
                          <a:solidFill>
                            <a:schemeClr val="tx2"/>
                          </a:solidFill>
                          <a:latin typeface="Cambria Math" panose="02040503050406030204" pitchFamily="18" charset="0"/>
                        </a:rPr>
                        <m:t> </m:t>
                      </m:r>
                      <m:sSup>
                        <m:sSupPr>
                          <m:ctrlPr>
                            <a:rPr lang="es-MX" sz="4000" b="0" i="1" smtClean="0">
                              <a:solidFill>
                                <a:schemeClr val="tx2"/>
                              </a:solidFill>
                              <a:latin typeface="Cambria Math" panose="02040503050406030204" pitchFamily="18" charset="0"/>
                            </a:rPr>
                          </m:ctrlPr>
                        </m:sSupPr>
                        <m:e>
                          <m:r>
                            <a:rPr lang="es-MX" sz="4000" b="0" i="1" smtClean="0">
                              <a:solidFill>
                                <a:schemeClr val="tx2"/>
                              </a:solidFill>
                              <a:latin typeface="Cambria Math" panose="02040503050406030204" pitchFamily="18" charset="0"/>
                            </a:rPr>
                            <m:t>10</m:t>
                          </m:r>
                        </m:e>
                        <m:sup>
                          <m:r>
                            <a:rPr lang="es-MX" sz="4000" b="0" i="1" smtClean="0">
                              <a:solidFill>
                                <a:schemeClr val="tx2"/>
                              </a:solidFill>
                              <a:latin typeface="Cambria Math" panose="02040503050406030204" pitchFamily="18" charset="0"/>
                            </a:rPr>
                            <m:t>5</m:t>
                          </m:r>
                        </m:sup>
                      </m:sSup>
                    </m:oMath>
                  </m:oMathPara>
                </a14:m>
                <a:endParaRPr lang="es-MX" sz="4000" dirty="0">
                  <a:solidFill>
                    <a:schemeClr val="tx2"/>
                  </a:solidFill>
                </a:endParaRPr>
              </a:p>
            </p:txBody>
          </p:sp>
        </mc:Choice>
        <mc:Fallback xmlns="">
          <p:sp>
            <p:nvSpPr>
              <p:cNvPr id="2" name="CuadroTexto 1">
                <a:extLst>
                  <a:ext uri="{FF2B5EF4-FFF2-40B4-BE49-F238E27FC236}">
                    <a16:creationId xmlns:a16="http://schemas.microsoft.com/office/drawing/2014/main" id="{E5A10A57-106C-A8D2-AEF8-11139DE95C66}"/>
                  </a:ext>
                </a:extLst>
              </p:cNvPr>
              <p:cNvSpPr txBox="1">
                <a:spLocks noRot="1" noChangeAspect="1" noMove="1" noResize="1" noEditPoints="1" noAdjustHandles="1" noChangeArrowheads="1" noChangeShapeType="1" noTextEdit="1"/>
              </p:cNvSpPr>
              <p:nvPr/>
            </p:nvSpPr>
            <p:spPr>
              <a:xfrm>
                <a:off x="546296" y="5219412"/>
                <a:ext cx="5368842" cy="622543"/>
              </a:xfrm>
              <a:prstGeom prst="rect">
                <a:avLst/>
              </a:prstGeom>
              <a:blipFill>
                <a:blip r:embed="rId4"/>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E31FE58E-36E3-4F08-B0B8-96008C99D3FE}"/>
                  </a:ext>
                </a:extLst>
              </p:cNvPr>
              <p:cNvSpPr txBox="1"/>
              <p:nvPr/>
            </p:nvSpPr>
            <p:spPr>
              <a:xfrm>
                <a:off x="5803568" y="5219412"/>
                <a:ext cx="2876044" cy="6225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4000" b="0" i="1" smtClean="0">
                          <a:solidFill>
                            <a:schemeClr val="tx2"/>
                          </a:solidFill>
                          <a:latin typeface="Cambria Math" panose="02040503050406030204" pitchFamily="18" charset="0"/>
                        </a:rPr>
                        <m:t>=3.14</m:t>
                      </m:r>
                      <m:r>
                        <m:rPr>
                          <m:nor/>
                        </m:rPr>
                        <a:rPr lang="es-MX" sz="4000" b="0" i="0" smtClean="0">
                          <a:solidFill>
                            <a:schemeClr val="tx2"/>
                          </a:solidFill>
                          <a:latin typeface="Cambria Math" panose="02040503050406030204" pitchFamily="18" charset="0"/>
                        </a:rPr>
                        <m:t> </m:t>
                      </m:r>
                      <m:r>
                        <m:rPr>
                          <m:nor/>
                        </m:rPr>
                        <a:rPr lang="es-MX" sz="4000" b="0" i="0" smtClean="0">
                          <a:solidFill>
                            <a:schemeClr val="tx2"/>
                          </a:solidFill>
                          <a:latin typeface="Cambria Math" panose="02040503050406030204" pitchFamily="18" charset="0"/>
                        </a:rPr>
                        <m:t>x</m:t>
                      </m:r>
                      <m:r>
                        <m:rPr>
                          <m:nor/>
                        </m:rPr>
                        <a:rPr lang="es-MX" sz="4000" b="0" i="0" smtClean="0">
                          <a:solidFill>
                            <a:schemeClr val="tx2"/>
                          </a:solidFill>
                          <a:latin typeface="Cambria Math" panose="02040503050406030204" pitchFamily="18" charset="0"/>
                        </a:rPr>
                        <m:t> </m:t>
                      </m:r>
                      <m:sSup>
                        <m:sSupPr>
                          <m:ctrlPr>
                            <a:rPr lang="es-MX" sz="4000" b="0" i="1" smtClean="0">
                              <a:solidFill>
                                <a:schemeClr val="tx2"/>
                              </a:solidFill>
                              <a:latin typeface="Cambria Math" panose="02040503050406030204" pitchFamily="18" charset="0"/>
                            </a:rPr>
                          </m:ctrlPr>
                        </m:sSupPr>
                        <m:e>
                          <m:r>
                            <a:rPr lang="es-MX" sz="4000" b="0" i="1" smtClean="0">
                              <a:solidFill>
                                <a:schemeClr val="tx2"/>
                              </a:solidFill>
                              <a:latin typeface="Cambria Math" panose="02040503050406030204" pitchFamily="18" charset="0"/>
                            </a:rPr>
                            <m:t>10</m:t>
                          </m:r>
                        </m:e>
                        <m:sup>
                          <m:r>
                            <a:rPr lang="es-MX" sz="4000" b="0" i="1" smtClean="0">
                              <a:solidFill>
                                <a:schemeClr val="tx2"/>
                              </a:solidFill>
                              <a:latin typeface="Cambria Math" panose="02040503050406030204" pitchFamily="18" charset="0"/>
                            </a:rPr>
                            <m:t>5</m:t>
                          </m:r>
                        </m:sup>
                      </m:sSup>
                    </m:oMath>
                  </m:oMathPara>
                </a14:m>
                <a:endParaRPr lang="es-MX" sz="4000" dirty="0">
                  <a:solidFill>
                    <a:schemeClr val="tx2"/>
                  </a:solidFill>
                </a:endParaRPr>
              </a:p>
            </p:txBody>
          </p:sp>
        </mc:Choice>
        <mc:Fallback xmlns="">
          <p:sp>
            <p:nvSpPr>
              <p:cNvPr id="3" name="CuadroTexto 2">
                <a:extLst>
                  <a:ext uri="{FF2B5EF4-FFF2-40B4-BE49-F238E27FC236}">
                    <a16:creationId xmlns:a16="http://schemas.microsoft.com/office/drawing/2014/main" id="{E31FE58E-36E3-4F08-B0B8-96008C99D3FE}"/>
                  </a:ext>
                </a:extLst>
              </p:cNvPr>
              <p:cNvSpPr txBox="1">
                <a:spLocks noRot="1" noChangeAspect="1" noMove="1" noResize="1" noEditPoints="1" noAdjustHandles="1" noChangeArrowheads="1" noChangeShapeType="1" noTextEdit="1"/>
              </p:cNvSpPr>
              <p:nvPr/>
            </p:nvSpPr>
            <p:spPr>
              <a:xfrm>
                <a:off x="5803568" y="5219412"/>
                <a:ext cx="2876044" cy="622543"/>
              </a:xfrm>
              <a:prstGeom prst="rect">
                <a:avLst/>
              </a:prstGeom>
              <a:blipFill>
                <a:blip r:embed="rId5"/>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2787300844"/>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3"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fontScale="92500"/>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Multiplicación con notación científica</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751918" y="2190749"/>
            <a:ext cx="10952402" cy="1853955"/>
          </a:xfrm>
        </p:spPr>
        <p:txBody>
          <a:bodyPr>
            <a:noAutofit/>
          </a:bodyPr>
          <a:lstStyle/>
          <a:p>
            <a:pPr marL="0" indent="0">
              <a:buNone/>
            </a:pPr>
            <a:r>
              <a:rPr lang="es-MX" sz="4000" dirty="0">
                <a:solidFill>
                  <a:schemeClr val="tx2"/>
                </a:solidFill>
              </a:rPr>
              <a:t>Para multiplicar cantidades en notación científica, se multiplican los coeficientes y se suman los exponentes.</a:t>
            </a:r>
          </a:p>
        </p:txBody>
      </p: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E8A54A53-C862-5FCE-92D8-1583590C808E}"/>
                  </a:ext>
                </a:extLst>
              </p:cNvPr>
              <p:cNvSpPr txBox="1"/>
              <p:nvPr/>
            </p:nvSpPr>
            <p:spPr>
              <a:xfrm>
                <a:off x="751918" y="4406999"/>
                <a:ext cx="4821513" cy="6225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s-MX" sz="4000" b="0" i="1" smtClean="0">
                              <a:solidFill>
                                <a:schemeClr val="tx2"/>
                              </a:solidFill>
                              <a:latin typeface="Cambria Math" panose="02040503050406030204" pitchFamily="18" charset="0"/>
                            </a:rPr>
                          </m:ctrlPr>
                        </m:dPr>
                        <m:e>
                          <m:r>
                            <a:rPr lang="es-MX" sz="4000" i="1">
                              <a:solidFill>
                                <a:schemeClr val="tx2"/>
                              </a:solidFill>
                              <a:latin typeface="Cambria Math" panose="02040503050406030204" pitchFamily="18" charset="0"/>
                            </a:rPr>
                            <m:t>4</m:t>
                          </m:r>
                          <m:r>
                            <m:rPr>
                              <m:nor/>
                            </m:rPr>
                            <a:rPr lang="es-MX" sz="4000">
                              <a:solidFill>
                                <a:schemeClr val="tx2"/>
                              </a:solidFill>
                              <a:latin typeface="Cambria Math" panose="02040503050406030204" pitchFamily="18" charset="0"/>
                            </a:rPr>
                            <m:t> </m:t>
                          </m:r>
                          <m:r>
                            <m:rPr>
                              <m:nor/>
                            </m:rPr>
                            <a:rPr lang="es-MX" sz="4000">
                              <a:solidFill>
                                <a:schemeClr val="tx2"/>
                              </a:solidFill>
                              <a:latin typeface="Cambria Math" panose="02040503050406030204" pitchFamily="18" charset="0"/>
                            </a:rPr>
                            <m:t>x</m:t>
                          </m:r>
                          <m:r>
                            <m:rPr>
                              <m:nor/>
                            </m:rPr>
                            <a:rPr lang="es-MX" sz="4000">
                              <a:solidFill>
                                <a:schemeClr val="tx2"/>
                              </a:solidFill>
                              <a:latin typeface="Cambria Math" panose="02040503050406030204" pitchFamily="18" charset="0"/>
                            </a:rPr>
                            <m:t> </m:t>
                          </m:r>
                          <m:sSup>
                            <m:sSupPr>
                              <m:ctrlPr>
                                <a:rPr lang="es-MX" sz="4000" i="1">
                                  <a:solidFill>
                                    <a:schemeClr val="tx2"/>
                                  </a:solidFill>
                                  <a:latin typeface="Cambria Math" panose="02040503050406030204" pitchFamily="18" charset="0"/>
                                </a:rPr>
                              </m:ctrlPr>
                            </m:sSupPr>
                            <m:e>
                              <m:r>
                                <a:rPr lang="es-MX" sz="4000" i="1">
                                  <a:solidFill>
                                    <a:schemeClr val="tx2"/>
                                  </a:solidFill>
                                  <a:latin typeface="Cambria Math" panose="02040503050406030204" pitchFamily="18" charset="0"/>
                                </a:rPr>
                                <m:t>10</m:t>
                              </m:r>
                            </m:e>
                            <m:sup>
                              <m:r>
                                <a:rPr lang="es-MX" sz="4000" i="1">
                                  <a:solidFill>
                                    <a:schemeClr val="tx2"/>
                                  </a:solidFill>
                                  <a:latin typeface="Cambria Math" panose="02040503050406030204" pitchFamily="18" charset="0"/>
                                </a:rPr>
                                <m:t>12</m:t>
                              </m:r>
                            </m:sup>
                          </m:sSup>
                        </m:e>
                      </m:d>
                      <m:d>
                        <m:dPr>
                          <m:ctrlPr>
                            <a:rPr lang="es-MX" sz="4000" b="0" i="1" smtClean="0">
                              <a:solidFill>
                                <a:schemeClr val="tx2"/>
                              </a:solidFill>
                              <a:latin typeface="Cambria Math" panose="02040503050406030204" pitchFamily="18" charset="0"/>
                            </a:rPr>
                          </m:ctrlPr>
                        </m:dPr>
                        <m:e>
                          <m:r>
                            <a:rPr lang="es-MX" sz="4000" b="0" i="1" smtClean="0">
                              <a:solidFill>
                                <a:schemeClr val="tx2"/>
                              </a:solidFill>
                              <a:latin typeface="Cambria Math" panose="02040503050406030204" pitchFamily="18" charset="0"/>
                            </a:rPr>
                            <m:t>2 </m:t>
                          </m:r>
                          <m:r>
                            <m:rPr>
                              <m:nor/>
                            </m:rPr>
                            <a:rPr lang="es-MX" sz="4000" b="0" i="0" smtClean="0">
                              <a:solidFill>
                                <a:schemeClr val="tx2"/>
                              </a:solidFill>
                              <a:latin typeface="Cambria Math" panose="02040503050406030204" pitchFamily="18" charset="0"/>
                            </a:rPr>
                            <m:t>x</m:t>
                          </m:r>
                          <m:r>
                            <a:rPr lang="es-MX" sz="4000" b="0" i="1" smtClean="0">
                              <a:solidFill>
                                <a:schemeClr val="tx2"/>
                              </a:solidFill>
                              <a:latin typeface="Cambria Math" panose="02040503050406030204" pitchFamily="18" charset="0"/>
                            </a:rPr>
                            <m:t> </m:t>
                          </m:r>
                          <m:sSup>
                            <m:sSupPr>
                              <m:ctrlPr>
                                <a:rPr lang="es-MX" sz="4000" b="0" i="1" smtClean="0">
                                  <a:solidFill>
                                    <a:schemeClr val="tx2"/>
                                  </a:solidFill>
                                  <a:latin typeface="Cambria Math" panose="02040503050406030204" pitchFamily="18" charset="0"/>
                                </a:rPr>
                              </m:ctrlPr>
                            </m:sSupPr>
                            <m:e>
                              <m:r>
                                <a:rPr lang="es-MX" sz="4000" b="0" i="1" smtClean="0">
                                  <a:solidFill>
                                    <a:schemeClr val="tx2"/>
                                  </a:solidFill>
                                  <a:latin typeface="Cambria Math" panose="02040503050406030204" pitchFamily="18" charset="0"/>
                                </a:rPr>
                                <m:t>10</m:t>
                              </m:r>
                            </m:e>
                            <m:sup>
                              <m:r>
                                <a:rPr lang="es-MX" sz="4000" b="0" i="1" smtClean="0">
                                  <a:solidFill>
                                    <a:schemeClr val="tx2"/>
                                  </a:solidFill>
                                  <a:latin typeface="Cambria Math" panose="02040503050406030204" pitchFamily="18" charset="0"/>
                                </a:rPr>
                                <m:t>5</m:t>
                              </m:r>
                            </m:sup>
                          </m:sSup>
                        </m:e>
                      </m:d>
                      <m:r>
                        <a:rPr lang="es-MX" sz="4000" b="0" i="1" smtClean="0">
                          <a:solidFill>
                            <a:schemeClr val="tx2"/>
                          </a:solidFill>
                          <a:latin typeface="Cambria Math" panose="02040503050406030204" pitchFamily="18" charset="0"/>
                        </a:rPr>
                        <m:t>=</m:t>
                      </m:r>
                    </m:oMath>
                  </m:oMathPara>
                </a14:m>
                <a:endParaRPr lang="es-MX" sz="4000" dirty="0">
                  <a:solidFill>
                    <a:schemeClr val="tx2"/>
                  </a:solidFill>
                </a:endParaRPr>
              </a:p>
            </p:txBody>
          </p:sp>
        </mc:Choice>
        <mc:Fallback xmlns="">
          <p:sp>
            <p:nvSpPr>
              <p:cNvPr id="9" name="CuadroTexto 8">
                <a:extLst>
                  <a:ext uri="{FF2B5EF4-FFF2-40B4-BE49-F238E27FC236}">
                    <a16:creationId xmlns:a16="http://schemas.microsoft.com/office/drawing/2014/main" id="{E8A54A53-C862-5FCE-92D8-1583590C808E}"/>
                  </a:ext>
                </a:extLst>
              </p:cNvPr>
              <p:cNvSpPr txBox="1">
                <a:spLocks noRot="1" noChangeAspect="1" noMove="1" noResize="1" noEditPoints="1" noAdjustHandles="1" noChangeArrowheads="1" noChangeShapeType="1" noTextEdit="1"/>
              </p:cNvSpPr>
              <p:nvPr/>
            </p:nvSpPr>
            <p:spPr>
              <a:xfrm>
                <a:off x="751918" y="4406999"/>
                <a:ext cx="4821513" cy="622543"/>
              </a:xfrm>
              <a:prstGeom prst="rect">
                <a:avLst/>
              </a:prstGeom>
              <a:blipFill>
                <a:blip r:embed="rId2"/>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E5A10A57-106C-A8D2-AEF8-11139DE95C66}"/>
                  </a:ext>
                </a:extLst>
              </p:cNvPr>
              <p:cNvSpPr txBox="1"/>
              <p:nvPr/>
            </p:nvSpPr>
            <p:spPr>
              <a:xfrm>
                <a:off x="5573431" y="4406997"/>
                <a:ext cx="4401333" cy="6572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s-MX" sz="4000" b="0" i="1" smtClean="0">
                              <a:solidFill>
                                <a:schemeClr val="tx2"/>
                              </a:solidFill>
                              <a:latin typeface="Cambria Math" panose="02040503050406030204" pitchFamily="18" charset="0"/>
                            </a:rPr>
                          </m:ctrlPr>
                        </m:dPr>
                        <m:e>
                          <m:r>
                            <a:rPr lang="es-MX" sz="4000" b="0" i="1" smtClean="0">
                              <a:solidFill>
                                <a:schemeClr val="tx2"/>
                              </a:solidFill>
                              <a:latin typeface="Cambria Math" panose="02040503050406030204" pitchFamily="18" charset="0"/>
                            </a:rPr>
                            <m:t>2 </m:t>
                          </m:r>
                          <m:r>
                            <m:rPr>
                              <m:nor/>
                            </m:rPr>
                            <a:rPr lang="es-MX" sz="4000" b="0" i="0" smtClean="0">
                              <a:solidFill>
                                <a:schemeClr val="tx2"/>
                              </a:solidFill>
                              <a:latin typeface="Cambria Math" panose="02040503050406030204" pitchFamily="18" charset="0"/>
                            </a:rPr>
                            <m:t>x</m:t>
                          </m:r>
                          <m:r>
                            <a:rPr lang="es-MX" sz="4000" b="0" i="1" smtClean="0">
                              <a:solidFill>
                                <a:schemeClr val="tx2"/>
                              </a:solidFill>
                              <a:latin typeface="Cambria Math" panose="02040503050406030204" pitchFamily="18" charset="0"/>
                            </a:rPr>
                            <m:t> 4</m:t>
                          </m:r>
                        </m:e>
                      </m:d>
                      <m:r>
                        <m:rPr>
                          <m:nor/>
                        </m:rPr>
                        <a:rPr lang="es-MX" sz="4000" b="0" i="0" smtClean="0">
                          <a:solidFill>
                            <a:schemeClr val="tx2"/>
                          </a:solidFill>
                          <a:latin typeface="Cambria Math" panose="02040503050406030204" pitchFamily="18" charset="0"/>
                        </a:rPr>
                        <m:t> </m:t>
                      </m:r>
                      <m:r>
                        <m:rPr>
                          <m:nor/>
                        </m:rPr>
                        <a:rPr lang="es-MX" sz="4000" b="0" i="0" smtClean="0">
                          <a:solidFill>
                            <a:schemeClr val="tx2"/>
                          </a:solidFill>
                          <a:latin typeface="Cambria Math" panose="02040503050406030204" pitchFamily="18" charset="0"/>
                        </a:rPr>
                        <m:t>x</m:t>
                      </m:r>
                      <m:r>
                        <m:rPr>
                          <m:nor/>
                        </m:rPr>
                        <a:rPr lang="es-MX" sz="4000" b="0" i="0" smtClean="0">
                          <a:solidFill>
                            <a:schemeClr val="tx2"/>
                          </a:solidFill>
                          <a:latin typeface="Cambria Math" panose="02040503050406030204" pitchFamily="18" charset="0"/>
                        </a:rPr>
                        <m:t> </m:t>
                      </m:r>
                      <m:sSup>
                        <m:sSupPr>
                          <m:ctrlPr>
                            <a:rPr lang="es-MX" sz="4000" b="0" i="1" smtClean="0">
                              <a:solidFill>
                                <a:schemeClr val="tx2"/>
                              </a:solidFill>
                              <a:latin typeface="Cambria Math" panose="02040503050406030204" pitchFamily="18" charset="0"/>
                            </a:rPr>
                          </m:ctrlPr>
                        </m:sSupPr>
                        <m:e>
                          <m:r>
                            <a:rPr lang="es-MX" sz="4000" b="0" i="1" smtClean="0">
                              <a:solidFill>
                                <a:schemeClr val="tx2"/>
                              </a:solidFill>
                              <a:latin typeface="Cambria Math" panose="02040503050406030204" pitchFamily="18" charset="0"/>
                            </a:rPr>
                            <m:t>10</m:t>
                          </m:r>
                        </m:e>
                        <m:sup>
                          <m:d>
                            <m:dPr>
                              <m:ctrlPr>
                                <a:rPr lang="es-MX" sz="4000" b="0" i="1" smtClean="0">
                                  <a:solidFill>
                                    <a:schemeClr val="tx2"/>
                                  </a:solidFill>
                                  <a:latin typeface="Cambria Math" panose="02040503050406030204" pitchFamily="18" charset="0"/>
                                </a:rPr>
                              </m:ctrlPr>
                            </m:dPr>
                            <m:e>
                              <m:r>
                                <a:rPr lang="es-MX" sz="4000" b="0" i="1" smtClean="0">
                                  <a:solidFill>
                                    <a:schemeClr val="tx2"/>
                                  </a:solidFill>
                                  <a:latin typeface="Cambria Math" panose="02040503050406030204" pitchFamily="18" charset="0"/>
                                </a:rPr>
                                <m:t>12+5</m:t>
                              </m:r>
                            </m:e>
                          </m:d>
                        </m:sup>
                      </m:sSup>
                      <m:r>
                        <a:rPr lang="es-MX" sz="4000" b="0" i="1" smtClean="0">
                          <a:solidFill>
                            <a:schemeClr val="tx2"/>
                          </a:solidFill>
                          <a:latin typeface="Cambria Math" panose="02040503050406030204" pitchFamily="18" charset="0"/>
                        </a:rPr>
                        <m:t>=</m:t>
                      </m:r>
                    </m:oMath>
                  </m:oMathPara>
                </a14:m>
                <a:endParaRPr lang="es-MX" sz="4000" dirty="0">
                  <a:solidFill>
                    <a:schemeClr val="tx2"/>
                  </a:solidFill>
                </a:endParaRPr>
              </a:p>
            </p:txBody>
          </p:sp>
        </mc:Choice>
        <mc:Fallback xmlns="">
          <p:sp>
            <p:nvSpPr>
              <p:cNvPr id="2" name="CuadroTexto 1">
                <a:extLst>
                  <a:ext uri="{FF2B5EF4-FFF2-40B4-BE49-F238E27FC236}">
                    <a16:creationId xmlns:a16="http://schemas.microsoft.com/office/drawing/2014/main" id="{E5A10A57-106C-A8D2-AEF8-11139DE95C66}"/>
                  </a:ext>
                </a:extLst>
              </p:cNvPr>
              <p:cNvSpPr txBox="1">
                <a:spLocks noRot="1" noChangeAspect="1" noMove="1" noResize="1" noEditPoints="1" noAdjustHandles="1" noChangeArrowheads="1" noChangeShapeType="1" noTextEdit="1"/>
              </p:cNvSpPr>
              <p:nvPr/>
            </p:nvSpPr>
            <p:spPr>
              <a:xfrm>
                <a:off x="5573431" y="4406997"/>
                <a:ext cx="4401333" cy="657296"/>
              </a:xfrm>
              <a:prstGeom prst="rect">
                <a:avLst/>
              </a:prstGeom>
              <a:blipFill>
                <a:blip r:embed="rId3"/>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E31FE58E-36E3-4F08-B0B8-96008C99D3FE}"/>
                  </a:ext>
                </a:extLst>
              </p:cNvPr>
              <p:cNvSpPr txBox="1"/>
              <p:nvPr/>
            </p:nvSpPr>
            <p:spPr>
              <a:xfrm>
                <a:off x="5095648" y="5318174"/>
                <a:ext cx="2408223"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4000" b="0" i="1" smtClean="0">
                          <a:solidFill>
                            <a:schemeClr val="tx2"/>
                          </a:solidFill>
                          <a:latin typeface="Cambria Math" panose="02040503050406030204" pitchFamily="18" charset="0"/>
                        </a:rPr>
                        <m:t>=8</m:t>
                      </m:r>
                      <m:r>
                        <m:rPr>
                          <m:nor/>
                        </m:rPr>
                        <a:rPr lang="es-MX" sz="4000" b="0" i="0" smtClean="0">
                          <a:solidFill>
                            <a:schemeClr val="tx2"/>
                          </a:solidFill>
                          <a:latin typeface="Cambria Math" panose="02040503050406030204" pitchFamily="18" charset="0"/>
                        </a:rPr>
                        <m:t> </m:t>
                      </m:r>
                      <m:r>
                        <m:rPr>
                          <m:nor/>
                        </m:rPr>
                        <a:rPr lang="es-MX" sz="4000" b="0" i="0" smtClean="0">
                          <a:solidFill>
                            <a:schemeClr val="tx2"/>
                          </a:solidFill>
                          <a:latin typeface="Cambria Math" panose="02040503050406030204" pitchFamily="18" charset="0"/>
                        </a:rPr>
                        <m:t>x</m:t>
                      </m:r>
                      <m:r>
                        <m:rPr>
                          <m:nor/>
                        </m:rPr>
                        <a:rPr lang="es-MX" sz="4000" b="0" i="0" smtClean="0">
                          <a:solidFill>
                            <a:schemeClr val="tx2"/>
                          </a:solidFill>
                          <a:latin typeface="Cambria Math" panose="02040503050406030204" pitchFamily="18" charset="0"/>
                        </a:rPr>
                        <m:t> </m:t>
                      </m:r>
                      <m:sSup>
                        <m:sSupPr>
                          <m:ctrlPr>
                            <a:rPr lang="es-MX" sz="4000" b="0" i="1" smtClean="0">
                              <a:solidFill>
                                <a:schemeClr val="tx2"/>
                              </a:solidFill>
                              <a:latin typeface="Cambria Math" panose="02040503050406030204" pitchFamily="18" charset="0"/>
                            </a:rPr>
                          </m:ctrlPr>
                        </m:sSupPr>
                        <m:e>
                          <m:r>
                            <a:rPr lang="es-MX" sz="4000" b="0" i="1" smtClean="0">
                              <a:solidFill>
                                <a:schemeClr val="tx2"/>
                              </a:solidFill>
                              <a:latin typeface="Cambria Math" panose="02040503050406030204" pitchFamily="18" charset="0"/>
                            </a:rPr>
                            <m:t>10</m:t>
                          </m:r>
                        </m:e>
                        <m:sup>
                          <m:r>
                            <a:rPr lang="es-MX" sz="4000" b="0" i="1" smtClean="0">
                              <a:solidFill>
                                <a:schemeClr val="tx2"/>
                              </a:solidFill>
                              <a:latin typeface="Cambria Math" panose="02040503050406030204" pitchFamily="18" charset="0"/>
                            </a:rPr>
                            <m:t>17</m:t>
                          </m:r>
                        </m:sup>
                      </m:sSup>
                    </m:oMath>
                  </m:oMathPara>
                </a14:m>
                <a:endParaRPr lang="es-MX" sz="4000" dirty="0">
                  <a:solidFill>
                    <a:schemeClr val="tx2"/>
                  </a:solidFill>
                </a:endParaRPr>
              </a:p>
            </p:txBody>
          </p:sp>
        </mc:Choice>
        <mc:Fallback xmlns="">
          <p:sp>
            <p:nvSpPr>
              <p:cNvPr id="3" name="CuadroTexto 2">
                <a:extLst>
                  <a:ext uri="{FF2B5EF4-FFF2-40B4-BE49-F238E27FC236}">
                    <a16:creationId xmlns:a16="http://schemas.microsoft.com/office/drawing/2014/main" id="{E31FE58E-36E3-4F08-B0B8-96008C99D3FE}"/>
                  </a:ext>
                </a:extLst>
              </p:cNvPr>
              <p:cNvSpPr txBox="1">
                <a:spLocks noRot="1" noChangeAspect="1" noMove="1" noResize="1" noEditPoints="1" noAdjustHandles="1" noChangeArrowheads="1" noChangeShapeType="1" noTextEdit="1"/>
              </p:cNvSpPr>
              <p:nvPr/>
            </p:nvSpPr>
            <p:spPr>
              <a:xfrm>
                <a:off x="5095648" y="5318174"/>
                <a:ext cx="2408223" cy="615553"/>
              </a:xfrm>
              <a:prstGeom prst="rect">
                <a:avLst/>
              </a:prstGeom>
              <a:blipFill>
                <a:blip r:embed="rId4"/>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1992820868"/>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ox(in)">
                                      <p:cBhvr>
                                        <p:cTn id="7" dur="20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p:bldP spid="2" grpId="0"/>
      <p:bldP spid="3"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División con notación científica</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751918" y="2190749"/>
            <a:ext cx="10952402" cy="1853955"/>
          </a:xfrm>
        </p:spPr>
        <p:txBody>
          <a:bodyPr>
            <a:noAutofit/>
          </a:bodyPr>
          <a:lstStyle/>
          <a:p>
            <a:pPr marL="0" indent="0">
              <a:buNone/>
            </a:pPr>
            <a:r>
              <a:rPr lang="es-MX" sz="4000" dirty="0">
                <a:solidFill>
                  <a:schemeClr val="tx2"/>
                </a:solidFill>
              </a:rPr>
              <a:t>Para dividir cantidades en notación científica, se dividen los coeficientes y se restan los exponentes. </a:t>
            </a:r>
          </a:p>
        </p:txBody>
      </p: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E8A54A53-C862-5FCE-92D8-1583590C808E}"/>
                  </a:ext>
                </a:extLst>
              </p:cNvPr>
              <p:cNvSpPr txBox="1"/>
              <p:nvPr/>
            </p:nvSpPr>
            <p:spPr>
              <a:xfrm>
                <a:off x="751918" y="4406999"/>
                <a:ext cx="3401187" cy="13222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MX" sz="4000" b="0" i="1" smtClean="0">
                              <a:solidFill>
                                <a:schemeClr val="tx2"/>
                              </a:solidFill>
                              <a:latin typeface="Cambria Math" panose="02040503050406030204" pitchFamily="18" charset="0"/>
                            </a:rPr>
                          </m:ctrlPr>
                        </m:fPr>
                        <m:num>
                          <m:d>
                            <m:dPr>
                              <m:ctrlPr>
                                <a:rPr lang="es-MX" sz="4000" i="1">
                                  <a:solidFill>
                                    <a:schemeClr val="tx2"/>
                                  </a:solidFill>
                                  <a:latin typeface="Cambria Math" panose="02040503050406030204" pitchFamily="18" charset="0"/>
                                </a:rPr>
                              </m:ctrlPr>
                            </m:dPr>
                            <m:e>
                              <m:r>
                                <a:rPr lang="es-MX" sz="4000" i="1">
                                  <a:solidFill>
                                    <a:schemeClr val="tx2"/>
                                  </a:solidFill>
                                  <a:latin typeface="Cambria Math" panose="02040503050406030204" pitchFamily="18" charset="0"/>
                                </a:rPr>
                                <m:t>48</m:t>
                              </m:r>
                              <m:r>
                                <m:rPr>
                                  <m:nor/>
                                </m:rPr>
                                <a:rPr lang="es-MX" sz="4000">
                                  <a:solidFill>
                                    <a:schemeClr val="tx2"/>
                                  </a:solidFill>
                                  <a:latin typeface="Cambria Math" panose="02040503050406030204" pitchFamily="18" charset="0"/>
                                </a:rPr>
                                <m:t> </m:t>
                              </m:r>
                              <m:r>
                                <m:rPr>
                                  <m:nor/>
                                </m:rPr>
                                <a:rPr lang="es-MX" sz="4000">
                                  <a:solidFill>
                                    <a:schemeClr val="tx2"/>
                                  </a:solidFill>
                                  <a:latin typeface="Cambria Math" panose="02040503050406030204" pitchFamily="18" charset="0"/>
                                </a:rPr>
                                <m:t>x</m:t>
                              </m:r>
                              <m:r>
                                <m:rPr>
                                  <m:nor/>
                                </m:rPr>
                                <a:rPr lang="es-MX" sz="4000">
                                  <a:solidFill>
                                    <a:schemeClr val="tx2"/>
                                  </a:solidFill>
                                  <a:latin typeface="Cambria Math" panose="02040503050406030204" pitchFamily="18" charset="0"/>
                                </a:rPr>
                                <m:t> </m:t>
                              </m:r>
                              <m:sSup>
                                <m:sSupPr>
                                  <m:ctrlPr>
                                    <a:rPr lang="es-MX" sz="4000" i="1">
                                      <a:solidFill>
                                        <a:schemeClr val="tx2"/>
                                      </a:solidFill>
                                      <a:latin typeface="Cambria Math" panose="02040503050406030204" pitchFamily="18" charset="0"/>
                                    </a:rPr>
                                  </m:ctrlPr>
                                </m:sSupPr>
                                <m:e>
                                  <m:r>
                                    <a:rPr lang="es-MX" sz="4000" i="1">
                                      <a:solidFill>
                                        <a:schemeClr val="tx2"/>
                                      </a:solidFill>
                                      <a:latin typeface="Cambria Math" panose="02040503050406030204" pitchFamily="18" charset="0"/>
                                    </a:rPr>
                                    <m:t>10</m:t>
                                  </m:r>
                                </m:e>
                                <m:sup>
                                  <m:r>
                                    <a:rPr lang="es-MX" sz="4000" i="1">
                                      <a:solidFill>
                                        <a:schemeClr val="tx2"/>
                                      </a:solidFill>
                                      <a:latin typeface="Cambria Math" panose="02040503050406030204" pitchFamily="18" charset="0"/>
                                    </a:rPr>
                                    <m:t>−10</m:t>
                                  </m:r>
                                </m:sup>
                              </m:sSup>
                            </m:e>
                          </m:d>
                        </m:num>
                        <m:den>
                          <m:d>
                            <m:dPr>
                              <m:ctrlPr>
                                <a:rPr lang="es-MX" sz="4000" i="1">
                                  <a:solidFill>
                                    <a:schemeClr val="tx2"/>
                                  </a:solidFill>
                                  <a:latin typeface="Cambria Math" panose="02040503050406030204" pitchFamily="18" charset="0"/>
                                </a:rPr>
                              </m:ctrlPr>
                            </m:dPr>
                            <m:e>
                              <m:r>
                                <a:rPr lang="es-MX" sz="4000" i="1">
                                  <a:solidFill>
                                    <a:schemeClr val="tx2"/>
                                  </a:solidFill>
                                  <a:latin typeface="Cambria Math" panose="02040503050406030204" pitchFamily="18" charset="0"/>
                                </a:rPr>
                                <m:t>12 </m:t>
                              </m:r>
                              <m:r>
                                <m:rPr>
                                  <m:nor/>
                                </m:rPr>
                                <a:rPr lang="es-MX" sz="4000">
                                  <a:solidFill>
                                    <a:schemeClr val="tx2"/>
                                  </a:solidFill>
                                  <a:latin typeface="Cambria Math" panose="02040503050406030204" pitchFamily="18" charset="0"/>
                                </a:rPr>
                                <m:t>x</m:t>
                              </m:r>
                              <m:r>
                                <a:rPr lang="es-MX" sz="4000" i="1">
                                  <a:solidFill>
                                    <a:schemeClr val="tx2"/>
                                  </a:solidFill>
                                  <a:latin typeface="Cambria Math" panose="02040503050406030204" pitchFamily="18" charset="0"/>
                                </a:rPr>
                                <m:t> </m:t>
                              </m:r>
                              <m:sSup>
                                <m:sSupPr>
                                  <m:ctrlPr>
                                    <a:rPr lang="es-MX" sz="4000" i="1">
                                      <a:solidFill>
                                        <a:schemeClr val="tx2"/>
                                      </a:solidFill>
                                      <a:latin typeface="Cambria Math" panose="02040503050406030204" pitchFamily="18" charset="0"/>
                                    </a:rPr>
                                  </m:ctrlPr>
                                </m:sSupPr>
                                <m:e>
                                  <m:r>
                                    <a:rPr lang="es-MX" sz="4000" i="1">
                                      <a:solidFill>
                                        <a:schemeClr val="tx2"/>
                                      </a:solidFill>
                                      <a:latin typeface="Cambria Math" panose="02040503050406030204" pitchFamily="18" charset="0"/>
                                    </a:rPr>
                                    <m:t>10</m:t>
                                  </m:r>
                                </m:e>
                                <m:sup>
                                  <m:r>
                                    <a:rPr lang="es-MX" sz="4000" i="1">
                                      <a:solidFill>
                                        <a:schemeClr val="tx2"/>
                                      </a:solidFill>
                                      <a:latin typeface="Cambria Math" panose="02040503050406030204" pitchFamily="18" charset="0"/>
                                    </a:rPr>
                                    <m:t>−1</m:t>
                                  </m:r>
                                </m:sup>
                              </m:sSup>
                            </m:e>
                          </m:d>
                        </m:den>
                      </m:f>
                      <m:r>
                        <a:rPr lang="es-MX" sz="4000" b="0" i="1" smtClean="0">
                          <a:solidFill>
                            <a:schemeClr val="tx2"/>
                          </a:solidFill>
                          <a:latin typeface="Cambria Math" panose="02040503050406030204" pitchFamily="18" charset="0"/>
                        </a:rPr>
                        <m:t>=</m:t>
                      </m:r>
                    </m:oMath>
                  </m:oMathPara>
                </a14:m>
                <a:endParaRPr lang="es-MX" sz="4000" dirty="0">
                  <a:solidFill>
                    <a:schemeClr val="tx2"/>
                  </a:solidFill>
                </a:endParaRPr>
              </a:p>
            </p:txBody>
          </p:sp>
        </mc:Choice>
        <mc:Fallback xmlns="">
          <p:sp>
            <p:nvSpPr>
              <p:cNvPr id="9" name="CuadroTexto 8">
                <a:extLst>
                  <a:ext uri="{FF2B5EF4-FFF2-40B4-BE49-F238E27FC236}">
                    <a16:creationId xmlns:a16="http://schemas.microsoft.com/office/drawing/2014/main" id="{E8A54A53-C862-5FCE-92D8-1583590C808E}"/>
                  </a:ext>
                </a:extLst>
              </p:cNvPr>
              <p:cNvSpPr txBox="1">
                <a:spLocks noRot="1" noChangeAspect="1" noMove="1" noResize="1" noEditPoints="1" noAdjustHandles="1" noChangeArrowheads="1" noChangeShapeType="1" noTextEdit="1"/>
              </p:cNvSpPr>
              <p:nvPr/>
            </p:nvSpPr>
            <p:spPr>
              <a:xfrm>
                <a:off x="751918" y="4406999"/>
                <a:ext cx="3401187" cy="1322285"/>
              </a:xfrm>
              <a:prstGeom prst="rect">
                <a:avLst/>
              </a:prstGeom>
              <a:blipFill>
                <a:blip r:embed="rId2"/>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E5A10A57-106C-A8D2-AEF8-11139DE95C66}"/>
                  </a:ext>
                </a:extLst>
              </p:cNvPr>
              <p:cNvSpPr txBox="1"/>
              <p:nvPr/>
            </p:nvSpPr>
            <p:spPr>
              <a:xfrm>
                <a:off x="4297783" y="4491893"/>
                <a:ext cx="4449295" cy="13830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s-MX" sz="4000" b="0" i="1" smtClean="0">
                              <a:solidFill>
                                <a:schemeClr val="tx2"/>
                              </a:solidFill>
                              <a:latin typeface="Cambria Math" panose="02040503050406030204" pitchFamily="18" charset="0"/>
                            </a:rPr>
                          </m:ctrlPr>
                        </m:dPr>
                        <m:e>
                          <m:f>
                            <m:fPr>
                              <m:ctrlPr>
                                <a:rPr lang="es-MX" sz="4000" i="1">
                                  <a:solidFill>
                                    <a:schemeClr val="tx2"/>
                                  </a:solidFill>
                                  <a:latin typeface="Cambria Math" panose="02040503050406030204" pitchFamily="18" charset="0"/>
                                </a:rPr>
                              </m:ctrlPr>
                            </m:fPr>
                            <m:num>
                              <m:r>
                                <a:rPr lang="es-MX" sz="4000" i="1">
                                  <a:solidFill>
                                    <a:schemeClr val="tx2"/>
                                  </a:solidFill>
                                  <a:latin typeface="Cambria Math" panose="02040503050406030204" pitchFamily="18" charset="0"/>
                                </a:rPr>
                                <m:t>48</m:t>
                              </m:r>
                            </m:num>
                            <m:den>
                              <m:r>
                                <a:rPr lang="es-MX" sz="4000" i="1">
                                  <a:solidFill>
                                    <a:schemeClr val="tx2"/>
                                  </a:solidFill>
                                  <a:latin typeface="Cambria Math" panose="02040503050406030204" pitchFamily="18" charset="0"/>
                                </a:rPr>
                                <m:t>12</m:t>
                              </m:r>
                            </m:den>
                          </m:f>
                        </m:e>
                      </m:d>
                      <m:r>
                        <a:rPr lang="es-MX" sz="4000" b="0" i="1" smtClean="0">
                          <a:solidFill>
                            <a:schemeClr val="tx2"/>
                          </a:solidFill>
                          <a:latin typeface="Cambria Math" panose="02040503050406030204" pitchFamily="18" charset="0"/>
                        </a:rPr>
                        <m:t> </m:t>
                      </m:r>
                      <m:r>
                        <m:rPr>
                          <m:nor/>
                        </m:rPr>
                        <a:rPr lang="es-MX" sz="4000" b="0" i="0" smtClean="0">
                          <a:solidFill>
                            <a:schemeClr val="tx2"/>
                          </a:solidFill>
                          <a:latin typeface="Cambria Math" panose="02040503050406030204" pitchFamily="18" charset="0"/>
                        </a:rPr>
                        <m:t>x</m:t>
                      </m:r>
                      <m:r>
                        <m:rPr>
                          <m:nor/>
                        </m:rPr>
                        <a:rPr lang="es-MX" sz="4000" b="0" i="0" smtClean="0">
                          <a:solidFill>
                            <a:schemeClr val="tx2"/>
                          </a:solidFill>
                          <a:latin typeface="Cambria Math" panose="02040503050406030204" pitchFamily="18" charset="0"/>
                        </a:rPr>
                        <m:t> </m:t>
                      </m:r>
                      <m:sSup>
                        <m:sSupPr>
                          <m:ctrlPr>
                            <a:rPr lang="es-MX" sz="4000" b="0" i="1" smtClean="0">
                              <a:solidFill>
                                <a:schemeClr val="tx2"/>
                              </a:solidFill>
                              <a:latin typeface="Cambria Math" panose="02040503050406030204" pitchFamily="18" charset="0"/>
                            </a:rPr>
                          </m:ctrlPr>
                        </m:sSupPr>
                        <m:e>
                          <m:r>
                            <a:rPr lang="es-MX" sz="4000" b="0" i="1" smtClean="0">
                              <a:solidFill>
                                <a:schemeClr val="tx2"/>
                              </a:solidFill>
                              <a:latin typeface="Cambria Math" panose="02040503050406030204" pitchFamily="18" charset="0"/>
                            </a:rPr>
                            <m:t>10</m:t>
                          </m:r>
                        </m:e>
                        <m:sup>
                          <m:d>
                            <m:dPr>
                              <m:ctrlPr>
                                <a:rPr lang="es-MX" sz="4000" b="0" i="1" smtClean="0">
                                  <a:solidFill>
                                    <a:schemeClr val="tx2"/>
                                  </a:solidFill>
                                  <a:latin typeface="Cambria Math" panose="02040503050406030204" pitchFamily="18" charset="0"/>
                                </a:rPr>
                              </m:ctrlPr>
                            </m:dPr>
                            <m:e>
                              <m:r>
                                <a:rPr lang="es-MX" sz="4000" b="0" i="1" smtClean="0">
                                  <a:solidFill>
                                    <a:schemeClr val="tx2"/>
                                  </a:solidFill>
                                  <a:latin typeface="Cambria Math" panose="02040503050406030204" pitchFamily="18" charset="0"/>
                                </a:rPr>
                                <m:t>−10−1</m:t>
                              </m:r>
                            </m:e>
                          </m:d>
                        </m:sup>
                      </m:sSup>
                      <m:r>
                        <a:rPr lang="es-MX" sz="4000" b="0" i="1" smtClean="0">
                          <a:solidFill>
                            <a:schemeClr val="tx2"/>
                          </a:solidFill>
                          <a:latin typeface="Cambria Math" panose="02040503050406030204" pitchFamily="18" charset="0"/>
                        </a:rPr>
                        <m:t>=</m:t>
                      </m:r>
                    </m:oMath>
                  </m:oMathPara>
                </a14:m>
                <a:endParaRPr lang="es-MX" sz="4000" dirty="0">
                  <a:solidFill>
                    <a:schemeClr val="tx2"/>
                  </a:solidFill>
                </a:endParaRPr>
              </a:p>
            </p:txBody>
          </p:sp>
        </mc:Choice>
        <mc:Fallback xmlns="">
          <p:sp>
            <p:nvSpPr>
              <p:cNvPr id="2" name="CuadroTexto 1">
                <a:extLst>
                  <a:ext uri="{FF2B5EF4-FFF2-40B4-BE49-F238E27FC236}">
                    <a16:creationId xmlns:a16="http://schemas.microsoft.com/office/drawing/2014/main" id="{E5A10A57-106C-A8D2-AEF8-11139DE95C66}"/>
                  </a:ext>
                </a:extLst>
              </p:cNvPr>
              <p:cNvSpPr txBox="1">
                <a:spLocks noRot="1" noChangeAspect="1" noMove="1" noResize="1" noEditPoints="1" noAdjustHandles="1" noChangeArrowheads="1" noChangeShapeType="1" noTextEdit="1"/>
              </p:cNvSpPr>
              <p:nvPr/>
            </p:nvSpPr>
            <p:spPr>
              <a:xfrm>
                <a:off x="4297783" y="4491893"/>
                <a:ext cx="4449295" cy="1383071"/>
              </a:xfrm>
              <a:prstGeom prst="rect">
                <a:avLst/>
              </a:prstGeom>
              <a:blipFill>
                <a:blip r:embed="rId3"/>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E31FE58E-36E3-4F08-B0B8-96008C99D3FE}"/>
                  </a:ext>
                </a:extLst>
              </p:cNvPr>
              <p:cNvSpPr txBox="1"/>
              <p:nvPr/>
            </p:nvSpPr>
            <p:spPr>
              <a:xfrm>
                <a:off x="8747078" y="4875651"/>
                <a:ext cx="1940083"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4000" b="0" i="1" smtClean="0">
                          <a:solidFill>
                            <a:schemeClr val="tx2"/>
                          </a:solidFill>
                          <a:latin typeface="Cambria Math" panose="02040503050406030204" pitchFamily="18" charset="0"/>
                        </a:rPr>
                        <m:t>4</m:t>
                      </m:r>
                      <m:r>
                        <m:rPr>
                          <m:nor/>
                        </m:rPr>
                        <a:rPr lang="es-MX" sz="4000" b="0" i="0" smtClean="0">
                          <a:solidFill>
                            <a:schemeClr val="tx2"/>
                          </a:solidFill>
                          <a:latin typeface="Cambria Math" panose="02040503050406030204" pitchFamily="18" charset="0"/>
                        </a:rPr>
                        <m:t> </m:t>
                      </m:r>
                      <m:r>
                        <m:rPr>
                          <m:nor/>
                        </m:rPr>
                        <a:rPr lang="es-MX" sz="4000" b="0" i="0" smtClean="0">
                          <a:solidFill>
                            <a:schemeClr val="tx2"/>
                          </a:solidFill>
                          <a:latin typeface="Cambria Math" panose="02040503050406030204" pitchFamily="18" charset="0"/>
                        </a:rPr>
                        <m:t>x</m:t>
                      </m:r>
                      <m:r>
                        <m:rPr>
                          <m:nor/>
                        </m:rPr>
                        <a:rPr lang="es-MX" sz="4000" b="0" i="0" smtClean="0">
                          <a:solidFill>
                            <a:schemeClr val="tx2"/>
                          </a:solidFill>
                          <a:latin typeface="Cambria Math" panose="02040503050406030204" pitchFamily="18" charset="0"/>
                        </a:rPr>
                        <m:t> </m:t>
                      </m:r>
                      <m:sSup>
                        <m:sSupPr>
                          <m:ctrlPr>
                            <a:rPr lang="es-MX" sz="4000" b="0" i="1" smtClean="0">
                              <a:solidFill>
                                <a:schemeClr val="tx2"/>
                              </a:solidFill>
                              <a:latin typeface="Cambria Math" panose="02040503050406030204" pitchFamily="18" charset="0"/>
                            </a:rPr>
                          </m:ctrlPr>
                        </m:sSupPr>
                        <m:e>
                          <m:r>
                            <a:rPr lang="es-MX" sz="4000" b="0" i="1" smtClean="0">
                              <a:solidFill>
                                <a:schemeClr val="tx2"/>
                              </a:solidFill>
                              <a:latin typeface="Cambria Math" panose="02040503050406030204" pitchFamily="18" charset="0"/>
                            </a:rPr>
                            <m:t>10</m:t>
                          </m:r>
                        </m:e>
                        <m:sup>
                          <m:r>
                            <a:rPr lang="es-MX" sz="4000" b="0" i="1" smtClean="0">
                              <a:solidFill>
                                <a:schemeClr val="tx2"/>
                              </a:solidFill>
                              <a:latin typeface="Cambria Math" panose="02040503050406030204" pitchFamily="18" charset="0"/>
                            </a:rPr>
                            <m:t>−9</m:t>
                          </m:r>
                        </m:sup>
                      </m:sSup>
                    </m:oMath>
                  </m:oMathPara>
                </a14:m>
                <a:endParaRPr lang="es-MX" sz="4000" dirty="0">
                  <a:solidFill>
                    <a:schemeClr val="tx2"/>
                  </a:solidFill>
                </a:endParaRPr>
              </a:p>
            </p:txBody>
          </p:sp>
        </mc:Choice>
        <mc:Fallback xmlns="">
          <p:sp>
            <p:nvSpPr>
              <p:cNvPr id="3" name="CuadroTexto 2">
                <a:extLst>
                  <a:ext uri="{FF2B5EF4-FFF2-40B4-BE49-F238E27FC236}">
                    <a16:creationId xmlns:a16="http://schemas.microsoft.com/office/drawing/2014/main" id="{E31FE58E-36E3-4F08-B0B8-96008C99D3FE}"/>
                  </a:ext>
                </a:extLst>
              </p:cNvPr>
              <p:cNvSpPr txBox="1">
                <a:spLocks noRot="1" noChangeAspect="1" noMove="1" noResize="1" noEditPoints="1" noAdjustHandles="1" noChangeArrowheads="1" noChangeShapeType="1" noTextEdit="1"/>
              </p:cNvSpPr>
              <p:nvPr/>
            </p:nvSpPr>
            <p:spPr>
              <a:xfrm>
                <a:off x="8747078" y="4875651"/>
                <a:ext cx="1940083" cy="615553"/>
              </a:xfrm>
              <a:prstGeom prst="rect">
                <a:avLst/>
              </a:prstGeom>
              <a:blipFill>
                <a:blip r:embed="rId4"/>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535250501"/>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ox(in)">
                                      <p:cBhvr>
                                        <p:cTn id="7" dur="20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p:bldP spid="2" grpId="0"/>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Potenciación con notación científica</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751918" y="2190749"/>
            <a:ext cx="10952402" cy="1853955"/>
          </a:xfrm>
        </p:spPr>
        <p:txBody>
          <a:bodyPr>
            <a:noAutofit/>
          </a:bodyPr>
          <a:lstStyle/>
          <a:p>
            <a:pPr marL="0" indent="0">
              <a:buNone/>
            </a:pPr>
            <a:r>
              <a:rPr lang="es-MX" sz="4000" dirty="0">
                <a:solidFill>
                  <a:schemeClr val="tx2"/>
                </a:solidFill>
              </a:rPr>
              <a:t>Se eleva el coeficiente a la potencia y se multiplican los exponentes.</a:t>
            </a:r>
          </a:p>
        </p:txBody>
      </p: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E8A54A53-C862-5FCE-92D8-1583590C808E}"/>
                  </a:ext>
                </a:extLst>
              </p:cNvPr>
              <p:cNvSpPr txBox="1"/>
              <p:nvPr/>
            </p:nvSpPr>
            <p:spPr>
              <a:xfrm>
                <a:off x="751918" y="4406999"/>
                <a:ext cx="2866234"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s-MX" sz="4000" b="0" i="1" smtClean="0">
                              <a:solidFill>
                                <a:schemeClr val="tx2"/>
                              </a:solidFill>
                              <a:latin typeface="Cambria Math" panose="02040503050406030204" pitchFamily="18" charset="0"/>
                            </a:rPr>
                          </m:ctrlPr>
                        </m:sSupPr>
                        <m:e>
                          <m:d>
                            <m:dPr>
                              <m:ctrlPr>
                                <a:rPr lang="es-MX" sz="4000" i="1">
                                  <a:solidFill>
                                    <a:schemeClr val="tx2"/>
                                  </a:solidFill>
                                  <a:latin typeface="Cambria Math" panose="02040503050406030204" pitchFamily="18" charset="0"/>
                                </a:rPr>
                              </m:ctrlPr>
                            </m:dPr>
                            <m:e>
                              <m:r>
                                <a:rPr lang="es-MX" sz="4000" b="0" i="1" smtClean="0">
                                  <a:solidFill>
                                    <a:schemeClr val="tx2"/>
                                  </a:solidFill>
                                  <a:latin typeface="Cambria Math" panose="02040503050406030204" pitchFamily="18" charset="0"/>
                                </a:rPr>
                                <m:t>3</m:t>
                              </m:r>
                              <m:r>
                                <m:rPr>
                                  <m:nor/>
                                </m:rPr>
                                <a:rPr lang="es-MX" sz="4000">
                                  <a:solidFill>
                                    <a:schemeClr val="tx2"/>
                                  </a:solidFill>
                                  <a:latin typeface="Cambria Math" panose="02040503050406030204" pitchFamily="18" charset="0"/>
                                </a:rPr>
                                <m:t> </m:t>
                              </m:r>
                              <m:r>
                                <m:rPr>
                                  <m:nor/>
                                </m:rPr>
                                <a:rPr lang="es-MX" sz="4000">
                                  <a:solidFill>
                                    <a:schemeClr val="tx2"/>
                                  </a:solidFill>
                                  <a:latin typeface="Cambria Math" panose="02040503050406030204" pitchFamily="18" charset="0"/>
                                </a:rPr>
                                <m:t>x</m:t>
                              </m:r>
                              <m:r>
                                <m:rPr>
                                  <m:nor/>
                                </m:rPr>
                                <a:rPr lang="es-MX" sz="4000">
                                  <a:solidFill>
                                    <a:schemeClr val="tx2"/>
                                  </a:solidFill>
                                  <a:latin typeface="Cambria Math" panose="02040503050406030204" pitchFamily="18" charset="0"/>
                                </a:rPr>
                                <m:t> </m:t>
                              </m:r>
                              <m:sSup>
                                <m:sSupPr>
                                  <m:ctrlPr>
                                    <a:rPr lang="es-MX" sz="4000" i="1">
                                      <a:solidFill>
                                        <a:schemeClr val="tx2"/>
                                      </a:solidFill>
                                      <a:latin typeface="Cambria Math" panose="02040503050406030204" pitchFamily="18" charset="0"/>
                                    </a:rPr>
                                  </m:ctrlPr>
                                </m:sSupPr>
                                <m:e>
                                  <m:r>
                                    <a:rPr lang="es-MX" sz="4000" i="1">
                                      <a:solidFill>
                                        <a:schemeClr val="tx2"/>
                                      </a:solidFill>
                                      <a:latin typeface="Cambria Math" panose="02040503050406030204" pitchFamily="18" charset="0"/>
                                    </a:rPr>
                                    <m:t>10</m:t>
                                  </m:r>
                                </m:e>
                                <m:sup>
                                  <m:r>
                                    <a:rPr lang="es-MX" sz="4000" b="0" i="1" smtClean="0">
                                      <a:solidFill>
                                        <a:schemeClr val="tx2"/>
                                      </a:solidFill>
                                      <a:latin typeface="Cambria Math" panose="02040503050406030204" pitchFamily="18" charset="0"/>
                                    </a:rPr>
                                    <m:t>6</m:t>
                                  </m:r>
                                </m:sup>
                              </m:sSup>
                            </m:e>
                          </m:d>
                        </m:e>
                        <m:sup>
                          <m:r>
                            <a:rPr lang="es-MX" sz="4000" b="0" i="1" smtClean="0">
                              <a:solidFill>
                                <a:schemeClr val="tx2"/>
                              </a:solidFill>
                              <a:latin typeface="Cambria Math" panose="02040503050406030204" pitchFamily="18" charset="0"/>
                            </a:rPr>
                            <m:t>2</m:t>
                          </m:r>
                        </m:sup>
                      </m:sSup>
                      <m:r>
                        <a:rPr lang="es-MX" sz="4000" b="0" i="1" smtClean="0">
                          <a:solidFill>
                            <a:schemeClr val="tx2"/>
                          </a:solidFill>
                          <a:latin typeface="Cambria Math" panose="02040503050406030204" pitchFamily="18" charset="0"/>
                        </a:rPr>
                        <m:t>=</m:t>
                      </m:r>
                    </m:oMath>
                  </m:oMathPara>
                </a14:m>
                <a:endParaRPr lang="es-MX" sz="4000" dirty="0">
                  <a:solidFill>
                    <a:schemeClr val="tx2"/>
                  </a:solidFill>
                </a:endParaRPr>
              </a:p>
            </p:txBody>
          </p:sp>
        </mc:Choice>
        <mc:Fallback xmlns="">
          <p:sp>
            <p:nvSpPr>
              <p:cNvPr id="9" name="CuadroTexto 8">
                <a:extLst>
                  <a:ext uri="{FF2B5EF4-FFF2-40B4-BE49-F238E27FC236}">
                    <a16:creationId xmlns:a16="http://schemas.microsoft.com/office/drawing/2014/main" id="{E8A54A53-C862-5FCE-92D8-1583590C808E}"/>
                  </a:ext>
                </a:extLst>
              </p:cNvPr>
              <p:cNvSpPr txBox="1">
                <a:spLocks noRot="1" noChangeAspect="1" noMove="1" noResize="1" noEditPoints="1" noAdjustHandles="1" noChangeArrowheads="1" noChangeShapeType="1" noTextEdit="1"/>
              </p:cNvSpPr>
              <p:nvPr/>
            </p:nvSpPr>
            <p:spPr>
              <a:xfrm>
                <a:off x="751918" y="4406999"/>
                <a:ext cx="2866234" cy="615553"/>
              </a:xfrm>
              <a:prstGeom prst="rect">
                <a:avLst/>
              </a:prstGeom>
              <a:blipFill>
                <a:blip r:embed="rId2"/>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E5A10A57-106C-A8D2-AEF8-11139DE95C66}"/>
                  </a:ext>
                </a:extLst>
              </p:cNvPr>
              <p:cNvSpPr txBox="1"/>
              <p:nvPr/>
            </p:nvSpPr>
            <p:spPr>
              <a:xfrm>
                <a:off x="3618152" y="4386127"/>
                <a:ext cx="3581045" cy="6572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s-MX" sz="4000" b="0" i="1" smtClean="0">
                              <a:solidFill>
                                <a:schemeClr val="tx2"/>
                              </a:solidFill>
                              <a:latin typeface="Cambria Math" panose="02040503050406030204" pitchFamily="18" charset="0"/>
                            </a:rPr>
                          </m:ctrlPr>
                        </m:sSupPr>
                        <m:e>
                          <m:d>
                            <m:dPr>
                              <m:ctrlPr>
                                <a:rPr lang="es-MX" sz="4000" i="1">
                                  <a:solidFill>
                                    <a:schemeClr val="tx2"/>
                                  </a:solidFill>
                                  <a:latin typeface="Cambria Math" panose="02040503050406030204" pitchFamily="18" charset="0"/>
                                </a:rPr>
                              </m:ctrlPr>
                            </m:dPr>
                            <m:e>
                              <m:r>
                                <a:rPr lang="es-MX" sz="4000" i="1">
                                  <a:solidFill>
                                    <a:schemeClr val="tx2"/>
                                  </a:solidFill>
                                  <a:latin typeface="Cambria Math" panose="02040503050406030204" pitchFamily="18" charset="0"/>
                                </a:rPr>
                                <m:t>3</m:t>
                              </m:r>
                            </m:e>
                          </m:d>
                        </m:e>
                        <m:sup>
                          <m:r>
                            <a:rPr lang="es-MX" sz="4000" b="0" i="1" smtClean="0">
                              <a:solidFill>
                                <a:schemeClr val="tx2"/>
                              </a:solidFill>
                              <a:latin typeface="Cambria Math" panose="02040503050406030204" pitchFamily="18" charset="0"/>
                            </a:rPr>
                            <m:t>2</m:t>
                          </m:r>
                        </m:sup>
                      </m:sSup>
                      <m:r>
                        <a:rPr lang="es-MX" sz="4000" b="0" i="1" smtClean="0">
                          <a:solidFill>
                            <a:schemeClr val="tx2"/>
                          </a:solidFill>
                          <a:latin typeface="Cambria Math" panose="02040503050406030204" pitchFamily="18" charset="0"/>
                        </a:rPr>
                        <m:t> </m:t>
                      </m:r>
                      <m:r>
                        <m:rPr>
                          <m:nor/>
                        </m:rPr>
                        <a:rPr lang="es-MX" sz="4000" b="0" i="0" smtClean="0">
                          <a:solidFill>
                            <a:schemeClr val="tx2"/>
                          </a:solidFill>
                          <a:latin typeface="Cambria Math" panose="02040503050406030204" pitchFamily="18" charset="0"/>
                        </a:rPr>
                        <m:t>x</m:t>
                      </m:r>
                      <m:r>
                        <m:rPr>
                          <m:nor/>
                        </m:rPr>
                        <a:rPr lang="es-MX" sz="4000" b="0" i="0" smtClean="0">
                          <a:solidFill>
                            <a:schemeClr val="tx2"/>
                          </a:solidFill>
                          <a:latin typeface="Cambria Math" panose="02040503050406030204" pitchFamily="18" charset="0"/>
                        </a:rPr>
                        <m:t> </m:t>
                      </m:r>
                      <m:sSup>
                        <m:sSupPr>
                          <m:ctrlPr>
                            <a:rPr lang="es-MX" sz="4000" b="0" i="1" smtClean="0">
                              <a:solidFill>
                                <a:schemeClr val="tx2"/>
                              </a:solidFill>
                              <a:latin typeface="Cambria Math" panose="02040503050406030204" pitchFamily="18" charset="0"/>
                            </a:rPr>
                          </m:ctrlPr>
                        </m:sSupPr>
                        <m:e>
                          <m:r>
                            <a:rPr lang="es-MX" sz="4000" b="0" i="1" smtClean="0">
                              <a:solidFill>
                                <a:schemeClr val="tx2"/>
                              </a:solidFill>
                              <a:latin typeface="Cambria Math" panose="02040503050406030204" pitchFamily="18" charset="0"/>
                            </a:rPr>
                            <m:t>10</m:t>
                          </m:r>
                        </m:e>
                        <m:sup>
                          <m:d>
                            <m:dPr>
                              <m:ctrlPr>
                                <a:rPr lang="es-MX" sz="4000" b="0" i="1" smtClean="0">
                                  <a:solidFill>
                                    <a:schemeClr val="tx2"/>
                                  </a:solidFill>
                                  <a:latin typeface="Cambria Math" panose="02040503050406030204" pitchFamily="18" charset="0"/>
                                </a:rPr>
                              </m:ctrlPr>
                            </m:dPr>
                            <m:e>
                              <m:r>
                                <a:rPr lang="es-MX" sz="4000" b="0" i="1" smtClean="0">
                                  <a:solidFill>
                                    <a:schemeClr val="tx2"/>
                                  </a:solidFill>
                                  <a:latin typeface="Cambria Math" panose="02040503050406030204" pitchFamily="18" charset="0"/>
                                </a:rPr>
                                <m:t>6</m:t>
                              </m:r>
                              <m:r>
                                <a:rPr lang="es-MX" sz="4000" b="0" i="1" smtClean="0">
                                  <a:solidFill>
                                    <a:schemeClr val="tx2"/>
                                  </a:solidFill>
                                  <a:latin typeface="Cambria Math" panose="02040503050406030204" pitchFamily="18" charset="0"/>
                                  <a:ea typeface="Cambria Math" panose="02040503050406030204" pitchFamily="18" charset="0"/>
                                </a:rPr>
                                <m:t>∙</m:t>
                              </m:r>
                              <m:r>
                                <a:rPr lang="es-MX" sz="4000" b="0" i="1" smtClean="0">
                                  <a:solidFill>
                                    <a:schemeClr val="tx2"/>
                                  </a:solidFill>
                                  <a:latin typeface="Cambria Math" panose="02040503050406030204" pitchFamily="18" charset="0"/>
                                </a:rPr>
                                <m:t>2</m:t>
                              </m:r>
                            </m:e>
                          </m:d>
                        </m:sup>
                      </m:sSup>
                      <m:r>
                        <a:rPr lang="es-MX" sz="4000" b="0" i="1" smtClean="0">
                          <a:solidFill>
                            <a:schemeClr val="tx2"/>
                          </a:solidFill>
                          <a:latin typeface="Cambria Math" panose="02040503050406030204" pitchFamily="18" charset="0"/>
                        </a:rPr>
                        <m:t>=</m:t>
                      </m:r>
                    </m:oMath>
                  </m:oMathPara>
                </a14:m>
                <a:endParaRPr lang="es-MX" sz="4000" dirty="0">
                  <a:solidFill>
                    <a:schemeClr val="tx2"/>
                  </a:solidFill>
                </a:endParaRPr>
              </a:p>
            </p:txBody>
          </p:sp>
        </mc:Choice>
        <mc:Fallback xmlns="">
          <p:sp>
            <p:nvSpPr>
              <p:cNvPr id="2" name="CuadroTexto 1">
                <a:extLst>
                  <a:ext uri="{FF2B5EF4-FFF2-40B4-BE49-F238E27FC236}">
                    <a16:creationId xmlns:a16="http://schemas.microsoft.com/office/drawing/2014/main" id="{E5A10A57-106C-A8D2-AEF8-11139DE95C66}"/>
                  </a:ext>
                </a:extLst>
              </p:cNvPr>
              <p:cNvSpPr txBox="1">
                <a:spLocks noRot="1" noChangeAspect="1" noMove="1" noResize="1" noEditPoints="1" noAdjustHandles="1" noChangeArrowheads="1" noChangeShapeType="1" noTextEdit="1"/>
              </p:cNvSpPr>
              <p:nvPr/>
            </p:nvSpPr>
            <p:spPr>
              <a:xfrm>
                <a:off x="3618152" y="4386127"/>
                <a:ext cx="3581045" cy="657296"/>
              </a:xfrm>
              <a:prstGeom prst="rect">
                <a:avLst/>
              </a:prstGeom>
              <a:blipFill>
                <a:blip r:embed="rId3"/>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E31FE58E-36E3-4F08-B0B8-96008C99D3FE}"/>
                  </a:ext>
                </a:extLst>
              </p:cNvPr>
              <p:cNvSpPr txBox="1"/>
              <p:nvPr/>
            </p:nvSpPr>
            <p:spPr>
              <a:xfrm>
                <a:off x="7199197" y="4386127"/>
                <a:ext cx="1882631"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4000" i="1" smtClean="0">
                          <a:solidFill>
                            <a:schemeClr val="tx2"/>
                          </a:solidFill>
                          <a:latin typeface="Cambria Math" panose="02040503050406030204" pitchFamily="18" charset="0"/>
                        </a:rPr>
                        <m:t>9</m:t>
                      </m:r>
                      <m:r>
                        <m:rPr>
                          <m:nor/>
                        </m:rPr>
                        <a:rPr lang="es-MX" sz="4000" b="0" i="0" smtClean="0">
                          <a:solidFill>
                            <a:schemeClr val="tx2"/>
                          </a:solidFill>
                          <a:latin typeface="Cambria Math" panose="02040503050406030204" pitchFamily="18" charset="0"/>
                        </a:rPr>
                        <m:t> </m:t>
                      </m:r>
                      <m:r>
                        <m:rPr>
                          <m:nor/>
                        </m:rPr>
                        <a:rPr lang="es-MX" sz="4000" b="0" i="0" smtClean="0">
                          <a:solidFill>
                            <a:schemeClr val="tx2"/>
                          </a:solidFill>
                          <a:latin typeface="Cambria Math" panose="02040503050406030204" pitchFamily="18" charset="0"/>
                        </a:rPr>
                        <m:t>x</m:t>
                      </m:r>
                      <m:r>
                        <m:rPr>
                          <m:nor/>
                        </m:rPr>
                        <a:rPr lang="es-MX" sz="4000" b="0" i="0" smtClean="0">
                          <a:solidFill>
                            <a:schemeClr val="tx2"/>
                          </a:solidFill>
                          <a:latin typeface="Cambria Math" panose="02040503050406030204" pitchFamily="18" charset="0"/>
                        </a:rPr>
                        <m:t> </m:t>
                      </m:r>
                      <m:sSup>
                        <m:sSupPr>
                          <m:ctrlPr>
                            <a:rPr lang="es-MX" sz="4000" b="0" i="1" smtClean="0">
                              <a:solidFill>
                                <a:schemeClr val="tx2"/>
                              </a:solidFill>
                              <a:latin typeface="Cambria Math" panose="02040503050406030204" pitchFamily="18" charset="0"/>
                            </a:rPr>
                          </m:ctrlPr>
                        </m:sSupPr>
                        <m:e>
                          <m:r>
                            <a:rPr lang="es-MX" sz="4000" b="0" i="1" smtClean="0">
                              <a:solidFill>
                                <a:schemeClr val="tx2"/>
                              </a:solidFill>
                              <a:latin typeface="Cambria Math" panose="02040503050406030204" pitchFamily="18" charset="0"/>
                            </a:rPr>
                            <m:t>10</m:t>
                          </m:r>
                        </m:e>
                        <m:sup>
                          <m:r>
                            <a:rPr lang="es-MX" sz="4000" b="0" i="1" smtClean="0">
                              <a:solidFill>
                                <a:schemeClr val="tx2"/>
                              </a:solidFill>
                              <a:latin typeface="Cambria Math" panose="02040503050406030204" pitchFamily="18" charset="0"/>
                            </a:rPr>
                            <m:t>12</m:t>
                          </m:r>
                        </m:sup>
                      </m:sSup>
                    </m:oMath>
                  </m:oMathPara>
                </a14:m>
                <a:endParaRPr lang="es-MX" sz="4000" dirty="0">
                  <a:solidFill>
                    <a:schemeClr val="tx2"/>
                  </a:solidFill>
                </a:endParaRPr>
              </a:p>
            </p:txBody>
          </p:sp>
        </mc:Choice>
        <mc:Fallback xmlns="">
          <p:sp>
            <p:nvSpPr>
              <p:cNvPr id="3" name="CuadroTexto 2">
                <a:extLst>
                  <a:ext uri="{FF2B5EF4-FFF2-40B4-BE49-F238E27FC236}">
                    <a16:creationId xmlns:a16="http://schemas.microsoft.com/office/drawing/2014/main" id="{E31FE58E-36E3-4F08-B0B8-96008C99D3FE}"/>
                  </a:ext>
                </a:extLst>
              </p:cNvPr>
              <p:cNvSpPr txBox="1">
                <a:spLocks noRot="1" noChangeAspect="1" noMove="1" noResize="1" noEditPoints="1" noAdjustHandles="1" noChangeArrowheads="1" noChangeShapeType="1" noTextEdit="1"/>
              </p:cNvSpPr>
              <p:nvPr/>
            </p:nvSpPr>
            <p:spPr>
              <a:xfrm>
                <a:off x="7199197" y="4386127"/>
                <a:ext cx="1882631" cy="615553"/>
              </a:xfrm>
              <a:prstGeom prst="rect">
                <a:avLst/>
              </a:prstGeom>
              <a:blipFill>
                <a:blip r:embed="rId4"/>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3232944519"/>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ox(in)">
                                      <p:cBhvr>
                                        <p:cTn id="7" dur="20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p:bldP spid="2" grpId="0"/>
      <p:bldP spid="3"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Las magnitudes iniciales</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751918" y="2190749"/>
            <a:ext cx="10952402" cy="1853955"/>
          </a:xfrm>
        </p:spPr>
        <p:txBody>
          <a:bodyPr>
            <a:noAutofit/>
          </a:bodyPr>
          <a:lstStyle/>
          <a:p>
            <a:pPr marL="0" indent="0">
              <a:buNone/>
            </a:pPr>
            <a:r>
              <a:rPr lang="es-MX" sz="4000" dirty="0">
                <a:solidFill>
                  <a:schemeClr val="tx2"/>
                </a:solidFill>
              </a:rPr>
              <a:t>La masa de la Luna es:</a:t>
            </a:r>
          </a:p>
          <a:p>
            <a:pPr marL="0" indent="0" algn="ctr">
              <a:buNone/>
            </a:pPr>
            <a:r>
              <a:rPr lang="es-MX" sz="4000" dirty="0">
                <a:solidFill>
                  <a:schemeClr val="tx2"/>
                </a:solidFill>
              </a:rPr>
              <a:t>73 490 000 000 000 000 000 000 kg</a:t>
            </a:r>
          </a:p>
        </p:txBody>
      </p: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E8A54A53-C862-5FCE-92D8-1583590C808E}"/>
                  </a:ext>
                </a:extLst>
              </p:cNvPr>
              <p:cNvSpPr txBox="1"/>
              <p:nvPr/>
            </p:nvSpPr>
            <p:spPr>
              <a:xfrm>
                <a:off x="3692067" y="4979963"/>
                <a:ext cx="3569503"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4000" b="0" i="1" smtClean="0">
                          <a:solidFill>
                            <a:schemeClr val="tx2"/>
                          </a:solidFill>
                          <a:latin typeface="Cambria Math" panose="02040503050406030204" pitchFamily="18" charset="0"/>
                        </a:rPr>
                        <m:t>7.349</m:t>
                      </m:r>
                      <m:r>
                        <m:rPr>
                          <m:nor/>
                        </m:rPr>
                        <a:rPr lang="es-MX" sz="4000">
                          <a:solidFill>
                            <a:schemeClr val="tx2"/>
                          </a:solidFill>
                          <a:latin typeface="Cambria Math" panose="02040503050406030204" pitchFamily="18" charset="0"/>
                        </a:rPr>
                        <m:t> </m:t>
                      </m:r>
                      <m:r>
                        <m:rPr>
                          <m:nor/>
                        </m:rPr>
                        <a:rPr lang="es-MX" sz="4000">
                          <a:solidFill>
                            <a:schemeClr val="tx2"/>
                          </a:solidFill>
                          <a:latin typeface="Cambria Math" panose="02040503050406030204" pitchFamily="18" charset="0"/>
                        </a:rPr>
                        <m:t>x</m:t>
                      </m:r>
                      <m:r>
                        <m:rPr>
                          <m:nor/>
                        </m:rPr>
                        <a:rPr lang="es-MX" sz="4000">
                          <a:solidFill>
                            <a:schemeClr val="tx2"/>
                          </a:solidFill>
                          <a:latin typeface="Cambria Math" panose="02040503050406030204" pitchFamily="18" charset="0"/>
                        </a:rPr>
                        <m:t> </m:t>
                      </m:r>
                      <m:sSup>
                        <m:sSupPr>
                          <m:ctrlPr>
                            <a:rPr lang="es-MX" sz="4000" i="1">
                              <a:solidFill>
                                <a:schemeClr val="tx2"/>
                              </a:solidFill>
                              <a:latin typeface="Cambria Math" panose="02040503050406030204" pitchFamily="18" charset="0"/>
                            </a:rPr>
                          </m:ctrlPr>
                        </m:sSupPr>
                        <m:e>
                          <m:r>
                            <a:rPr lang="es-MX" sz="4000" i="1">
                              <a:solidFill>
                                <a:schemeClr val="tx2"/>
                              </a:solidFill>
                              <a:latin typeface="Cambria Math" panose="02040503050406030204" pitchFamily="18" charset="0"/>
                            </a:rPr>
                            <m:t>10</m:t>
                          </m:r>
                        </m:e>
                        <m:sup>
                          <m:r>
                            <a:rPr lang="es-MX" sz="4000" b="0" i="1" smtClean="0">
                              <a:solidFill>
                                <a:schemeClr val="tx2"/>
                              </a:solidFill>
                              <a:latin typeface="Cambria Math" panose="02040503050406030204" pitchFamily="18" charset="0"/>
                            </a:rPr>
                            <m:t>22</m:t>
                          </m:r>
                        </m:sup>
                      </m:sSup>
                      <m:r>
                        <a:rPr lang="es-MX" sz="4000" b="0" i="1" smtClean="0">
                          <a:solidFill>
                            <a:schemeClr val="tx2"/>
                          </a:solidFill>
                          <a:latin typeface="Cambria Math" panose="02040503050406030204" pitchFamily="18" charset="0"/>
                        </a:rPr>
                        <m:t> </m:t>
                      </m:r>
                      <m:r>
                        <m:rPr>
                          <m:nor/>
                        </m:rPr>
                        <a:rPr lang="es-MX" sz="4000" b="0" i="0" smtClean="0">
                          <a:solidFill>
                            <a:schemeClr val="tx2"/>
                          </a:solidFill>
                          <a:latin typeface="Cambria Math" panose="02040503050406030204" pitchFamily="18" charset="0"/>
                        </a:rPr>
                        <m:t>kg</m:t>
                      </m:r>
                    </m:oMath>
                  </m:oMathPara>
                </a14:m>
                <a:endParaRPr lang="es-MX" sz="4000" dirty="0">
                  <a:solidFill>
                    <a:schemeClr val="tx2"/>
                  </a:solidFill>
                </a:endParaRPr>
              </a:p>
            </p:txBody>
          </p:sp>
        </mc:Choice>
        <mc:Fallback xmlns="">
          <p:sp>
            <p:nvSpPr>
              <p:cNvPr id="9" name="CuadroTexto 8">
                <a:extLst>
                  <a:ext uri="{FF2B5EF4-FFF2-40B4-BE49-F238E27FC236}">
                    <a16:creationId xmlns:a16="http://schemas.microsoft.com/office/drawing/2014/main" id="{E8A54A53-C862-5FCE-92D8-1583590C808E}"/>
                  </a:ext>
                </a:extLst>
              </p:cNvPr>
              <p:cNvSpPr txBox="1">
                <a:spLocks noRot="1" noChangeAspect="1" noMove="1" noResize="1" noEditPoints="1" noAdjustHandles="1" noChangeArrowheads="1" noChangeShapeType="1" noTextEdit="1"/>
              </p:cNvSpPr>
              <p:nvPr/>
            </p:nvSpPr>
            <p:spPr>
              <a:xfrm>
                <a:off x="3692067" y="4979963"/>
                <a:ext cx="3569503" cy="615553"/>
              </a:xfrm>
              <a:prstGeom prst="rect">
                <a:avLst/>
              </a:prstGeom>
              <a:blipFill>
                <a:blip r:embed="rId2"/>
                <a:stretch>
                  <a:fillRect/>
                </a:stretch>
              </a:blipFill>
            </p:spPr>
            <p:txBody>
              <a:bodyPr/>
              <a:lstStyle/>
              <a:p>
                <a:r>
                  <a:rPr lang="es-MX">
                    <a:noFill/>
                  </a:rPr>
                  <a:t> </a:t>
                </a:r>
              </a:p>
            </p:txBody>
          </p:sp>
        </mc:Fallback>
      </mc:AlternateContent>
      <p:sp>
        <p:nvSpPr>
          <p:cNvPr id="4" name="Marcador de contenido 5">
            <a:extLst>
              <a:ext uri="{FF2B5EF4-FFF2-40B4-BE49-F238E27FC236}">
                <a16:creationId xmlns:a16="http://schemas.microsoft.com/office/drawing/2014/main" id="{44481CB3-51EB-E017-C856-D645868F82BC}"/>
              </a:ext>
            </a:extLst>
          </p:cNvPr>
          <p:cNvSpPr txBox="1">
            <a:spLocks/>
          </p:cNvSpPr>
          <p:nvPr/>
        </p:nvSpPr>
        <p:spPr>
          <a:xfrm>
            <a:off x="751918" y="4063850"/>
            <a:ext cx="10952402" cy="916113"/>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r>
              <a:rPr lang="es-MX" sz="4000" dirty="0">
                <a:solidFill>
                  <a:schemeClr val="tx2"/>
                </a:solidFill>
              </a:rPr>
              <a:t>En notación científica:</a:t>
            </a:r>
          </a:p>
        </p:txBody>
      </p:sp>
    </p:spTree>
    <p:extLst>
      <p:ext uri="{BB962C8B-B14F-4D97-AF65-F5344CB8AC3E}">
        <p14:creationId xmlns:p14="http://schemas.microsoft.com/office/powerpoint/2010/main" val="2826778529"/>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ox(in)">
                                      <p:cBhvr>
                                        <p:cTn id="7" dur="20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ox(in)">
                                      <p:cBhvr>
                                        <p:cTn id="12" dur="20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box(in)">
                                      <p:cBhvr>
                                        <p:cTn id="17" dur="20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p:bldP spid="4"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Ejercicio Evaluación Continua</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751918" y="2190749"/>
            <a:ext cx="10952402" cy="1853955"/>
          </a:xfrm>
        </p:spPr>
        <p:txBody>
          <a:bodyPr>
            <a:noAutofit/>
          </a:bodyPr>
          <a:lstStyle/>
          <a:p>
            <a:pPr marL="0" indent="0">
              <a:buNone/>
            </a:pPr>
            <a:r>
              <a:rPr lang="es-MX" sz="4000" dirty="0">
                <a:solidFill>
                  <a:schemeClr val="tx2"/>
                </a:solidFill>
              </a:rPr>
              <a:t>En Teams se dejará un documento con ejercicios de operaciones con notación científica, que deberás de resolver y enviar a más tardar el martes 6 de junio a las 8 pm.</a:t>
            </a:r>
          </a:p>
          <a:p>
            <a:pPr marL="0" indent="0">
              <a:buNone/>
            </a:pPr>
            <a:endParaRPr lang="es-MX" sz="4000" dirty="0">
              <a:solidFill>
                <a:schemeClr val="tx2"/>
              </a:solidFill>
            </a:endParaRPr>
          </a:p>
          <a:p>
            <a:pPr marL="0" indent="0">
              <a:buNone/>
            </a:pPr>
            <a:r>
              <a:rPr lang="es-MX" sz="4000" dirty="0">
                <a:solidFill>
                  <a:schemeClr val="tx2"/>
                </a:solidFill>
              </a:rPr>
              <a:t>La actividad aportará hasta 2 puntos.</a:t>
            </a:r>
          </a:p>
        </p:txBody>
      </p:sp>
    </p:spTree>
    <p:extLst>
      <p:ext uri="{BB962C8B-B14F-4D97-AF65-F5344CB8AC3E}">
        <p14:creationId xmlns:p14="http://schemas.microsoft.com/office/powerpoint/2010/main" val="1337706352"/>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ox(in)">
                                      <p:cBhvr>
                                        <p:cTn id="7" dur="20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box(in)">
                                      <p:cBhvr>
                                        <p:cTn id="12" dur="20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object 5"/>
          <p:cNvSpPr txBox="1"/>
          <p:nvPr/>
        </p:nvSpPr>
        <p:spPr>
          <a:xfrm>
            <a:off x="1280160" y="2806884"/>
            <a:ext cx="8693012" cy="1507357"/>
          </a:xfrm>
          <a:prstGeom prst="rect">
            <a:avLst/>
          </a:prstGeom>
        </p:spPr>
        <p:txBody>
          <a:bodyPr vert="horz" wrap="square" lIns="0" tIns="25167" rIns="0" bIns="0" rtlCol="0">
            <a:spAutoFit/>
          </a:bodyPr>
          <a:lstStyle/>
          <a:p>
            <a:pPr marL="25168" marR="10067">
              <a:lnSpc>
                <a:spcPct val="124500"/>
              </a:lnSpc>
              <a:spcBef>
                <a:spcPts val="198"/>
              </a:spcBef>
            </a:pPr>
            <a:r>
              <a:rPr lang="es-MX" sz="4000" dirty="0">
                <a:solidFill>
                  <a:schemeClr val="tx2"/>
                </a:solidFill>
                <a:cs typeface="Tahoma"/>
              </a:rPr>
              <a:t>Es comparar una magnitud con otra de la misma especie, llamada patrón.</a:t>
            </a:r>
            <a:endParaRPr sz="4000" dirty="0">
              <a:solidFill>
                <a:schemeClr val="tx2"/>
              </a:solidFill>
              <a:cs typeface="Tahoma"/>
            </a:endParaRPr>
          </a:p>
        </p:txBody>
      </p:sp>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9628632"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¿Qué es medir?</a:t>
            </a:r>
          </a:p>
        </p:txBody>
      </p:sp>
    </p:spTree>
  </p:cSld>
  <p:clrMapOvr>
    <a:masterClrMapping/>
  </p:clrMapOvr>
  <p:transition>
    <p:cut/>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1223C6-6D4D-7A06-C278-6D5D79BE2257}"/>
              </a:ext>
            </a:extLst>
          </p:cNvPr>
          <p:cNvSpPr>
            <a:spLocks noGrp="1"/>
          </p:cNvSpPr>
          <p:nvPr>
            <p:ph type="title"/>
          </p:nvPr>
        </p:nvSpPr>
        <p:spPr/>
        <p:txBody>
          <a:bodyPr/>
          <a:lstStyle/>
          <a:p>
            <a:r>
              <a:rPr lang="es-MX" dirty="0"/>
              <a:t>Errores en las mediciones</a:t>
            </a:r>
          </a:p>
        </p:txBody>
      </p:sp>
      <p:sp>
        <p:nvSpPr>
          <p:cNvPr id="3" name="Marcador de texto 2">
            <a:extLst>
              <a:ext uri="{FF2B5EF4-FFF2-40B4-BE49-F238E27FC236}">
                <a16:creationId xmlns:a16="http://schemas.microsoft.com/office/drawing/2014/main" id="{B0170136-9240-F66E-A858-A206BB673DBE}"/>
              </a:ext>
            </a:extLst>
          </p:cNvPr>
          <p:cNvSpPr>
            <a:spLocks noGrp="1"/>
          </p:cNvSpPr>
          <p:nvPr>
            <p:ph type="body" idx="1"/>
          </p:nvPr>
        </p:nvSpPr>
        <p:spPr/>
        <p:txBody>
          <a:bodyPr/>
          <a:lstStyle/>
          <a:p>
            <a:endParaRPr lang="es-MX"/>
          </a:p>
        </p:txBody>
      </p:sp>
    </p:spTree>
    <p:extLst>
      <p:ext uri="{BB962C8B-B14F-4D97-AF65-F5344CB8AC3E}">
        <p14:creationId xmlns:p14="http://schemas.microsoft.com/office/powerpoint/2010/main" val="4009853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Concepto de medición</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751918" y="2190749"/>
            <a:ext cx="10952402" cy="1853955"/>
          </a:xfrm>
        </p:spPr>
        <p:txBody>
          <a:bodyPr>
            <a:noAutofit/>
          </a:bodyPr>
          <a:lstStyle/>
          <a:p>
            <a:pPr marL="0" indent="0">
              <a:buNone/>
            </a:pPr>
            <a:r>
              <a:rPr lang="es-MX" sz="4000" dirty="0">
                <a:solidFill>
                  <a:schemeClr val="tx2"/>
                </a:solidFill>
              </a:rPr>
              <a:t>Se realiza comparando un objeto con una unidad de medida patrón o estándar, utilizando para ello un instrumento de medición.</a:t>
            </a:r>
          </a:p>
        </p:txBody>
      </p:sp>
      <p:pic>
        <p:nvPicPr>
          <p:cNvPr id="3" name="Gráfico 2" descr="Regla triangular con relleno sólido">
            <a:extLst>
              <a:ext uri="{FF2B5EF4-FFF2-40B4-BE49-F238E27FC236}">
                <a16:creationId xmlns:a16="http://schemas.microsoft.com/office/drawing/2014/main" id="{8E977F22-BDFC-0EC5-EFC9-EDA025B122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80100" y="4660051"/>
            <a:ext cx="914400" cy="914400"/>
          </a:xfrm>
          <a:prstGeom prst="rect">
            <a:avLst/>
          </a:prstGeom>
        </p:spPr>
      </p:pic>
      <p:pic>
        <p:nvPicPr>
          <p:cNvPr id="8" name="Gráfico 7" descr="Regla con relleno sólido">
            <a:extLst>
              <a:ext uri="{FF2B5EF4-FFF2-40B4-BE49-F238E27FC236}">
                <a16:creationId xmlns:a16="http://schemas.microsoft.com/office/drawing/2014/main" id="{843E897A-5A9B-8E84-B19E-8B0E1B082B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27982" y="4660051"/>
            <a:ext cx="914400" cy="914400"/>
          </a:xfrm>
          <a:prstGeom prst="rect">
            <a:avLst/>
          </a:prstGeom>
        </p:spPr>
      </p:pic>
      <p:pic>
        <p:nvPicPr>
          <p:cNvPr id="10" name="Gráfico 9" descr="Termómetro con relleno sólido">
            <a:extLst>
              <a:ext uri="{FF2B5EF4-FFF2-40B4-BE49-F238E27FC236}">
                <a16:creationId xmlns:a16="http://schemas.microsoft.com/office/drawing/2014/main" id="{B8DE7343-97E2-DAFF-2A4D-18A522D767E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30806" y="4660051"/>
            <a:ext cx="914400" cy="914400"/>
          </a:xfrm>
          <a:prstGeom prst="rect">
            <a:avLst/>
          </a:prstGeom>
        </p:spPr>
      </p:pic>
      <p:pic>
        <p:nvPicPr>
          <p:cNvPr id="12" name="Gráfico 11" descr="Escala con relleno sólido">
            <a:extLst>
              <a:ext uri="{FF2B5EF4-FFF2-40B4-BE49-F238E27FC236}">
                <a16:creationId xmlns:a16="http://schemas.microsoft.com/office/drawing/2014/main" id="{7225F296-C30B-055F-6E2E-0E46B534396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29394" y="4660051"/>
            <a:ext cx="914400" cy="914400"/>
          </a:xfrm>
          <a:prstGeom prst="rect">
            <a:avLst/>
          </a:prstGeom>
        </p:spPr>
      </p:pic>
      <p:pic>
        <p:nvPicPr>
          <p:cNvPr id="14" name="Gráfico 13" descr="Cronómetro con relleno sólido">
            <a:extLst>
              <a:ext uri="{FF2B5EF4-FFF2-40B4-BE49-F238E27FC236}">
                <a16:creationId xmlns:a16="http://schemas.microsoft.com/office/drawing/2014/main" id="{78232AB5-F91D-7712-4F34-59DFC088B17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978688" y="4660051"/>
            <a:ext cx="914400" cy="914400"/>
          </a:xfrm>
          <a:prstGeom prst="rect">
            <a:avLst/>
          </a:prstGeom>
        </p:spPr>
      </p:pic>
    </p:spTree>
    <p:extLst>
      <p:ext uri="{BB962C8B-B14F-4D97-AF65-F5344CB8AC3E}">
        <p14:creationId xmlns:p14="http://schemas.microsoft.com/office/powerpoint/2010/main" val="2721934158"/>
      </p:ext>
    </p:extLst>
  </p:cSld>
  <p:clrMapOvr>
    <a:masterClrMapping/>
  </p:clrMapOvr>
  <p:transition>
    <p:cut/>
  </p:transition>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Concepto de incertidumbre</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751918" y="2190749"/>
            <a:ext cx="10952402" cy="4200908"/>
          </a:xfrm>
        </p:spPr>
        <p:txBody>
          <a:bodyPr>
            <a:noAutofit/>
          </a:bodyPr>
          <a:lstStyle/>
          <a:p>
            <a:pPr marL="0" indent="0">
              <a:buNone/>
            </a:pPr>
            <a:r>
              <a:rPr lang="es-MX" sz="4000" dirty="0">
                <a:solidFill>
                  <a:schemeClr val="tx2"/>
                </a:solidFill>
              </a:rPr>
              <a:t>Las mediciones siempre tienen incertidumbre. </a:t>
            </a:r>
          </a:p>
          <a:p>
            <a:pPr marL="0" indent="0">
              <a:buNone/>
            </a:pPr>
            <a:endParaRPr lang="es-MX" sz="4000" dirty="0">
              <a:solidFill>
                <a:schemeClr val="tx2"/>
              </a:solidFill>
            </a:endParaRPr>
          </a:p>
          <a:p>
            <a:pPr marL="0" indent="0">
              <a:buNone/>
            </a:pPr>
            <a:r>
              <a:rPr lang="es-MX" sz="4000" dirty="0">
                <a:solidFill>
                  <a:schemeClr val="tx2"/>
                </a:solidFill>
              </a:rPr>
              <a:t>Si medimos el espesor de la portada de un libro con una regla común, la medición sólo será confiable al milímetro más cercano, y el resultado será de 1 </a:t>
            </a:r>
            <a:r>
              <a:rPr lang="es-MX" sz="4000" dirty="0" err="1">
                <a:solidFill>
                  <a:schemeClr val="tx2"/>
                </a:solidFill>
              </a:rPr>
              <a:t>mm.</a:t>
            </a:r>
            <a:r>
              <a:rPr lang="es-MX" sz="4000" dirty="0">
                <a:solidFill>
                  <a:schemeClr val="tx2"/>
                </a:solidFill>
              </a:rPr>
              <a:t> </a:t>
            </a:r>
          </a:p>
        </p:txBody>
      </p:sp>
      <p:sp>
        <p:nvSpPr>
          <p:cNvPr id="2" name="Marcador de contenido 5">
            <a:extLst>
              <a:ext uri="{FF2B5EF4-FFF2-40B4-BE49-F238E27FC236}">
                <a16:creationId xmlns:a16="http://schemas.microsoft.com/office/drawing/2014/main" id="{A8FB8415-4FEA-BE4C-1BCF-6C0798D0D7E8}"/>
              </a:ext>
            </a:extLst>
          </p:cNvPr>
          <p:cNvSpPr txBox="1">
            <a:spLocks/>
          </p:cNvSpPr>
          <p:nvPr/>
        </p:nvSpPr>
        <p:spPr>
          <a:xfrm>
            <a:off x="751918" y="5945936"/>
            <a:ext cx="10952402" cy="808014"/>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r>
              <a:rPr lang="es-MX" sz="4000" dirty="0">
                <a:solidFill>
                  <a:schemeClr val="tx2"/>
                </a:solidFill>
              </a:rPr>
              <a:t>Sería erróneo dar este resultado como 1.00 </a:t>
            </a:r>
            <a:r>
              <a:rPr lang="es-MX" sz="4000" dirty="0" err="1">
                <a:solidFill>
                  <a:schemeClr val="tx2"/>
                </a:solidFill>
              </a:rPr>
              <a:t>mm.</a:t>
            </a:r>
            <a:endParaRPr lang="es-MX" sz="4000" dirty="0">
              <a:solidFill>
                <a:schemeClr val="tx2"/>
              </a:solidFill>
            </a:endParaRPr>
          </a:p>
        </p:txBody>
      </p:sp>
    </p:spTree>
    <p:extLst>
      <p:ext uri="{BB962C8B-B14F-4D97-AF65-F5344CB8AC3E}">
        <p14:creationId xmlns:p14="http://schemas.microsoft.com/office/powerpoint/2010/main" val="2971638499"/>
      </p:ext>
    </p:extLst>
  </p:cSld>
  <p:clrMapOvr>
    <a:masterClrMapping/>
  </p:clrMapOvr>
  <p:transition>
    <p:cut/>
  </p:transition>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Concepto de incertidumbre</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751918" y="2190749"/>
            <a:ext cx="10952402" cy="1853955"/>
          </a:xfrm>
        </p:spPr>
        <p:txBody>
          <a:bodyPr>
            <a:noAutofit/>
          </a:bodyPr>
          <a:lstStyle/>
          <a:p>
            <a:pPr marL="0" indent="0">
              <a:buNone/>
            </a:pPr>
            <a:r>
              <a:rPr lang="es-MX" sz="4000" dirty="0">
                <a:solidFill>
                  <a:schemeClr val="tx2"/>
                </a:solidFill>
              </a:rPr>
              <a:t>Dadas las limitaciones del instrumento de medición, no se sabría si el espesor real es de 1.00 mm o 0.85. </a:t>
            </a:r>
          </a:p>
          <a:p>
            <a:pPr marL="0" indent="0">
              <a:buNone/>
            </a:pPr>
            <a:endParaRPr lang="es-MX" sz="4000" dirty="0">
              <a:solidFill>
                <a:schemeClr val="tx2"/>
              </a:solidFill>
            </a:endParaRPr>
          </a:p>
          <a:p>
            <a:pPr marL="0" indent="0">
              <a:buNone/>
            </a:pPr>
            <a:r>
              <a:rPr lang="es-MX" sz="4000" dirty="0">
                <a:solidFill>
                  <a:schemeClr val="tx2"/>
                </a:solidFill>
              </a:rPr>
              <a:t>Pero si se usa un micrómetro, que mide distancias de forma confiable al 0.01 mm más cercano, el resultado será 0.75 </a:t>
            </a:r>
            <a:r>
              <a:rPr lang="es-MX" sz="4000" dirty="0" err="1">
                <a:solidFill>
                  <a:schemeClr val="tx2"/>
                </a:solidFill>
              </a:rPr>
              <a:t>mm.</a:t>
            </a:r>
            <a:endParaRPr lang="es-MX" sz="4000" dirty="0">
              <a:solidFill>
                <a:schemeClr val="tx2"/>
              </a:solidFill>
            </a:endParaRPr>
          </a:p>
        </p:txBody>
      </p:sp>
    </p:spTree>
    <p:extLst>
      <p:ext uri="{BB962C8B-B14F-4D97-AF65-F5344CB8AC3E}">
        <p14:creationId xmlns:p14="http://schemas.microsoft.com/office/powerpoint/2010/main" val="2581427969"/>
      </p:ext>
    </p:extLst>
  </p:cSld>
  <p:clrMapOvr>
    <a:masterClrMapping/>
  </p:clrMapOvr>
  <p:transition>
    <p:cut/>
  </p:transition>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Concepto de incertidumbre</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751918" y="2190749"/>
            <a:ext cx="10952402" cy="1853955"/>
          </a:xfrm>
        </p:spPr>
        <p:txBody>
          <a:bodyPr>
            <a:noAutofit/>
          </a:bodyPr>
          <a:lstStyle/>
          <a:p>
            <a:pPr marL="0" indent="0">
              <a:buNone/>
            </a:pPr>
            <a:r>
              <a:rPr lang="es-MX" sz="4000" dirty="0">
                <a:solidFill>
                  <a:schemeClr val="tx2"/>
                </a:solidFill>
              </a:rPr>
              <a:t>La distinción entre estas dos mediciones radica en su </a:t>
            </a:r>
            <a:r>
              <a:rPr lang="es-MX" sz="4000" b="1" dirty="0">
                <a:solidFill>
                  <a:srgbClr val="002060"/>
                </a:solidFill>
              </a:rPr>
              <a:t>incertidumbre.</a:t>
            </a:r>
            <a:r>
              <a:rPr lang="es-MX" sz="4000" dirty="0">
                <a:solidFill>
                  <a:schemeClr val="tx2"/>
                </a:solidFill>
              </a:rPr>
              <a:t> </a:t>
            </a:r>
          </a:p>
          <a:p>
            <a:pPr marL="0" indent="0">
              <a:buNone/>
            </a:pPr>
            <a:endParaRPr lang="es-MX" sz="4000" dirty="0">
              <a:solidFill>
                <a:schemeClr val="tx2"/>
              </a:solidFill>
            </a:endParaRPr>
          </a:p>
          <a:p>
            <a:pPr marL="0" indent="0">
              <a:buNone/>
            </a:pPr>
            <a:r>
              <a:rPr lang="es-MX" sz="4000" dirty="0">
                <a:solidFill>
                  <a:schemeClr val="tx2"/>
                </a:solidFill>
              </a:rPr>
              <a:t>La medida con micrómetro tiene menor incertidumbre y es más exacta. </a:t>
            </a:r>
          </a:p>
        </p:txBody>
      </p:sp>
    </p:spTree>
    <p:extLst>
      <p:ext uri="{BB962C8B-B14F-4D97-AF65-F5344CB8AC3E}">
        <p14:creationId xmlns:p14="http://schemas.microsoft.com/office/powerpoint/2010/main" val="1829842131"/>
      </p:ext>
    </p:extLst>
  </p:cSld>
  <p:clrMapOvr>
    <a:masterClrMapping/>
  </p:clrMapOvr>
  <p:transition>
    <p:cut/>
  </p:transition>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Concepto de incertidumbre</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751918" y="2190749"/>
            <a:ext cx="10952402" cy="1853955"/>
          </a:xfrm>
        </p:spPr>
        <p:txBody>
          <a:bodyPr>
            <a:noAutofit/>
          </a:bodyPr>
          <a:lstStyle/>
          <a:p>
            <a:pPr marL="0" indent="0">
              <a:buNone/>
            </a:pPr>
            <a:r>
              <a:rPr lang="es-MX" sz="4000" dirty="0">
                <a:solidFill>
                  <a:schemeClr val="tx2"/>
                </a:solidFill>
              </a:rPr>
              <a:t>La incertidumbre también se llama error, porque indica la máxima diferencia probable entre el valor medido y el real.</a:t>
            </a:r>
          </a:p>
          <a:p>
            <a:pPr marL="0" indent="0">
              <a:buNone/>
            </a:pPr>
            <a:endParaRPr lang="es-MX" sz="4000" dirty="0">
              <a:solidFill>
                <a:schemeClr val="tx2"/>
              </a:solidFill>
            </a:endParaRPr>
          </a:p>
          <a:p>
            <a:pPr marL="0" indent="0">
              <a:buNone/>
            </a:pPr>
            <a:r>
              <a:rPr lang="es-MX" sz="4000" dirty="0">
                <a:solidFill>
                  <a:schemeClr val="tx2"/>
                </a:solidFill>
              </a:rPr>
              <a:t>La incertidumbre o el error de un valor medido depende de la técnica empleada.</a:t>
            </a:r>
          </a:p>
        </p:txBody>
      </p:sp>
    </p:spTree>
    <p:extLst>
      <p:ext uri="{BB962C8B-B14F-4D97-AF65-F5344CB8AC3E}">
        <p14:creationId xmlns:p14="http://schemas.microsoft.com/office/powerpoint/2010/main" val="2204561347"/>
      </p:ext>
    </p:extLst>
  </p:cSld>
  <p:clrMapOvr>
    <a:masterClrMapping/>
  </p:clrMapOvr>
  <p:transition>
    <p:cut/>
  </p:transition>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Escribiendo la incertidumbre</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751918" y="2190749"/>
            <a:ext cx="10952402" cy="1853955"/>
          </a:xfrm>
        </p:spPr>
        <p:txBody>
          <a:bodyPr>
            <a:noAutofit/>
          </a:bodyPr>
          <a:lstStyle/>
          <a:p>
            <a:pPr marL="0" indent="0">
              <a:buNone/>
            </a:pPr>
            <a:r>
              <a:rPr lang="es-MX" sz="4000" dirty="0">
                <a:solidFill>
                  <a:schemeClr val="tx2"/>
                </a:solidFill>
              </a:rPr>
              <a:t>A menudo indicamos la exactitud de un valor medido (es decir qué tanto creemos que se acerca al valor real) escribiendo el número, el símbolo +/- y un segundo número que indica la incertidumbre de la medición. </a:t>
            </a:r>
          </a:p>
        </p:txBody>
      </p:sp>
    </p:spTree>
    <p:extLst>
      <p:ext uri="{BB962C8B-B14F-4D97-AF65-F5344CB8AC3E}">
        <p14:creationId xmlns:p14="http://schemas.microsoft.com/office/powerpoint/2010/main" val="3623951596"/>
      </p:ext>
    </p:extLst>
  </p:cSld>
  <p:clrMapOvr>
    <a:masterClrMapping/>
  </p:clrMapOvr>
  <p:transition>
    <p:cut/>
  </p:transition>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Escribiendo la incertidumbre</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751918" y="2190749"/>
            <a:ext cx="10952402" cy="1853955"/>
          </a:xfrm>
        </p:spPr>
        <p:txBody>
          <a:bodyPr>
            <a:noAutofit/>
          </a:bodyPr>
          <a:lstStyle/>
          <a:p>
            <a:pPr marL="0" indent="0">
              <a:buNone/>
            </a:pPr>
            <a:r>
              <a:rPr lang="es-MX" sz="4000" dirty="0">
                <a:solidFill>
                  <a:schemeClr val="tx2"/>
                </a:solidFill>
              </a:rPr>
              <a:t>Si el diámetro de una varilla de acero se da como 56.47 +/- 0.02 mm, esto implica que es poco probable que el valor real sea menor que 56.45 mm o mayor que 56.49 </a:t>
            </a:r>
            <a:r>
              <a:rPr lang="es-MX" sz="4000" dirty="0" err="1">
                <a:solidFill>
                  <a:schemeClr val="tx2"/>
                </a:solidFill>
              </a:rPr>
              <a:t>mm.</a:t>
            </a:r>
            <a:endParaRPr lang="es-MX" sz="4000" dirty="0">
              <a:solidFill>
                <a:schemeClr val="tx2"/>
              </a:solidFill>
            </a:endParaRPr>
          </a:p>
        </p:txBody>
      </p:sp>
    </p:spTree>
    <p:extLst>
      <p:ext uri="{BB962C8B-B14F-4D97-AF65-F5344CB8AC3E}">
        <p14:creationId xmlns:p14="http://schemas.microsoft.com/office/powerpoint/2010/main" val="2315324409"/>
      </p:ext>
    </p:extLst>
  </p:cSld>
  <p:clrMapOvr>
    <a:masterClrMapping/>
  </p:clrMapOvr>
  <p:transition>
    <p:cut/>
  </p:transition>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Precisión vs Exactitud</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619799" y="2739389"/>
            <a:ext cx="10952402" cy="1853955"/>
          </a:xfrm>
        </p:spPr>
        <p:txBody>
          <a:bodyPr>
            <a:noAutofit/>
          </a:bodyPr>
          <a:lstStyle/>
          <a:p>
            <a:pPr marL="0" indent="0" algn="ctr">
              <a:buNone/>
            </a:pPr>
            <a:r>
              <a:rPr lang="es-MX" sz="4000" dirty="0">
                <a:solidFill>
                  <a:schemeClr val="tx2"/>
                </a:solidFill>
              </a:rPr>
              <a:t>Estos conceptos: ¿Significan lo mismo?</a:t>
            </a:r>
          </a:p>
        </p:txBody>
      </p:sp>
      <p:sp>
        <p:nvSpPr>
          <p:cNvPr id="7" name="Marcador de contenido 5">
            <a:extLst>
              <a:ext uri="{FF2B5EF4-FFF2-40B4-BE49-F238E27FC236}">
                <a16:creationId xmlns:a16="http://schemas.microsoft.com/office/drawing/2014/main" id="{BFE29659-2337-A2E0-7409-BFAE10021337}"/>
              </a:ext>
            </a:extLst>
          </p:cNvPr>
          <p:cNvSpPr txBox="1">
            <a:spLocks/>
          </p:cNvSpPr>
          <p:nvPr/>
        </p:nvSpPr>
        <p:spPr>
          <a:xfrm>
            <a:off x="484632" y="4537702"/>
            <a:ext cx="10952402" cy="1853955"/>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lgn="ctr">
              <a:buFont typeface="Wingdings" panose="05000000000000000000" pitchFamily="2" charset="2"/>
              <a:buNone/>
            </a:pPr>
            <a:r>
              <a:rPr lang="es-MX" sz="4000" b="1" dirty="0">
                <a:solidFill>
                  <a:schemeClr val="tx2"/>
                </a:solidFill>
              </a:rPr>
              <a:t>Participación en clase</a:t>
            </a:r>
            <a:r>
              <a:rPr lang="es-MX" sz="4000" dirty="0">
                <a:solidFill>
                  <a:schemeClr val="tx2"/>
                </a:solidFill>
              </a:rPr>
              <a:t>: Escribe tu respuesta en el chat, no se vale decir: si son iguales, no son iguales, etc. Extiende un poco tu argumento.</a:t>
            </a:r>
          </a:p>
        </p:txBody>
      </p:sp>
    </p:spTree>
    <p:extLst>
      <p:ext uri="{BB962C8B-B14F-4D97-AF65-F5344CB8AC3E}">
        <p14:creationId xmlns:p14="http://schemas.microsoft.com/office/powerpoint/2010/main" val="1842324427"/>
      </p:ext>
    </p:extLst>
  </p:cSld>
  <p:clrMapOvr>
    <a:masterClrMapping/>
  </p:clrMapOvr>
  <p:transition>
    <p:cut/>
  </p:transition>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Precisión</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732341" y="2176681"/>
            <a:ext cx="10952402" cy="1853955"/>
          </a:xfrm>
        </p:spPr>
        <p:txBody>
          <a:bodyPr>
            <a:noAutofit/>
          </a:bodyPr>
          <a:lstStyle/>
          <a:p>
            <a:pPr marL="0" indent="0">
              <a:buNone/>
            </a:pPr>
            <a:r>
              <a:rPr lang="es-MX" sz="4000" dirty="0">
                <a:solidFill>
                  <a:schemeClr val="tx2"/>
                </a:solidFill>
              </a:rPr>
              <a:t>La </a:t>
            </a:r>
            <a:r>
              <a:rPr lang="es-MX" sz="4000" b="1" dirty="0">
                <a:solidFill>
                  <a:srgbClr val="FF0000"/>
                </a:solidFill>
              </a:rPr>
              <a:t>precisión</a:t>
            </a:r>
            <a:r>
              <a:rPr lang="es-MX" sz="4000" dirty="0">
                <a:solidFill>
                  <a:schemeClr val="tx2"/>
                </a:solidFill>
              </a:rPr>
              <a:t> nos indica que obtendremos los mismos resultados a partir de que las condiciones sean similares.</a:t>
            </a:r>
          </a:p>
        </p:txBody>
      </p:sp>
    </p:spTree>
    <p:extLst>
      <p:ext uri="{BB962C8B-B14F-4D97-AF65-F5344CB8AC3E}">
        <p14:creationId xmlns:p14="http://schemas.microsoft.com/office/powerpoint/2010/main" val="1894892700"/>
      </p:ext>
    </p:extLst>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object 5"/>
          <p:cNvSpPr txBox="1"/>
          <p:nvPr/>
        </p:nvSpPr>
        <p:spPr>
          <a:xfrm>
            <a:off x="1280160" y="2765969"/>
            <a:ext cx="8693012" cy="3046240"/>
          </a:xfrm>
          <a:prstGeom prst="rect">
            <a:avLst/>
          </a:prstGeom>
        </p:spPr>
        <p:txBody>
          <a:bodyPr vert="horz" wrap="square" lIns="0" tIns="25167" rIns="0" bIns="0" rtlCol="0">
            <a:spAutoFit/>
          </a:bodyPr>
          <a:lstStyle/>
          <a:p>
            <a:pPr marL="25168" marR="10067">
              <a:lnSpc>
                <a:spcPct val="124500"/>
              </a:lnSpc>
              <a:spcBef>
                <a:spcPts val="198"/>
              </a:spcBef>
            </a:pPr>
            <a:r>
              <a:rPr lang="es-MX" sz="4000" dirty="0">
                <a:solidFill>
                  <a:schemeClr val="tx2"/>
                </a:solidFill>
                <a:cs typeface="Tahoma"/>
              </a:rPr>
              <a:t>Es una cantidad medible de un sistema físico a la que se le pueden asignar distintos valores como resultado de una medición o una relación de medidas.</a:t>
            </a:r>
            <a:endParaRPr sz="4000" dirty="0">
              <a:solidFill>
                <a:schemeClr val="tx2"/>
              </a:solidFill>
              <a:cs typeface="Tahoma"/>
            </a:endParaRPr>
          </a:p>
        </p:txBody>
      </p:sp>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9628632"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¿Qué es una magnitud?</a:t>
            </a:r>
          </a:p>
        </p:txBody>
      </p:sp>
    </p:spTree>
    <p:extLst>
      <p:ext uri="{BB962C8B-B14F-4D97-AF65-F5344CB8AC3E}">
        <p14:creationId xmlns:p14="http://schemas.microsoft.com/office/powerpoint/2010/main" val="244008023"/>
      </p:ext>
    </p:extLst>
  </p:cSld>
  <p:clrMapOvr>
    <a:masterClrMapping/>
  </p:clrMapOvr>
  <p:transition>
    <p:cut/>
  </p:transition>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Exactitud</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732341" y="2176681"/>
            <a:ext cx="10952402" cy="1853955"/>
          </a:xfrm>
        </p:spPr>
        <p:txBody>
          <a:bodyPr>
            <a:noAutofit/>
          </a:bodyPr>
          <a:lstStyle/>
          <a:p>
            <a:pPr marL="0" indent="0">
              <a:buNone/>
            </a:pPr>
            <a:r>
              <a:rPr lang="es-MX" sz="4000" dirty="0">
                <a:solidFill>
                  <a:schemeClr val="tx2"/>
                </a:solidFill>
              </a:rPr>
              <a:t>Llamaremos </a:t>
            </a:r>
            <a:r>
              <a:rPr lang="es-MX" sz="4000" b="1" dirty="0">
                <a:solidFill>
                  <a:srgbClr val="C00000"/>
                </a:solidFill>
              </a:rPr>
              <a:t>exactitud</a:t>
            </a:r>
            <a:r>
              <a:rPr lang="es-MX" sz="4000" dirty="0">
                <a:solidFill>
                  <a:schemeClr val="tx2"/>
                </a:solidFill>
              </a:rPr>
              <a:t> cuando nuestros resultados sean una buena aproximación (o exacta) al valor esperado.</a:t>
            </a:r>
          </a:p>
        </p:txBody>
      </p:sp>
      <p:sp>
        <p:nvSpPr>
          <p:cNvPr id="2" name="Marcador de contenido 5">
            <a:extLst>
              <a:ext uri="{FF2B5EF4-FFF2-40B4-BE49-F238E27FC236}">
                <a16:creationId xmlns:a16="http://schemas.microsoft.com/office/drawing/2014/main" id="{6BE4BBE5-6A2F-CAA2-F4E7-C016B063DEF9}"/>
              </a:ext>
            </a:extLst>
          </p:cNvPr>
          <p:cNvSpPr txBox="1">
            <a:spLocks/>
          </p:cNvSpPr>
          <p:nvPr/>
        </p:nvSpPr>
        <p:spPr>
          <a:xfrm>
            <a:off x="732341" y="4678386"/>
            <a:ext cx="10952402" cy="1853955"/>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r>
              <a:rPr lang="es-MX" sz="4000" dirty="0">
                <a:solidFill>
                  <a:schemeClr val="tx2"/>
                </a:solidFill>
              </a:rPr>
              <a:t>Habrá casos en donde se combinan estos dos conceptos.</a:t>
            </a:r>
          </a:p>
        </p:txBody>
      </p:sp>
    </p:spTree>
    <p:extLst>
      <p:ext uri="{BB962C8B-B14F-4D97-AF65-F5344CB8AC3E}">
        <p14:creationId xmlns:p14="http://schemas.microsoft.com/office/powerpoint/2010/main" val="3602898677"/>
      </p:ext>
    </p:extLst>
  </p:cSld>
  <p:clrMapOvr>
    <a:masterClrMapping/>
  </p:clrMapOvr>
  <p:transition>
    <p:cut/>
  </p:transition>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fontScale="92500"/>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Medición nada exacta y nada precisa</a:t>
            </a:r>
          </a:p>
        </p:txBody>
      </p:sp>
      <p:pic>
        <p:nvPicPr>
          <p:cNvPr id="7" name="Imagen 6" descr="Diagrama, Dibujo de ingeniería&#10;&#10;Descripción generada automáticamente">
            <a:extLst>
              <a:ext uri="{FF2B5EF4-FFF2-40B4-BE49-F238E27FC236}">
                <a16:creationId xmlns:a16="http://schemas.microsoft.com/office/drawing/2014/main" id="{3C49EA8F-CC16-8865-6196-811477F9BC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2855" y="1828456"/>
            <a:ext cx="4854526" cy="4854526"/>
          </a:xfrm>
          <a:prstGeom prst="rect">
            <a:avLst/>
          </a:prstGeom>
        </p:spPr>
      </p:pic>
    </p:spTree>
    <p:extLst>
      <p:ext uri="{BB962C8B-B14F-4D97-AF65-F5344CB8AC3E}">
        <p14:creationId xmlns:p14="http://schemas.microsoft.com/office/powerpoint/2010/main" val="2411493043"/>
      </p:ext>
    </p:extLst>
  </p:cSld>
  <p:clrMapOvr>
    <a:masterClrMapping/>
  </p:clrMapOvr>
  <p:transition>
    <p:cut/>
  </p:transition>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fontScale="92500"/>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Medición poco exacta y nada precisa</a:t>
            </a:r>
          </a:p>
        </p:txBody>
      </p:sp>
      <p:pic>
        <p:nvPicPr>
          <p:cNvPr id="3" name="Imagen 2" descr="Diagrama, Dibujo de ingeniería&#10;&#10;Descripción generada automáticamente">
            <a:extLst>
              <a:ext uri="{FF2B5EF4-FFF2-40B4-BE49-F238E27FC236}">
                <a16:creationId xmlns:a16="http://schemas.microsoft.com/office/drawing/2014/main" id="{10C840C4-5360-E565-33E3-42DD5FA345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9560" y="2001600"/>
            <a:ext cx="4856400" cy="4856400"/>
          </a:xfrm>
          <a:prstGeom prst="rect">
            <a:avLst/>
          </a:prstGeom>
        </p:spPr>
      </p:pic>
    </p:spTree>
    <p:extLst>
      <p:ext uri="{BB962C8B-B14F-4D97-AF65-F5344CB8AC3E}">
        <p14:creationId xmlns:p14="http://schemas.microsoft.com/office/powerpoint/2010/main" val="3810640467"/>
      </p:ext>
    </p:extLst>
  </p:cSld>
  <p:clrMapOvr>
    <a:masterClrMapping/>
  </p:clrMapOvr>
  <p:transition>
    <p:cut/>
  </p:transition>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Medición nada exacta y muy precisa</a:t>
            </a:r>
          </a:p>
        </p:txBody>
      </p:sp>
      <p:pic>
        <p:nvPicPr>
          <p:cNvPr id="4" name="Imagen 3" descr="Diagrama, Dibujo de ingeniería&#10;&#10;Descripción generada automáticamente">
            <a:extLst>
              <a:ext uri="{FF2B5EF4-FFF2-40B4-BE49-F238E27FC236}">
                <a16:creationId xmlns:a16="http://schemas.microsoft.com/office/drawing/2014/main" id="{13BCF322-C785-890E-91AC-1EA474EE44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0070" y="2001600"/>
            <a:ext cx="4856400" cy="4856400"/>
          </a:xfrm>
          <a:prstGeom prst="rect">
            <a:avLst/>
          </a:prstGeom>
        </p:spPr>
      </p:pic>
    </p:spTree>
    <p:extLst>
      <p:ext uri="{BB962C8B-B14F-4D97-AF65-F5344CB8AC3E}">
        <p14:creationId xmlns:p14="http://schemas.microsoft.com/office/powerpoint/2010/main" val="691248201"/>
      </p:ext>
    </p:extLst>
  </p:cSld>
  <p:clrMapOvr>
    <a:masterClrMapping/>
  </p:clrMapOvr>
  <p:transition>
    <p:cut/>
  </p:transition>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Medición muy exacta y muy precisa</a:t>
            </a:r>
          </a:p>
        </p:txBody>
      </p:sp>
      <p:pic>
        <p:nvPicPr>
          <p:cNvPr id="3" name="Imagen 2" descr="Diagrama, Dibujo de ingeniería&#10;&#10;Descripción generada automáticamente">
            <a:extLst>
              <a:ext uri="{FF2B5EF4-FFF2-40B4-BE49-F238E27FC236}">
                <a16:creationId xmlns:a16="http://schemas.microsoft.com/office/drawing/2014/main" id="{0B0EDB2F-FC51-5E23-876F-24EC4B5C2C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8545" y="1828456"/>
            <a:ext cx="4856400" cy="4856400"/>
          </a:xfrm>
          <a:prstGeom prst="rect">
            <a:avLst/>
          </a:prstGeom>
        </p:spPr>
      </p:pic>
    </p:spTree>
    <p:extLst>
      <p:ext uri="{BB962C8B-B14F-4D97-AF65-F5344CB8AC3E}">
        <p14:creationId xmlns:p14="http://schemas.microsoft.com/office/powerpoint/2010/main" val="550820822"/>
      </p:ext>
    </p:extLst>
  </p:cSld>
  <p:clrMapOvr>
    <a:masterClrMapping/>
  </p:clrMapOvr>
  <p:transition>
    <p:cut/>
  </p:transition>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Tipos de incertidumbre</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732341" y="2176681"/>
            <a:ext cx="10952402" cy="1853955"/>
          </a:xfrm>
        </p:spPr>
        <p:txBody>
          <a:bodyPr>
            <a:noAutofit/>
          </a:bodyPr>
          <a:lstStyle/>
          <a:p>
            <a:pPr marL="0" indent="0">
              <a:buNone/>
            </a:pPr>
            <a:r>
              <a:rPr lang="es-MX" sz="4000" dirty="0">
                <a:solidFill>
                  <a:schemeClr val="tx2"/>
                </a:solidFill>
              </a:rPr>
              <a:t>Mencionamos hace un momento que la incertidumbre es un error.</a:t>
            </a:r>
          </a:p>
        </p:txBody>
      </p:sp>
      <p:sp>
        <p:nvSpPr>
          <p:cNvPr id="2" name="Marcador de contenido 5">
            <a:extLst>
              <a:ext uri="{FF2B5EF4-FFF2-40B4-BE49-F238E27FC236}">
                <a16:creationId xmlns:a16="http://schemas.microsoft.com/office/drawing/2014/main" id="{6BE4BBE5-6A2F-CAA2-F4E7-C016B063DEF9}"/>
              </a:ext>
            </a:extLst>
          </p:cNvPr>
          <p:cNvSpPr txBox="1">
            <a:spLocks/>
          </p:cNvSpPr>
          <p:nvPr/>
        </p:nvSpPr>
        <p:spPr>
          <a:xfrm>
            <a:off x="732341" y="4678386"/>
            <a:ext cx="10952402" cy="1853955"/>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r>
              <a:rPr lang="es-MX" sz="4000" dirty="0">
                <a:solidFill>
                  <a:schemeClr val="tx2"/>
                </a:solidFill>
              </a:rPr>
              <a:t>Es posible clasificar en dos grupos los errores.</a:t>
            </a:r>
          </a:p>
        </p:txBody>
      </p:sp>
    </p:spTree>
    <p:extLst>
      <p:ext uri="{BB962C8B-B14F-4D97-AF65-F5344CB8AC3E}">
        <p14:creationId xmlns:p14="http://schemas.microsoft.com/office/powerpoint/2010/main" val="4055194370"/>
      </p:ext>
    </p:extLst>
  </p:cSld>
  <p:clrMapOvr>
    <a:masterClrMapping/>
  </p:clrMapOvr>
  <p:transition>
    <p:cut/>
  </p:transition>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Errores aleatorios</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732341" y="2176681"/>
            <a:ext cx="10952402" cy="1853955"/>
          </a:xfrm>
        </p:spPr>
        <p:txBody>
          <a:bodyPr>
            <a:noAutofit/>
          </a:bodyPr>
          <a:lstStyle/>
          <a:p>
            <a:pPr marL="0" indent="0">
              <a:buNone/>
            </a:pPr>
            <a:r>
              <a:rPr lang="es-MX" sz="4000" dirty="0">
                <a:solidFill>
                  <a:schemeClr val="tx2"/>
                </a:solidFill>
              </a:rPr>
              <a:t>Resultan de factores inciertos y causan que las medidas sucesivas obtenidas se dispersen aleatoriamente alrededor de la medida real.</a:t>
            </a:r>
          </a:p>
        </p:txBody>
      </p:sp>
      <p:sp>
        <p:nvSpPr>
          <p:cNvPr id="2" name="Marcador de contenido 5">
            <a:extLst>
              <a:ext uri="{FF2B5EF4-FFF2-40B4-BE49-F238E27FC236}">
                <a16:creationId xmlns:a16="http://schemas.microsoft.com/office/drawing/2014/main" id="{6BE4BBE5-6A2F-CAA2-F4E7-C016B063DEF9}"/>
              </a:ext>
            </a:extLst>
          </p:cNvPr>
          <p:cNvSpPr txBox="1">
            <a:spLocks/>
          </p:cNvSpPr>
          <p:nvPr/>
        </p:nvSpPr>
        <p:spPr>
          <a:xfrm>
            <a:off x="732341" y="4678386"/>
            <a:ext cx="10952402" cy="1853955"/>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r>
              <a:rPr lang="es-MX" sz="4000" dirty="0">
                <a:solidFill>
                  <a:schemeClr val="tx2"/>
                </a:solidFill>
              </a:rPr>
              <a:t>Por ejemplo: al pesar un objeto cruza por la calle un camión pesado y hace vibrar la mesa donde tenemos la báscula.</a:t>
            </a:r>
          </a:p>
        </p:txBody>
      </p:sp>
    </p:spTree>
    <p:extLst>
      <p:ext uri="{BB962C8B-B14F-4D97-AF65-F5344CB8AC3E}">
        <p14:creationId xmlns:p14="http://schemas.microsoft.com/office/powerpoint/2010/main" val="2218159583"/>
      </p:ext>
    </p:extLst>
  </p:cSld>
  <p:clrMapOvr>
    <a:masterClrMapping/>
  </p:clrMapOvr>
  <p:transition>
    <p:cut/>
  </p:transition>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Errores sistemáticos</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732341" y="2176681"/>
            <a:ext cx="10952402" cy="1853955"/>
          </a:xfrm>
        </p:spPr>
        <p:txBody>
          <a:bodyPr>
            <a:noAutofit/>
          </a:bodyPr>
          <a:lstStyle/>
          <a:p>
            <a:pPr marL="0" indent="0">
              <a:buNone/>
            </a:pPr>
            <a:r>
              <a:rPr lang="es-MX" sz="4000" dirty="0">
                <a:solidFill>
                  <a:schemeClr val="tx2"/>
                </a:solidFill>
              </a:rPr>
              <a:t>Se presentan de manera regular o constante en todas las lecturas de una cantidad física determinada y que siempre son mayores o menores que la medida real.</a:t>
            </a:r>
          </a:p>
        </p:txBody>
      </p:sp>
      <p:sp>
        <p:nvSpPr>
          <p:cNvPr id="2" name="Marcador de contenido 5">
            <a:extLst>
              <a:ext uri="{FF2B5EF4-FFF2-40B4-BE49-F238E27FC236}">
                <a16:creationId xmlns:a16="http://schemas.microsoft.com/office/drawing/2014/main" id="{6BE4BBE5-6A2F-CAA2-F4E7-C016B063DEF9}"/>
              </a:ext>
            </a:extLst>
          </p:cNvPr>
          <p:cNvSpPr txBox="1">
            <a:spLocks/>
          </p:cNvSpPr>
          <p:nvPr/>
        </p:nvSpPr>
        <p:spPr>
          <a:xfrm>
            <a:off x="732341" y="5004045"/>
            <a:ext cx="10952402" cy="1853955"/>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r>
              <a:rPr lang="es-MX" sz="4000" dirty="0">
                <a:solidFill>
                  <a:schemeClr val="tx2"/>
                </a:solidFill>
              </a:rPr>
              <a:t>Por ejemplo: Al utilizar la misma regla para medir el alto de un cuaderno, de un cuadro y de una puerta.</a:t>
            </a:r>
          </a:p>
        </p:txBody>
      </p:sp>
    </p:spTree>
    <p:extLst>
      <p:ext uri="{BB962C8B-B14F-4D97-AF65-F5344CB8AC3E}">
        <p14:creationId xmlns:p14="http://schemas.microsoft.com/office/powerpoint/2010/main" val="2036888499"/>
      </p:ext>
    </p:extLst>
  </p:cSld>
  <p:clrMapOvr>
    <a:masterClrMapping/>
  </p:clrMapOvr>
  <p:transition>
    <p:cut/>
  </p:transition>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Reportando una medida</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732341" y="2176681"/>
            <a:ext cx="10952402" cy="1853955"/>
          </a:xfrm>
        </p:spPr>
        <p:txBody>
          <a:bodyPr>
            <a:noAutofit/>
          </a:bodyPr>
          <a:lstStyle/>
          <a:p>
            <a:pPr marL="0" indent="0">
              <a:buNone/>
            </a:pPr>
            <a:r>
              <a:rPr lang="es-MX" sz="4000" dirty="0">
                <a:solidFill>
                  <a:schemeClr val="tx2"/>
                </a:solidFill>
              </a:rPr>
              <a:t>En el trabajo científico, cuando se haga una medida se debe de reportar de la siguiente manera:</a:t>
            </a:r>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E62A6727-19A7-7CDC-93E4-6E02B97F3341}"/>
                  </a:ext>
                </a:extLst>
              </p:cNvPr>
              <p:cNvSpPr txBox="1"/>
              <p:nvPr/>
            </p:nvSpPr>
            <p:spPr>
              <a:xfrm>
                <a:off x="3756074" y="4040307"/>
                <a:ext cx="3457037"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4400" b="0" i="1" smtClean="0">
                          <a:solidFill>
                            <a:schemeClr val="tx2"/>
                          </a:solidFill>
                          <a:latin typeface="Cambria Math" panose="02040503050406030204" pitchFamily="18" charset="0"/>
                        </a:rPr>
                        <m:t>𝑀</m:t>
                      </m:r>
                      <m:r>
                        <a:rPr lang="es-MX" sz="4400" b="0" i="1" smtClean="0">
                          <a:solidFill>
                            <a:schemeClr val="tx2"/>
                          </a:solidFill>
                          <a:latin typeface="Cambria Math" panose="02040503050406030204" pitchFamily="18" charset="0"/>
                        </a:rPr>
                        <m:t>=</m:t>
                      </m:r>
                      <m:r>
                        <a:rPr lang="es-MX" sz="4400" b="0" i="1" smtClean="0">
                          <a:solidFill>
                            <a:schemeClr val="tx2"/>
                          </a:solidFill>
                          <a:latin typeface="Cambria Math" panose="02040503050406030204" pitchFamily="18" charset="0"/>
                        </a:rPr>
                        <m:t>𝑚</m:t>
                      </m:r>
                      <m:r>
                        <a:rPr lang="es-MX" sz="4400" b="0" i="1" smtClean="0">
                          <a:solidFill>
                            <a:schemeClr val="tx2"/>
                          </a:solidFill>
                          <a:latin typeface="Cambria Math" panose="02040503050406030204" pitchFamily="18" charset="0"/>
                        </a:rPr>
                        <m:t> ±</m:t>
                      </m:r>
                      <m:r>
                        <m:rPr>
                          <m:sty m:val="p"/>
                        </m:rPr>
                        <a:rPr lang="el-GR" sz="4400" b="0" i="1" smtClean="0">
                          <a:solidFill>
                            <a:schemeClr val="tx2"/>
                          </a:solidFill>
                          <a:latin typeface="Cambria Math" panose="02040503050406030204" pitchFamily="18" charset="0"/>
                          <a:ea typeface="Cambria Math" panose="02040503050406030204" pitchFamily="18" charset="0"/>
                        </a:rPr>
                        <m:t>Δ</m:t>
                      </m:r>
                      <m:r>
                        <a:rPr lang="es-MX" sz="4400" b="0" i="1" smtClean="0">
                          <a:solidFill>
                            <a:schemeClr val="tx2"/>
                          </a:solidFill>
                          <a:latin typeface="Cambria Math" panose="02040503050406030204" pitchFamily="18" charset="0"/>
                          <a:ea typeface="Cambria Math" panose="02040503050406030204" pitchFamily="18" charset="0"/>
                        </a:rPr>
                        <m:t>𝑚</m:t>
                      </m:r>
                    </m:oMath>
                  </m:oMathPara>
                </a14:m>
                <a:endParaRPr lang="es-MX" sz="4400" dirty="0">
                  <a:solidFill>
                    <a:schemeClr val="tx2"/>
                  </a:solidFill>
                </a:endParaRPr>
              </a:p>
            </p:txBody>
          </p:sp>
        </mc:Choice>
        <mc:Fallback xmlns="">
          <p:sp>
            <p:nvSpPr>
              <p:cNvPr id="3" name="CuadroTexto 2">
                <a:extLst>
                  <a:ext uri="{FF2B5EF4-FFF2-40B4-BE49-F238E27FC236}">
                    <a16:creationId xmlns:a16="http://schemas.microsoft.com/office/drawing/2014/main" id="{E62A6727-19A7-7CDC-93E4-6E02B97F3341}"/>
                  </a:ext>
                </a:extLst>
              </p:cNvPr>
              <p:cNvSpPr txBox="1">
                <a:spLocks noRot="1" noChangeAspect="1" noMove="1" noResize="1" noEditPoints="1" noAdjustHandles="1" noChangeArrowheads="1" noChangeShapeType="1" noTextEdit="1"/>
              </p:cNvSpPr>
              <p:nvPr/>
            </p:nvSpPr>
            <p:spPr>
              <a:xfrm>
                <a:off x="3756074" y="4040307"/>
                <a:ext cx="3457037" cy="677108"/>
              </a:xfrm>
              <a:prstGeom prst="rect">
                <a:avLst/>
              </a:prstGeom>
              <a:blipFill>
                <a:blip r:embed="rId2"/>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165547758"/>
      </p:ext>
    </p:extLst>
  </p:cSld>
  <p:clrMapOvr>
    <a:masterClrMapping/>
  </p:clrMapOvr>
  <p:transition>
    <p:cut/>
  </p:transition>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10156874"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Reportando una medida</a:t>
            </a:r>
          </a:p>
        </p:txBody>
      </p:sp>
      <p:sp>
        <p:nvSpPr>
          <p:cNvPr id="6" name="Marcador de contenido 5">
            <a:extLst>
              <a:ext uri="{FF2B5EF4-FFF2-40B4-BE49-F238E27FC236}">
                <a16:creationId xmlns:a16="http://schemas.microsoft.com/office/drawing/2014/main" id="{52749E72-A124-1AC3-F8C1-816331AC6AAA}"/>
              </a:ext>
            </a:extLst>
          </p:cNvPr>
          <p:cNvSpPr>
            <a:spLocks noGrp="1"/>
          </p:cNvSpPr>
          <p:nvPr>
            <p:ph idx="1"/>
          </p:nvPr>
        </p:nvSpPr>
        <p:spPr>
          <a:xfrm>
            <a:off x="773723" y="3429000"/>
            <a:ext cx="10952402" cy="1853955"/>
          </a:xfrm>
        </p:spPr>
        <p:txBody>
          <a:bodyPr>
            <a:noAutofit/>
          </a:bodyPr>
          <a:lstStyle/>
          <a:p>
            <a:pPr marL="0" indent="0">
              <a:buNone/>
            </a:pPr>
            <a:r>
              <a:rPr lang="es-MX" sz="4000" dirty="0">
                <a:solidFill>
                  <a:schemeClr val="tx2"/>
                </a:solidFill>
              </a:rPr>
              <a:t>Donde:</a:t>
            </a:r>
          </a:p>
          <a:p>
            <a:r>
              <a:rPr lang="es-MX" sz="4000" dirty="0">
                <a:solidFill>
                  <a:schemeClr val="tx2"/>
                </a:solidFill>
              </a:rPr>
              <a:t> M es la medida reportada.</a:t>
            </a:r>
          </a:p>
          <a:p>
            <a:r>
              <a:rPr lang="es-MX" sz="4000" dirty="0">
                <a:solidFill>
                  <a:schemeClr val="tx2"/>
                </a:solidFill>
              </a:rPr>
              <a:t> m es el valor promedio de la medición.</a:t>
            </a:r>
          </a:p>
          <a:p>
            <a:r>
              <a:rPr lang="es-MX" sz="4000" dirty="0">
                <a:solidFill>
                  <a:schemeClr val="tx2"/>
                </a:solidFill>
              </a:rPr>
              <a:t> </a:t>
            </a:r>
            <a:r>
              <a:rPr lang="es-MX" sz="4000" dirty="0">
                <a:solidFill>
                  <a:schemeClr val="tx2"/>
                </a:solidFill>
                <a:latin typeface="Symbol" panose="05050102010706020507" pitchFamily="18" charset="2"/>
              </a:rPr>
              <a:t>D</a:t>
            </a:r>
            <a:r>
              <a:rPr lang="es-MX" sz="4000" dirty="0">
                <a:solidFill>
                  <a:schemeClr val="tx2"/>
                </a:solidFill>
              </a:rPr>
              <a:t>m es el error absoluto (intervalo del error)</a:t>
            </a:r>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E62A6727-19A7-7CDC-93E4-6E02B97F3341}"/>
                  </a:ext>
                </a:extLst>
              </p:cNvPr>
              <p:cNvSpPr txBox="1"/>
              <p:nvPr/>
            </p:nvSpPr>
            <p:spPr>
              <a:xfrm>
                <a:off x="3742006" y="2143464"/>
                <a:ext cx="3457037"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4400" b="0" i="1" smtClean="0">
                          <a:solidFill>
                            <a:schemeClr val="tx2"/>
                          </a:solidFill>
                          <a:latin typeface="Cambria Math" panose="02040503050406030204" pitchFamily="18" charset="0"/>
                        </a:rPr>
                        <m:t>𝑀</m:t>
                      </m:r>
                      <m:r>
                        <a:rPr lang="es-MX" sz="4400" b="0" i="1" smtClean="0">
                          <a:solidFill>
                            <a:schemeClr val="tx2"/>
                          </a:solidFill>
                          <a:latin typeface="Cambria Math" panose="02040503050406030204" pitchFamily="18" charset="0"/>
                        </a:rPr>
                        <m:t>=</m:t>
                      </m:r>
                      <m:r>
                        <a:rPr lang="es-MX" sz="4400" b="0" i="1" smtClean="0">
                          <a:solidFill>
                            <a:schemeClr val="tx2"/>
                          </a:solidFill>
                          <a:latin typeface="Cambria Math" panose="02040503050406030204" pitchFamily="18" charset="0"/>
                        </a:rPr>
                        <m:t>𝑚</m:t>
                      </m:r>
                      <m:r>
                        <a:rPr lang="es-MX" sz="4400" b="0" i="1" smtClean="0">
                          <a:solidFill>
                            <a:schemeClr val="tx2"/>
                          </a:solidFill>
                          <a:latin typeface="Cambria Math" panose="02040503050406030204" pitchFamily="18" charset="0"/>
                        </a:rPr>
                        <m:t> ±</m:t>
                      </m:r>
                      <m:r>
                        <m:rPr>
                          <m:sty m:val="p"/>
                        </m:rPr>
                        <a:rPr lang="el-GR" sz="4400" b="0" i="1" smtClean="0">
                          <a:solidFill>
                            <a:schemeClr val="tx2"/>
                          </a:solidFill>
                          <a:latin typeface="Cambria Math" panose="02040503050406030204" pitchFamily="18" charset="0"/>
                          <a:ea typeface="Cambria Math" panose="02040503050406030204" pitchFamily="18" charset="0"/>
                        </a:rPr>
                        <m:t>Δ</m:t>
                      </m:r>
                      <m:r>
                        <a:rPr lang="es-MX" sz="4400" b="0" i="1" smtClean="0">
                          <a:solidFill>
                            <a:schemeClr val="tx2"/>
                          </a:solidFill>
                          <a:latin typeface="Cambria Math" panose="02040503050406030204" pitchFamily="18" charset="0"/>
                          <a:ea typeface="Cambria Math" panose="02040503050406030204" pitchFamily="18" charset="0"/>
                        </a:rPr>
                        <m:t>𝑚</m:t>
                      </m:r>
                    </m:oMath>
                  </m:oMathPara>
                </a14:m>
                <a:endParaRPr lang="es-MX" sz="4400" dirty="0">
                  <a:solidFill>
                    <a:schemeClr val="tx2"/>
                  </a:solidFill>
                </a:endParaRPr>
              </a:p>
            </p:txBody>
          </p:sp>
        </mc:Choice>
        <mc:Fallback xmlns="">
          <p:sp>
            <p:nvSpPr>
              <p:cNvPr id="3" name="CuadroTexto 2">
                <a:extLst>
                  <a:ext uri="{FF2B5EF4-FFF2-40B4-BE49-F238E27FC236}">
                    <a16:creationId xmlns:a16="http://schemas.microsoft.com/office/drawing/2014/main" id="{E62A6727-19A7-7CDC-93E4-6E02B97F3341}"/>
                  </a:ext>
                </a:extLst>
              </p:cNvPr>
              <p:cNvSpPr txBox="1">
                <a:spLocks noRot="1" noChangeAspect="1" noMove="1" noResize="1" noEditPoints="1" noAdjustHandles="1" noChangeArrowheads="1" noChangeShapeType="1" noTextEdit="1"/>
              </p:cNvSpPr>
              <p:nvPr/>
            </p:nvSpPr>
            <p:spPr>
              <a:xfrm>
                <a:off x="3742006" y="2143464"/>
                <a:ext cx="3457037" cy="677108"/>
              </a:xfrm>
              <a:prstGeom prst="rect">
                <a:avLst/>
              </a:prstGeom>
              <a:blipFill>
                <a:blip r:embed="rId2"/>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680927191"/>
      </p:ext>
    </p:extLst>
  </p:cSld>
  <p:clrMapOvr>
    <a:masterClrMapping/>
  </p:clrMapOvr>
  <p:transition>
    <p:cut/>
  </p:transition>
</p:sld>
</file>

<file path=ppt/theme/theme1.xml><?xml version="1.0" encoding="utf-8"?>
<a:theme xmlns:a="http://schemas.openxmlformats.org/drawingml/2006/main" name="Temas educativos 16 x 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5086_TF03462902.potx" id="{D6BBD2CF-1604-4BEC-BA8F-9AF91B4991C6}" vid="{66B9ACE4-D496-4837-94E2-E6251522CF12}"/>
    </a:ext>
  </a:extLst>
</a:theme>
</file>

<file path=ppt/theme/theme2.xml><?xml version="1.0" encoding="utf-8"?>
<a:theme xmlns:a="http://schemas.openxmlformats.org/drawingml/2006/main" name="Tema de Offic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Presentación de temas educativos, diseño de ilustraciones en pizarra (panorámica)</Template>
  <TotalTime>4117</TotalTime>
  <Words>4845</Words>
  <Application>Microsoft Office PowerPoint</Application>
  <PresentationFormat>Panorámica</PresentationFormat>
  <Paragraphs>839</Paragraphs>
  <Slides>180</Slides>
  <Notes>25</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180</vt:i4>
      </vt:variant>
    </vt:vector>
  </HeadingPairs>
  <TitlesOfParts>
    <vt:vector size="186" baseType="lpstr">
      <vt:lpstr>Calibri</vt:lpstr>
      <vt:lpstr>Cambria Math</vt:lpstr>
      <vt:lpstr>Symbol</vt:lpstr>
      <vt:lpstr>Tahoma</vt:lpstr>
      <vt:lpstr>Wingdings</vt:lpstr>
      <vt:lpstr>Temas educativos 16 x 9</vt:lpstr>
      <vt:lpstr>Curso de Física 1</vt:lpstr>
      <vt:lpstr>Temas a revisar</vt:lpstr>
      <vt:lpstr>¿Qué es la física?</vt:lpstr>
      <vt:lpstr>Definición inicial</vt:lpstr>
      <vt:lpstr>Naturaleza de la física</vt:lpstr>
      <vt:lpstr>Naturaleza de la física</vt:lpstr>
      <vt:lpstr>Conceptos importantes</vt:lpstr>
      <vt:lpstr>Presentación de PowerPoint</vt:lpstr>
      <vt:lpstr>Presentación de PowerPoint</vt:lpstr>
      <vt:lpstr>Presentación de PowerPoint</vt:lpstr>
      <vt:lpstr>Unidades fundamentales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Conversión de unidades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Errores en las mediciones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Vectores en física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Operaciones con vectores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Descomposición de vectores</vt:lpstr>
      <vt:lpstr>Presentación de PowerPoint</vt:lpstr>
      <vt:lpstr>Presentación de PowerPoint</vt:lpstr>
      <vt:lpstr>Presentación de PowerPoint</vt:lpstr>
      <vt:lpstr>Presentación de PowerPoint</vt:lpstr>
      <vt:lpstr>Presentación de PowerPoint</vt:lpstr>
      <vt:lpstr>Para las operaciones</vt:lpstr>
      <vt:lpstr>Ejercicio componentes de un vector</vt:lpstr>
      <vt:lpstr>Ejercicio componentes de un vector</vt:lpstr>
      <vt:lpstr>Ejercicio componentes</vt:lpstr>
      <vt:lpstr>Ejercicio componentes</vt:lpstr>
      <vt:lpstr>Calcula las componentes del vector</vt:lpstr>
      <vt:lpstr>Vectores en otros cuadrantes</vt:lpstr>
      <vt:lpstr>Vectores en otros cuadrantes</vt:lpstr>
      <vt:lpstr>Vectores en otros cuadrantes</vt:lpstr>
      <vt:lpstr>Vectores en otros cuadrantes</vt:lpstr>
      <vt:lpstr>Vectores en otros cuadrantes</vt:lpstr>
      <vt:lpstr>Vectores en otros cuadrantes</vt:lpstr>
      <vt:lpstr>Ejercicio: Calcula las componentes</vt:lpstr>
      <vt:lpstr>Participación en clase</vt:lpstr>
      <vt:lpstr>Ejercicio 1 – Evaluación continua</vt:lpstr>
      <vt:lpstr>Ejercicio 1 – Evaluación continua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Curso de Física 1</dc:title>
  <dc:creator>M. en C. Ramón Gustavo Contreras Mayén</dc:creator>
  <cp:lastModifiedBy>CONTRERAS MAYEN RAMON GUSTAVO</cp:lastModifiedBy>
  <cp:revision>127</cp:revision>
  <dcterms:created xsi:type="dcterms:W3CDTF">2023-05-14T22:06:12Z</dcterms:created>
  <dcterms:modified xsi:type="dcterms:W3CDTF">2023-06-23T01:58:10Z</dcterms:modified>
</cp:coreProperties>
</file>